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4"/>
  </p:notesMasterIdLst>
  <p:sldIdLst>
    <p:sldId id="270" r:id="rId2"/>
    <p:sldId id="442" r:id="rId3"/>
    <p:sldId id="399" r:id="rId4"/>
    <p:sldId id="647" r:id="rId5"/>
    <p:sldId id="619" r:id="rId6"/>
    <p:sldId id="685" r:id="rId7"/>
    <p:sldId id="682" r:id="rId8"/>
    <p:sldId id="680" r:id="rId9"/>
    <p:sldId id="643" r:id="rId10"/>
    <p:sldId id="684" r:id="rId11"/>
    <p:sldId id="686" r:id="rId12"/>
    <p:sldId id="405" r:id="rId13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A1A39B-73D8-44F9-A7A3-346D5F75CA56}">
          <p14:sldIdLst>
            <p14:sldId id="270"/>
            <p14:sldId id="442"/>
            <p14:sldId id="399"/>
            <p14:sldId id="647"/>
            <p14:sldId id="619"/>
            <p14:sldId id="685"/>
            <p14:sldId id="682"/>
            <p14:sldId id="680"/>
            <p14:sldId id="643"/>
            <p14:sldId id="684"/>
            <p14:sldId id="686"/>
            <p14:sldId id="405"/>
          </p14:sldIdLst>
        </p14:section>
        <p14:section name="Untitled Section" id="{B82A3201-8AC6-47CE-BAB6-E44D2F8B6B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72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5994"/>
  </p:normalViewPr>
  <p:slideViewPr>
    <p:cSldViewPr snapToGrid="0" snapToObjects="1">
      <p:cViewPr varScale="1">
        <p:scale>
          <a:sx n="109" d="100"/>
          <a:sy n="109" d="100"/>
        </p:scale>
        <p:origin x="288" y="82"/>
      </p:cViewPr>
      <p:guideLst>
        <p:guide orient="horz" pos="177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788B-2929-DA41-8C6E-853E5909066E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A9D56-C653-B840-B1C4-37F01C7F07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4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950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3055" algn="l" defTabSz="7131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4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0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82EF8-F1C5-461D-AD86-BCF2F470E478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23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31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53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_Κεφαλίδα ενότητας" userDrawn="1">
  <p:cSld name="16_Κεφαλίδα ενότητας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 userDrawn="1"/>
        </p:nvSpPr>
        <p:spPr>
          <a:xfrm rot="10800000" flipH="1">
            <a:off x="7938" y="5294"/>
            <a:ext cx="10144126" cy="5697803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79236" tIns="39607" rIns="79236" bIns="3960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" name="Google Shape;35;p4"/>
          <p:cNvCxnSpPr/>
          <p:nvPr/>
        </p:nvCxnSpPr>
        <p:spPr>
          <a:xfrm rot="10800000" flipH="1">
            <a:off x="1" y="5293"/>
            <a:ext cx="10152062" cy="5704417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9600001" y="5400001"/>
            <a:ext cx="559594" cy="25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12" tIns="35646" rIns="71312" bIns="35646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  <p:cxnSp>
        <p:nvCxnSpPr>
          <p:cNvPr id="38" name="Google Shape;38;p4"/>
          <p:cNvCxnSpPr/>
          <p:nvPr/>
        </p:nvCxnSpPr>
        <p:spPr>
          <a:xfrm rot="10800000">
            <a:off x="6615043" y="5293"/>
            <a:ext cx="3537020" cy="1821311"/>
          </a:xfrm>
          <a:prstGeom prst="straightConnector1">
            <a:avLst/>
          </a:prstGeom>
          <a:noFill/>
          <a:ln w="9525" cap="rnd" cmpd="sng">
            <a:solidFill>
              <a:srgbClr val="FAF8E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676313" y="717023"/>
            <a:ext cx="8763000" cy="443679"/>
          </a:xfrm>
        </p:spPr>
        <p:txBody>
          <a:bodyPr>
            <a:noAutofit/>
          </a:bodyPr>
          <a:lstStyle>
            <a:lvl1pPr algn="ctr">
              <a:defRPr sz="211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698500" y="1521355"/>
            <a:ext cx="8763000" cy="362611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l-GR" dirty="0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249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2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2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8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81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59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0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58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10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34ED-6D83-4440-BC0C-0207C3D8462D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63F1-F604-EA4E-95FE-20EC202FA5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8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57234" y="3528526"/>
            <a:ext cx="4415692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l-GR" altLang="el-GR" sz="1556" i="1" dirty="0">
              <a:solidFill>
                <a:srgbClr val="000066"/>
              </a:solidFill>
              <a:latin typeface="Verdana" panose="020B0604030504040204" charset="0"/>
            </a:endParaRPr>
          </a:p>
          <a:p>
            <a:pPr algn="ctr">
              <a:lnSpc>
                <a:spcPct val="80000"/>
              </a:lnSpc>
            </a:pPr>
            <a:endParaRPr lang="el-GR" altLang="el-GR" sz="1778" i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Aft>
                <a:spcPts val="889"/>
              </a:spcAft>
            </a:pPr>
            <a:r>
              <a:rPr lang="en-US" sz="1778" i="1" dirty="0">
                <a:solidFill>
                  <a:schemeClr val="tx2"/>
                </a:solidFill>
              </a:rPr>
              <a:t>WORKSHOP </a:t>
            </a:r>
          </a:p>
          <a:p>
            <a:pPr algn="ctr">
              <a:lnSpc>
                <a:spcPct val="80000"/>
              </a:lnSpc>
              <a:spcAft>
                <a:spcPts val="889"/>
              </a:spcAft>
            </a:pPr>
            <a:r>
              <a:rPr lang="en-US" sz="1778" i="1" dirty="0">
                <a:solidFill>
                  <a:schemeClr val="tx2"/>
                </a:solidFill>
              </a:rPr>
              <a:t>The European Green Deal and the National Energy and Climate Plan in Greece </a:t>
            </a:r>
            <a:endParaRPr lang="el-GR" altLang="el-GR" sz="1778" i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el-GR" altLang="el-GR" sz="1778" i="1" dirty="0">
              <a:solidFill>
                <a:schemeClr val="tx2"/>
              </a:solidFill>
              <a:ea typeface="Calibri" panose="020F0502020204030204" pitchFamily="34" charset="0"/>
              <a:cs typeface="Verdana" panose="020B0604030504040204" charset="0"/>
            </a:endParaRPr>
          </a:p>
          <a:p>
            <a:pPr algn="ctr">
              <a:lnSpc>
                <a:spcPct val="80000"/>
              </a:lnSpc>
              <a:spcAft>
                <a:spcPts val="889"/>
              </a:spcAft>
            </a:pPr>
            <a:r>
              <a:rPr lang="en-US" sz="1778" i="1" dirty="0">
                <a:solidFill>
                  <a:schemeClr val="tx2"/>
                </a:solidFill>
              </a:rPr>
              <a:t>Wednesday 20 October 2021</a:t>
            </a:r>
            <a:endParaRPr lang="en-US" altLang="el-GR" sz="1778" i="1" dirty="0">
              <a:solidFill>
                <a:schemeClr val="tx2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The Greek </a:t>
            </a:r>
            <a:r>
              <a:rPr lang="en-US" sz="2000" b="1" dirty="0" err="1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programme</a:t>
            </a:r>
            <a:r>
              <a:rPr lang="en-US" sz="2000" b="1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 for energy efficiency </a:t>
            </a:r>
            <a:br>
              <a:rPr lang="en-US" sz="2000" b="1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</a:br>
            <a:r>
              <a:rPr lang="en-US" sz="2000" b="1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in the private building sector</a:t>
            </a:r>
            <a:endParaRPr lang="el-GR" sz="2000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FFAE4A0-33FB-43CC-80C6-7D66800285E4}"/>
              </a:ext>
            </a:extLst>
          </p:cNvPr>
          <p:cNvSpPr/>
          <p:nvPr/>
        </p:nvSpPr>
        <p:spPr>
          <a:xfrm>
            <a:off x="262198" y="241657"/>
            <a:ext cx="923126" cy="49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πεξήγηση με δεξιό βέλος 8"/>
          <p:cNvSpPr/>
          <p:nvPr/>
        </p:nvSpPr>
        <p:spPr>
          <a:xfrm>
            <a:off x="522609" y="1418169"/>
            <a:ext cx="3835746" cy="273755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500"/>
          </a:p>
        </p:txBody>
      </p:sp>
      <p:sp>
        <p:nvSpPr>
          <p:cNvPr id="22" name="Επεξήγηση με δεξιό βέλος 21"/>
          <p:cNvSpPr/>
          <p:nvPr/>
        </p:nvSpPr>
        <p:spPr>
          <a:xfrm>
            <a:off x="4795501" y="1408907"/>
            <a:ext cx="4591805" cy="27831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823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5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F8A232B-02B6-4985-A74C-7E7D8EA7DFCD}"/>
              </a:ext>
            </a:extLst>
          </p:cNvPr>
          <p:cNvSpPr txBox="1">
            <a:spLocks/>
          </p:cNvSpPr>
          <p:nvPr/>
        </p:nvSpPr>
        <p:spPr>
          <a:xfrm>
            <a:off x="4909072" y="1408907"/>
            <a:ext cx="2892357" cy="3445316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1167" dirty="0"/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778 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mil </a:t>
            </a:r>
            <a:r>
              <a:rPr lang="el-GR" sz="1167" i="1" dirty="0">
                <a:solidFill>
                  <a:schemeClr val="accent1">
                    <a:lumMod val="50000"/>
                  </a:schemeClr>
                </a:solidFill>
              </a:rPr>
              <a:t>€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total budget (Loans &amp; Grants)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52.000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Currently completed projects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838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mil </a:t>
            </a:r>
            <a:r>
              <a:rPr lang="el-GR" sz="1167" i="1" dirty="0">
                <a:solidFill>
                  <a:schemeClr val="accent1">
                    <a:lumMod val="50000"/>
                  </a:schemeClr>
                </a:solidFill>
              </a:rPr>
              <a:t>€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total eligible cost (private fund incl.)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1.655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GWh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current energy savings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59%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Av. reduction of energy consumption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167" dirty="0"/>
          </a:p>
          <a:p>
            <a:pPr>
              <a:lnSpc>
                <a:spcPct val="100000"/>
              </a:lnSpc>
            </a:pPr>
            <a:endParaRPr lang="en-US" sz="1167" dirty="0"/>
          </a:p>
          <a:p>
            <a:endParaRPr lang="en-US" sz="1167" dirty="0"/>
          </a:p>
          <a:p>
            <a:endParaRPr lang="en-US" sz="1167" dirty="0"/>
          </a:p>
          <a:p>
            <a:endParaRPr lang="en-US" sz="1167" dirty="0"/>
          </a:p>
          <a:p>
            <a:endParaRPr lang="en-US" sz="1167" dirty="0"/>
          </a:p>
          <a:p>
            <a:r>
              <a:rPr lang="en-US" sz="1167" dirty="0"/>
              <a:t> </a:t>
            </a:r>
          </a:p>
          <a:p>
            <a:endParaRPr lang="en-US" sz="1167" dirty="0"/>
          </a:p>
          <a:p>
            <a:endParaRPr lang="el-GR" sz="1167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F8A232B-02B6-4985-A74C-7E7D8EA7DFCD}"/>
              </a:ext>
            </a:extLst>
          </p:cNvPr>
          <p:cNvSpPr txBox="1">
            <a:spLocks/>
          </p:cNvSpPr>
          <p:nvPr/>
        </p:nvSpPr>
        <p:spPr>
          <a:xfrm>
            <a:off x="543775" y="1182539"/>
            <a:ext cx="3304423" cy="3318027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540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mil </a:t>
            </a:r>
            <a:r>
              <a:rPr lang="el-GR" sz="1167" i="1" dirty="0">
                <a:solidFill>
                  <a:schemeClr val="accent1">
                    <a:lumMod val="50000"/>
                  </a:schemeClr>
                </a:solidFill>
              </a:rPr>
              <a:t>€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total budget (Loans &amp; Grants)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63.000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completed projects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593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mil </a:t>
            </a:r>
            <a:r>
              <a:rPr lang="el-GR" sz="1167" i="1" dirty="0">
                <a:solidFill>
                  <a:schemeClr val="accent1">
                    <a:lumMod val="50000"/>
                  </a:schemeClr>
                </a:solidFill>
              </a:rPr>
              <a:t>€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total eligible cost (private fund incl.)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1.040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67" i="1" dirty="0" err="1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en-US" sz="1167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energy savings</a:t>
            </a:r>
          </a:p>
          <a:p>
            <a:pPr>
              <a:lnSpc>
                <a:spcPct val="100000"/>
              </a:lnSpc>
            </a:pP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42.5% </a:t>
            </a:r>
          </a:p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Av. reduction of energy consumption</a:t>
            </a:r>
          </a:p>
          <a:p>
            <a:endParaRPr lang="en-US" sz="1167" dirty="0"/>
          </a:p>
          <a:p>
            <a:endParaRPr lang="en-US" sz="1167" dirty="0"/>
          </a:p>
          <a:p>
            <a:r>
              <a:rPr lang="en-US" sz="1167" dirty="0"/>
              <a:t> </a:t>
            </a:r>
          </a:p>
          <a:p>
            <a:endParaRPr lang="en-US" sz="1167" dirty="0"/>
          </a:p>
          <a:p>
            <a:endParaRPr lang="el-GR" sz="1167" dirty="0"/>
          </a:p>
        </p:txBody>
      </p:sp>
      <p:sp>
        <p:nvSpPr>
          <p:cNvPr id="10" name="Ορθογώνιο 9"/>
          <p:cNvSpPr/>
          <p:nvPr/>
        </p:nvSpPr>
        <p:spPr>
          <a:xfrm>
            <a:off x="7329715" y="2459529"/>
            <a:ext cx="1609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Digitalization</a:t>
            </a:r>
          </a:p>
          <a:p>
            <a:pPr algn="ctr">
              <a:lnSpc>
                <a:spcPct val="100000"/>
              </a:lnSpc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Speed</a:t>
            </a: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40633F63-F709-477E-B254-4303CDF123AB}"/>
              </a:ext>
            </a:extLst>
          </p:cNvPr>
          <p:cNvSpPr txBox="1">
            <a:spLocks/>
          </p:cNvSpPr>
          <p:nvPr/>
        </p:nvSpPr>
        <p:spPr>
          <a:xfrm>
            <a:off x="624306" y="21018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I &amp; II Summary</a:t>
            </a:r>
            <a:endParaRPr lang="el-GR" sz="1556" b="1" dirty="0"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B16DE2C-C056-47A6-872D-290E581A846D}"/>
              </a:ext>
            </a:extLst>
          </p:cNvPr>
          <p:cNvSpPr/>
          <p:nvPr/>
        </p:nvSpPr>
        <p:spPr>
          <a:xfrm>
            <a:off x="262198" y="178352"/>
            <a:ext cx="923126" cy="49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Ζουμ διαφάνειας 2">
                <a:extLst>
                  <a:ext uri="{FF2B5EF4-FFF2-40B4-BE49-F238E27FC236}">
                    <a16:creationId xmlns:a16="http://schemas.microsoft.com/office/drawing/2014/main" id="{9FF62D6E-7F1A-428C-A7E1-13E30F57DA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8220834"/>
                  </p:ext>
                </p:extLst>
              </p:nvPr>
            </p:nvGraphicFramePr>
            <p:xfrm>
              <a:off x="5414211" y="-545667"/>
              <a:ext cx="2540000" cy="1428750"/>
            </p:xfrm>
            <a:graphic>
              <a:graphicData uri="http://schemas.microsoft.com/office/powerpoint/2016/slidezoom">
                <pslz:sldZm>
                  <pslz:sldZmObj sldId="680" cId="578093193">
                    <pslz:zmPr id="{F997138F-F383-4297-9E02-88AFAF947E5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0000" cy="1428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Ζουμ διαφάνειας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FF62D6E-7F1A-428C-A7E1-13E30F57DA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11" y="-545667"/>
                <a:ext cx="2540000" cy="1428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54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/>
          </p:cNvSpPr>
          <p:nvPr/>
        </p:nvSpPr>
        <p:spPr bwMode="auto">
          <a:xfrm>
            <a:off x="311433" y="932942"/>
            <a:ext cx="6549760" cy="2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n-US" sz="1333">
              <a:latin typeface="Georgia" pitchFamily="18" charset="0"/>
            </a:endParaRPr>
          </a:p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l-GR" sz="1667">
              <a:latin typeface="Georgia" pitchFamily="18" charset="0"/>
            </a:endParaRPr>
          </a:p>
        </p:txBody>
      </p:sp>
      <p:sp>
        <p:nvSpPr>
          <p:cNvPr id="42" name="Τίτλος 1">
            <a:extLst>
              <a:ext uri="{FF2B5EF4-FFF2-40B4-BE49-F238E27FC236}">
                <a16:creationId xmlns:a16="http://schemas.microsoft.com/office/drawing/2014/main" id="{6212AA8F-4B38-4448-A12C-67970385B0D8}"/>
              </a:ext>
            </a:extLst>
          </p:cNvPr>
          <p:cNvSpPr txBox="1">
            <a:spLocks/>
          </p:cNvSpPr>
          <p:nvPr/>
        </p:nvSpPr>
        <p:spPr>
          <a:xfrm>
            <a:off x="983034" y="28052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2021 &amp; 2022</a:t>
            </a:r>
            <a:endParaRPr lang="el-GR" dirty="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21629E8C-7EF8-41B4-A6D1-FE7BDBE69FE6}"/>
              </a:ext>
            </a:extLst>
          </p:cNvPr>
          <p:cNvSpPr/>
          <p:nvPr/>
        </p:nvSpPr>
        <p:spPr>
          <a:xfrm>
            <a:off x="262198" y="220555"/>
            <a:ext cx="923126" cy="49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C443E542-A29B-4139-B015-7A8A3F0B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033696"/>
            <a:ext cx="8763000" cy="41783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l-GR" sz="1778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Financing: EUR 1,35 billion (RRF)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1778" dirty="0">
                <a:solidFill>
                  <a:srgbClr val="000066"/>
                </a:solidFill>
                <a:ea typeface="Verdana" panose="020B0604030504040204" charset="0"/>
              </a:rPr>
              <a:t>Energy renovation of at least 105.000 households</a:t>
            </a:r>
            <a:endParaRPr lang="en-US" altLang="el-GR" sz="1778" dirty="0">
              <a:solidFill>
                <a:srgbClr val="000066"/>
              </a:solidFill>
              <a:latin typeface="+mn-lt"/>
              <a:ea typeface="Verdana" panose="020B060403050404020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1778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Incentives for energy poor households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Higher grant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Guarantee for loans</a:t>
            </a:r>
          </a:p>
          <a:p>
            <a:pPr marL="190492" lvl="1">
              <a:spcBef>
                <a:spcPts val="833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altLang="el-GR" sz="1778" dirty="0">
                <a:solidFill>
                  <a:srgbClr val="000066"/>
                </a:solidFill>
                <a:ea typeface="Verdana" panose="020B0604030504040204" charset="0"/>
              </a:rPr>
              <a:t>Characteristics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mix of incentives (grant &amp; loan)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subsidy of the given interest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set an energy target (upgrade of 3 energy categories)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Introduction of electronic building identity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maximum eligible budget of interventions (including VAT): not exceed 28,000 </a:t>
            </a:r>
            <a:r>
              <a:rPr lang="el-GR" sz="1556" dirty="0">
                <a:solidFill>
                  <a:srgbClr val="000066"/>
                </a:solidFill>
                <a:ea typeface="Verdana" panose="020B0604030504040204" charset="0"/>
              </a:rPr>
              <a:t>€</a:t>
            </a: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 per property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endParaRPr lang="el-GR" sz="1556" dirty="0">
              <a:solidFill>
                <a:srgbClr val="000066"/>
              </a:solidFill>
              <a:ea typeface="Verdana" panose="020B0604030504040204" charset="0"/>
            </a:endParaRPr>
          </a:p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n-US" altLang="el-GR" sz="1778" dirty="0">
              <a:solidFill>
                <a:srgbClr val="000066"/>
              </a:solidFill>
              <a:latin typeface="+mn-lt"/>
              <a:ea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4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9848" y="1018932"/>
            <a:ext cx="9031653" cy="3649799"/>
          </a:xfrm>
        </p:spPr>
        <p:txBody>
          <a:bodyPr>
            <a:normAutofit/>
          </a:bodyPr>
          <a:lstStyle/>
          <a:p>
            <a:pPr marL="507995" lvl="1" indent="0">
              <a:lnSpc>
                <a:spcPct val="125000"/>
              </a:lnSpc>
              <a:buClr>
                <a:schemeClr val="folHlink"/>
              </a:buClr>
              <a:buNone/>
              <a:defRPr/>
            </a:pPr>
            <a:endParaRPr lang="en-US" altLang="el-GR" sz="2778" dirty="0">
              <a:solidFill>
                <a:srgbClr val="000066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r>
              <a:rPr lang="en-US" altLang="el-GR" sz="1778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  <a:t>Thank you for your attention</a:t>
            </a:r>
            <a:endParaRPr lang="el-GR" altLang="el-GR" sz="1778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endParaRPr lang="en-US" altLang="el-GR" sz="1333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endParaRPr lang="en-US" altLang="el-GR" sz="1333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endParaRPr lang="en-US" altLang="el-GR" sz="1333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endParaRPr lang="el-GR" altLang="el-GR" sz="1333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r>
              <a:rPr lang="en-US" altLang="el-GR" sz="1333" b="1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  <a:t>Yanna Nikou</a:t>
            </a:r>
            <a:endParaRPr lang="el-GR" altLang="el-GR" sz="1333" b="1" dirty="0">
              <a:solidFill>
                <a:schemeClr val="tx2"/>
              </a:solidFill>
              <a:latin typeface="Verdana" panose="020B0604030504040204" charset="0"/>
              <a:ea typeface="Verdana" panose="020B0604030504040204" charset="0"/>
              <a:cs typeface="Verdana" panose="020B0604030504040204" charset="0"/>
            </a:endParaRPr>
          </a:p>
          <a:p>
            <a:pPr algn="ctr">
              <a:buClr>
                <a:schemeClr val="bg2"/>
              </a:buClr>
              <a:buSzPct val="75000"/>
            </a:pPr>
            <a:r>
              <a:rPr lang="en-US" sz="1333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Head of the Executive Authority of the PA, Energy Sector</a:t>
            </a:r>
          </a:p>
          <a:p>
            <a:pPr algn="ctr">
              <a:buClr>
                <a:schemeClr val="bg2"/>
              </a:buClr>
              <a:buSzPct val="75000"/>
            </a:pPr>
            <a:r>
              <a:rPr lang="en-US" sz="1333" dirty="0">
                <a:solidFill>
                  <a:schemeClr val="tx2"/>
                </a:solidFill>
                <a:latin typeface="Verdana" panose="020B0604030504040204" charset="0"/>
                <a:ea typeface="Verdana" panose="020B0604030504040204" charset="0"/>
              </a:rPr>
              <a:t>Ministry of Environment and Energy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42DD8BA-B449-4194-ACE1-B98B93BA3593}"/>
              </a:ext>
            </a:extLst>
          </p:cNvPr>
          <p:cNvSpPr/>
          <p:nvPr/>
        </p:nvSpPr>
        <p:spPr>
          <a:xfrm>
            <a:off x="262198" y="178352"/>
            <a:ext cx="923126" cy="49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6313" y="252540"/>
            <a:ext cx="8763000" cy="492977"/>
          </a:xfrm>
        </p:spPr>
        <p:txBody>
          <a:bodyPr/>
          <a:lstStyle/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Energy efficiency in the private building sector</a:t>
            </a:r>
            <a:br>
              <a:rPr lang="el-GR" altLang="el-GR" sz="2222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8500" y="794543"/>
            <a:ext cx="8763000" cy="4029017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n-US" sz="2000" dirty="0">
              <a:solidFill>
                <a:srgbClr val="000066"/>
              </a:solidFill>
              <a:latin typeface="+mn-lt"/>
              <a:ea typeface="Verdana" panose="020B0604030504040204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EXOIKONOMO</a:t>
            </a:r>
            <a:r>
              <a:rPr lang="en-US" altLang="el-GR" sz="2000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Verdana" panose="020B0604030504040204" charset="0"/>
              </a:rPr>
              <a:t> I, 2011-2015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EXOIKONOMO II – 1</a:t>
            </a:r>
            <a:r>
              <a:rPr lang="en-US" sz="2000" baseline="30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st</a:t>
            </a: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 phase, 2018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EXOIKONOMO II – 2</a:t>
            </a:r>
            <a:r>
              <a:rPr lang="en-US" sz="2000" baseline="30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nd</a:t>
            </a: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 phase, 2019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EXOIKONOMO II – AUTONOMO, </a:t>
            </a:r>
            <a:r>
              <a:rPr lang="el-GR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2020</a:t>
            </a:r>
            <a:endParaRPr lang="en-US" sz="2000" dirty="0">
              <a:solidFill>
                <a:srgbClr val="000066"/>
              </a:solidFill>
              <a:latin typeface="+mn-lt"/>
              <a:ea typeface="Verdana" panose="020B0604030504040204" charset="0"/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EXOIKONOMO 2021 &amp; 2022</a:t>
            </a:r>
          </a:p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n-US" altLang="el-GR" sz="1778" dirty="0">
              <a:solidFill>
                <a:srgbClr val="000066"/>
              </a:solidFill>
              <a:latin typeface="+mn-lt"/>
              <a:ea typeface="Verdana" panose="020B0604030504040204" charset="0"/>
            </a:endParaRPr>
          </a:p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l-GR" altLang="en-US" sz="1556" dirty="0">
              <a:solidFill>
                <a:srgbClr val="000066"/>
              </a:solidFill>
              <a:ea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C3F1372-01E2-46BE-96BA-7C75F675B4B8}"/>
              </a:ext>
            </a:extLst>
          </p:cNvPr>
          <p:cNvSpPr/>
          <p:nvPr/>
        </p:nvSpPr>
        <p:spPr>
          <a:xfrm>
            <a:off x="262198" y="241657"/>
            <a:ext cx="923126" cy="49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3B8FD0C-BDBE-43CF-A7E9-6A73C35C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567" y="1875755"/>
            <a:ext cx="2509738" cy="15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8500" y="1033696"/>
            <a:ext cx="8763000" cy="41783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l-GR" sz="1778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Basic </a:t>
            </a:r>
            <a:r>
              <a:rPr lang="el-GR" altLang="el-GR" sz="1778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o</a:t>
            </a:r>
            <a:r>
              <a:rPr lang="en-US" altLang="el-GR" sz="1778" dirty="0" err="1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bjectives</a:t>
            </a:r>
            <a:r>
              <a:rPr lang="en-US" altLang="el-GR" sz="1778" dirty="0">
                <a:solidFill>
                  <a:srgbClr val="000066"/>
                </a:solidFill>
                <a:latin typeface="+mn-lt"/>
                <a:ea typeface="Verdana" panose="020B0604030504040204" charset="0"/>
              </a:rPr>
              <a:t> 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Improving the energy efficiency of the housing building stock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altLang="el-GR" sz="1556" dirty="0">
                <a:solidFill>
                  <a:srgbClr val="000066"/>
                </a:solidFill>
                <a:ea typeface="Verdana" panose="020B0604030504040204" charset="0"/>
              </a:rPr>
              <a:t>energy upgrade of a great number of households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altLang="el-GR" sz="1556" dirty="0">
                <a:solidFill>
                  <a:srgbClr val="000066"/>
                </a:solidFill>
                <a:ea typeface="Verdana" panose="020B0604030504040204" charset="0"/>
              </a:rPr>
              <a:t>attraction to the program</a:t>
            </a:r>
            <a:r>
              <a:rPr lang="el-GR" altLang="el-GR" sz="1556" dirty="0">
                <a:solidFill>
                  <a:srgbClr val="000066"/>
                </a:solidFill>
                <a:ea typeface="Verdana" panose="020B0604030504040204" charset="0"/>
              </a:rPr>
              <a:t>m</a:t>
            </a:r>
            <a:r>
              <a:rPr lang="en-US" altLang="el-GR" sz="1556" dirty="0">
                <a:solidFill>
                  <a:srgbClr val="000066"/>
                </a:solidFill>
                <a:ea typeface="Verdana" panose="020B0604030504040204" charset="0"/>
              </a:rPr>
              <a:t>e of low </a:t>
            </a:r>
            <a:r>
              <a:rPr lang="en-US" altLang="el-GR" sz="1556" dirty="0" err="1">
                <a:solidFill>
                  <a:srgbClr val="000066"/>
                </a:solidFill>
                <a:ea typeface="Verdana" panose="020B0604030504040204" charset="0"/>
              </a:rPr>
              <a:t>i</a:t>
            </a:r>
            <a:r>
              <a:rPr lang="el-GR" altLang="el-GR" sz="1556" dirty="0">
                <a:solidFill>
                  <a:srgbClr val="000066"/>
                </a:solidFill>
                <a:ea typeface="Verdana" panose="020B0604030504040204" charset="0"/>
              </a:rPr>
              <a:t>n</a:t>
            </a:r>
            <a:r>
              <a:rPr lang="en-US" altLang="el-GR" sz="1556" dirty="0">
                <a:solidFill>
                  <a:srgbClr val="000066"/>
                </a:solidFill>
                <a:ea typeface="Verdana" panose="020B0604030504040204" charset="0"/>
              </a:rPr>
              <a:t>come households</a:t>
            </a:r>
            <a:r>
              <a:rPr lang="el-GR" altLang="el-GR" sz="1556" dirty="0">
                <a:solidFill>
                  <a:srgbClr val="000066"/>
                </a:solidFill>
                <a:ea typeface="Verdana" panose="020B0604030504040204" charset="0"/>
              </a:rPr>
              <a:t>,</a:t>
            </a:r>
            <a:r>
              <a:rPr lang="en-US" altLang="el-GR" sz="1556" dirty="0">
                <a:solidFill>
                  <a:srgbClr val="000066"/>
                </a:solidFill>
                <a:ea typeface="Verdana" panose="020B0604030504040204" charset="0"/>
              </a:rPr>
              <a:t> by providing stronger incentives to the</a:t>
            </a:r>
            <a:r>
              <a:rPr lang="el-GR" altLang="el-GR" sz="1556" dirty="0">
                <a:solidFill>
                  <a:srgbClr val="000066"/>
                </a:solidFill>
                <a:ea typeface="Verdana" panose="020B0604030504040204" charset="0"/>
              </a:rPr>
              <a:t>m</a:t>
            </a:r>
            <a:endParaRPr lang="en-US" altLang="el-GR" sz="1556" dirty="0">
              <a:solidFill>
                <a:srgbClr val="000066"/>
              </a:solidFill>
              <a:ea typeface="Verdana" panose="020B0604030504040204" charset="0"/>
            </a:endParaRPr>
          </a:p>
          <a:p>
            <a:pPr marL="190492" lvl="1">
              <a:spcBef>
                <a:spcPts val="833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altLang="el-GR" sz="1778" dirty="0">
                <a:solidFill>
                  <a:srgbClr val="000066"/>
                </a:solidFill>
                <a:ea typeface="Verdana" panose="020B0604030504040204" charset="0"/>
              </a:rPr>
              <a:t>Characteristics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mix of incentives (grant &amp; loan)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subsidy of the given interest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set an energy target (upgrade of 3 energy categories)</a:t>
            </a: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556" dirty="0">
                <a:solidFill>
                  <a:srgbClr val="000066"/>
                </a:solidFill>
                <a:ea typeface="Verdana" panose="020B0604030504040204" charset="0"/>
              </a:rPr>
              <a:t>eligible interventions:</a:t>
            </a:r>
            <a:endParaRPr lang="el-GR" sz="1556" dirty="0">
              <a:solidFill>
                <a:srgbClr val="000066"/>
              </a:solidFill>
              <a:ea typeface="Verdana" panose="020B0604030504040204" charset="0"/>
            </a:endParaRPr>
          </a:p>
          <a:p>
            <a:pPr lvl="2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223" dirty="0">
                <a:solidFill>
                  <a:srgbClr val="000066"/>
                </a:solidFill>
                <a:ea typeface="Verdana" panose="020B0604030504040204" charset="0"/>
              </a:rPr>
              <a:t>Installing insulation in the whole building (roof &amp; walls)</a:t>
            </a:r>
          </a:p>
          <a:p>
            <a:pPr lvl="2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223" dirty="0">
                <a:solidFill>
                  <a:srgbClr val="000066"/>
                </a:solidFill>
                <a:ea typeface="Verdana" panose="020B0604030504040204" charset="0"/>
              </a:rPr>
              <a:t>Replacement of frames and glass of windows (glass panels)</a:t>
            </a:r>
          </a:p>
          <a:p>
            <a:pPr lvl="2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223" dirty="0">
                <a:solidFill>
                  <a:srgbClr val="000066"/>
                </a:solidFill>
                <a:ea typeface="Verdana" panose="020B0604030504040204" charset="0"/>
              </a:rPr>
              <a:t>Upgrade of the heating and hot water system</a:t>
            </a:r>
            <a:endParaRPr lang="el-GR" sz="1223" dirty="0">
              <a:solidFill>
                <a:srgbClr val="000066"/>
              </a:solidFill>
              <a:ea typeface="Verdana" panose="020B0604030504040204" charset="0"/>
            </a:endParaRPr>
          </a:p>
          <a:p>
            <a:pPr lvl="2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223" dirty="0">
                <a:solidFill>
                  <a:srgbClr val="000066"/>
                </a:solidFill>
                <a:ea typeface="Verdana" panose="020B0604030504040204" charset="0"/>
              </a:rPr>
              <a:t>Upgrade of solar water heater systems, heat pumps, etc.</a:t>
            </a:r>
          </a:p>
          <a:p>
            <a:pPr lvl="2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r>
              <a:rPr lang="en-US" sz="1223" dirty="0">
                <a:solidFill>
                  <a:srgbClr val="000066"/>
                </a:solidFill>
                <a:ea typeface="Verdana" panose="020B0604030504040204" charset="0"/>
              </a:rPr>
              <a:t>PVs (net metering) &amp; energy storage systems in </a:t>
            </a:r>
            <a:r>
              <a:rPr lang="en-US" sz="1223" dirty="0" err="1">
                <a:solidFill>
                  <a:srgbClr val="000066"/>
                </a:solidFill>
                <a:ea typeface="Verdana" panose="020B0604030504040204" charset="0"/>
              </a:rPr>
              <a:t>Exoikonomo-Autonomo</a:t>
            </a:r>
            <a:endParaRPr lang="en-US" sz="1223" dirty="0">
              <a:solidFill>
                <a:srgbClr val="000066"/>
              </a:solidFill>
              <a:ea typeface="Verdana" panose="020B0604030504040204" charset="0"/>
            </a:endParaRPr>
          </a:p>
          <a:p>
            <a:pPr lvl="1" algn="just">
              <a:lnSpc>
                <a:spcPct val="125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Char char="ü"/>
              <a:defRPr/>
            </a:pPr>
            <a:endParaRPr lang="en-US" sz="1556" dirty="0">
              <a:solidFill>
                <a:srgbClr val="000066"/>
              </a:solidFill>
              <a:ea typeface="Verdana" panose="020B0604030504040204" charset="0"/>
            </a:endParaRPr>
          </a:p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n-US" altLang="el-GR" sz="1778" dirty="0">
              <a:solidFill>
                <a:srgbClr val="000066"/>
              </a:solidFill>
              <a:latin typeface="+mn-lt"/>
              <a:ea typeface="Verdana" panose="020B0604030504040204" charset="0"/>
              <a:cs typeface="Verdana" panose="020B0604030504040204" charset="0"/>
            </a:endParaRPr>
          </a:p>
          <a:p>
            <a:pPr marL="0" indent="0">
              <a:lnSpc>
                <a:spcPct val="125000"/>
              </a:lnSpc>
              <a:buClr>
                <a:srgbClr val="002060"/>
              </a:buClr>
              <a:buNone/>
              <a:defRPr/>
            </a:pPr>
            <a:endParaRPr lang="en-US" altLang="el-GR" sz="1778" dirty="0">
              <a:solidFill>
                <a:srgbClr val="000066"/>
              </a:solidFill>
              <a:latin typeface="+mn-lt"/>
              <a:ea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835E56-52F7-4529-8784-4ABAA5BA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296" y="2750924"/>
            <a:ext cx="1280981" cy="1113186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58ADA055-6E4F-4482-B3EF-95E0F7043682}"/>
              </a:ext>
            </a:extLst>
          </p:cNvPr>
          <p:cNvSpPr txBox="1">
            <a:spLocks/>
          </p:cNvSpPr>
          <p:nvPr/>
        </p:nvSpPr>
        <p:spPr>
          <a:xfrm>
            <a:off x="676313" y="252540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Energy efficiency in the private building sector</a:t>
            </a:r>
            <a:br>
              <a:rPr lang="el-GR" altLang="el-GR" sz="2222" b="1" dirty="0"/>
            </a:br>
            <a:endParaRPr lang="el-GR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DA9931A-1DB3-4752-A289-8C085D49A402}"/>
              </a:ext>
            </a:extLst>
          </p:cNvPr>
          <p:cNvSpPr/>
          <p:nvPr/>
        </p:nvSpPr>
        <p:spPr>
          <a:xfrm>
            <a:off x="262198" y="220555"/>
            <a:ext cx="923126" cy="49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1A459C8-52BE-4F04-9A0C-E86C8656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31" y="4182695"/>
            <a:ext cx="1417711" cy="11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/>
          </p:cNvSpPr>
          <p:nvPr/>
        </p:nvSpPr>
        <p:spPr bwMode="auto">
          <a:xfrm>
            <a:off x="311433" y="932942"/>
            <a:ext cx="6549760" cy="2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n-US" sz="1333">
              <a:latin typeface="Georgia" pitchFamily="18" charset="0"/>
            </a:endParaRPr>
          </a:p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l-GR" sz="1667">
              <a:latin typeface="Georgia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678092" y="1384618"/>
            <a:ext cx="1594598" cy="5868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694628" y="1469280"/>
            <a:ext cx="1629930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EUR 408.2 m.</a:t>
            </a:r>
            <a:endParaRPr lang="el-GR" sz="1667" dirty="0">
              <a:solidFill>
                <a:srgbClr val="083763"/>
              </a:solidFill>
              <a:latin typeface="Calibri" pitchFamily="34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10800000">
            <a:off x="3443934" y="1966925"/>
            <a:ext cx="565330" cy="70973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823751" y="2213798"/>
            <a:ext cx="1594598" cy="4869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569307" y="2287748"/>
            <a:ext cx="188955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  EUR 101 m.</a:t>
            </a:r>
            <a:r>
              <a:rPr lang="en-US" sz="1667" dirty="0">
                <a:latin typeface="Calibri" pitchFamily="34" charset="0"/>
              </a:rPr>
              <a:t> </a:t>
            </a:r>
            <a:endParaRPr lang="el-GR" sz="1667" dirty="0">
              <a:latin typeface="Calibri" pitchFamily="34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639378" y="2778198"/>
            <a:ext cx="2015524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dirty="0">
                <a:solidFill>
                  <a:srgbClr val="083763"/>
                </a:solidFill>
                <a:latin typeface="Calibri" pitchFamily="34" charset="0"/>
              </a:rPr>
              <a:t>REVOLVING FUND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5336268" y="2080472"/>
            <a:ext cx="1589427" cy="48698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46887" y="2159744"/>
            <a:ext cx="1740878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EUR 307.2 m.</a:t>
            </a:r>
            <a:r>
              <a:rPr lang="en-US" sz="1667" dirty="0">
                <a:latin typeface="Calibri" pitchFamily="34" charset="0"/>
              </a:rPr>
              <a:t> </a:t>
            </a:r>
            <a:endParaRPr lang="el-GR" sz="1667" dirty="0">
              <a:latin typeface="Calibri" pitchFamily="34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462015" y="2592440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>
                <a:solidFill>
                  <a:srgbClr val="083763"/>
                </a:solidFill>
                <a:latin typeface="Calibri" pitchFamily="34" charset="0"/>
              </a:rPr>
              <a:t>GRANTS</a:t>
            </a:r>
            <a:endParaRPr lang="el-GR" sz="1333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10800000" flipH="1">
            <a:off x="4841497" y="1967346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7648019">
            <a:off x="3082619" y="2815801"/>
            <a:ext cx="449792" cy="136261"/>
          </a:xfrm>
          <a:prstGeom prst="curvedUpArrow">
            <a:avLst>
              <a:gd name="adj1" fmla="val 66019"/>
              <a:gd name="adj2" fmla="val 132038"/>
              <a:gd name="adj3" fmla="val 33333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 sz="1500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-2769709">
            <a:off x="3294285" y="2926928"/>
            <a:ext cx="481542" cy="160073"/>
          </a:xfrm>
          <a:prstGeom prst="curvedUpArrow">
            <a:avLst>
              <a:gd name="adj1" fmla="val 60165"/>
              <a:gd name="adj2" fmla="val 120331"/>
              <a:gd name="adj3" fmla="val 33333"/>
            </a:avLst>
          </a:prstGeom>
          <a:solidFill>
            <a:srgbClr val="99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l-GR" sz="1500"/>
          </a:p>
        </p:txBody>
      </p:sp>
      <p:sp>
        <p:nvSpPr>
          <p:cNvPr id="23582" name="Rectangle 29"/>
          <p:cNvSpPr>
            <a:spLocks/>
          </p:cNvSpPr>
          <p:nvPr/>
        </p:nvSpPr>
        <p:spPr bwMode="auto">
          <a:xfrm>
            <a:off x="665245" y="1426311"/>
            <a:ext cx="7386152" cy="486982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/>
          <a:p>
            <a:pPr>
              <a:lnSpc>
                <a:spcPct val="90000"/>
              </a:lnSpc>
              <a:spcBef>
                <a:spcPts val="833"/>
              </a:spcBef>
            </a:pPr>
            <a:r>
              <a:rPr lang="en-US" sz="1333" b="1" u="sng" dirty="0">
                <a:latin typeface="Arial" panose="020B0604020202020204" pitchFamily="34" charset="0"/>
                <a:cs typeface="Arial" panose="020B0604020202020204" pitchFamily="34" charset="0"/>
              </a:rPr>
              <a:t>Final Budget</a:t>
            </a:r>
          </a:p>
          <a:p>
            <a:pPr>
              <a:lnSpc>
                <a:spcPct val="90000"/>
              </a:lnSpc>
              <a:spcBef>
                <a:spcPts val="833"/>
              </a:spcBef>
            </a:pPr>
            <a:endParaRPr lang="el-GR" sz="1333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AAAFB8-2996-4D1C-9554-F255634D8178}"/>
              </a:ext>
            </a:extLst>
          </p:cNvPr>
          <p:cNvSpPr txBox="1"/>
          <p:nvPr/>
        </p:nvSpPr>
        <p:spPr>
          <a:xfrm>
            <a:off x="738556" y="3833132"/>
            <a:ext cx="8869677" cy="105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492" indent="-190492" defTabSz="761970">
              <a:lnSpc>
                <a:spcPct val="90000"/>
              </a:lnSpc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l-GR" sz="1778" dirty="0" err="1">
                <a:solidFill>
                  <a:srgbClr val="000066"/>
                </a:solidFill>
                <a:ea typeface="Verdana" panose="020B0604030504040204" charset="0"/>
              </a:rPr>
              <a:t>Grants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</a:t>
            </a:r>
            <a:r>
              <a:rPr lang="el-GR" sz="1778" dirty="0" err="1">
                <a:solidFill>
                  <a:srgbClr val="000066"/>
                </a:solidFill>
                <a:ea typeface="Verdana" panose="020B0604030504040204" charset="0"/>
              </a:rPr>
              <a:t>up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</a:t>
            </a:r>
            <a:r>
              <a:rPr lang="el-GR" sz="1778" dirty="0" err="1">
                <a:solidFill>
                  <a:srgbClr val="000066"/>
                </a:solidFill>
                <a:ea typeface="Verdana" panose="020B0604030504040204" charset="0"/>
              </a:rPr>
              <a:t>to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70% </a:t>
            </a:r>
            <a:r>
              <a:rPr lang="el-GR" sz="1778" dirty="0" err="1">
                <a:solidFill>
                  <a:srgbClr val="000066"/>
                </a:solidFill>
                <a:ea typeface="Verdana" panose="020B0604030504040204" charset="0"/>
              </a:rPr>
              <a:t>to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</a:t>
            </a: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3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</a:t>
            </a:r>
            <a:r>
              <a:rPr lang="el-GR" sz="1778" dirty="0" err="1">
                <a:solidFill>
                  <a:srgbClr val="000066"/>
                </a:solidFill>
                <a:ea typeface="Verdana" panose="020B0604030504040204" charset="0"/>
              </a:rPr>
              <a:t>categories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 of </a:t>
            </a: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Homeowners</a:t>
            </a:r>
          </a:p>
          <a:p>
            <a:pPr marL="190492" indent="-190492" defTabSz="761970">
              <a:lnSpc>
                <a:spcPct val="90000"/>
              </a:lnSpc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Maximum eligible budget of interventions (including VAT): not exceed 15,000 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€</a:t>
            </a: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 per property</a:t>
            </a:r>
            <a:endParaRPr lang="el-GR" sz="1778" dirty="0">
              <a:solidFill>
                <a:srgbClr val="000066"/>
              </a:solidFill>
              <a:ea typeface="Verdana" panose="020B060403050404020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en-US" sz="1800" dirty="0"/>
          </a:p>
        </p:txBody>
      </p:sp>
      <p:sp>
        <p:nvSpPr>
          <p:cNvPr id="42" name="Τίτλος 1">
            <a:extLst>
              <a:ext uri="{FF2B5EF4-FFF2-40B4-BE49-F238E27FC236}">
                <a16:creationId xmlns:a16="http://schemas.microsoft.com/office/drawing/2014/main" id="{6212AA8F-4B38-4448-A12C-67970385B0D8}"/>
              </a:ext>
            </a:extLst>
          </p:cNvPr>
          <p:cNvSpPr txBox="1">
            <a:spLocks/>
          </p:cNvSpPr>
          <p:nvPr/>
        </p:nvSpPr>
        <p:spPr>
          <a:xfrm>
            <a:off x="624306" y="28052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I Financing (2 SOPs, 4 ROPs, Private Funding)</a:t>
            </a:r>
            <a:br>
              <a:rPr lang="el-GR" altLang="el-GR" sz="2222" b="1" dirty="0"/>
            </a:br>
            <a:endParaRPr lang="el-GR" dirty="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21629E8C-7EF8-41B4-A6D1-FE7BDBE69FE6}"/>
              </a:ext>
            </a:extLst>
          </p:cNvPr>
          <p:cNvSpPr/>
          <p:nvPr/>
        </p:nvSpPr>
        <p:spPr>
          <a:xfrm>
            <a:off x="262198" y="220555"/>
            <a:ext cx="923126" cy="49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618898" y="997479"/>
            <a:ext cx="6549760" cy="419365"/>
          </a:xfrm>
        </p:spPr>
        <p:txBody>
          <a:bodyPr/>
          <a:lstStyle/>
          <a:p>
            <a:pPr marL="0" indent="-227533" defTabSz="457200" eaLnBrk="0" hangingPunct="0">
              <a:spcAft>
                <a:spcPts val="750"/>
              </a:spcAft>
              <a:buClr>
                <a:schemeClr val="tx1"/>
              </a:buClr>
              <a:buNone/>
            </a:pPr>
            <a:r>
              <a:rPr lang="en-US" sz="1333" b="1" u="sng" dirty="0">
                <a:latin typeface="Arial" panose="020B0604020202020204" pitchFamily="34" charset="0"/>
                <a:cs typeface="Arial" panose="020B0604020202020204" pitchFamily="34" charset="0"/>
              </a:rPr>
              <a:t>Budget of Phase A (3/2018)</a:t>
            </a:r>
          </a:p>
          <a:p>
            <a:endParaRPr lang="el-GR" dirty="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684449" y="997481"/>
            <a:ext cx="1373188" cy="50535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05615" y="1055994"/>
            <a:ext cx="1459177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    EUR 503 m</a:t>
            </a:r>
            <a:endParaRPr lang="el-GR" sz="1667" b="1" dirty="0">
              <a:latin typeface="Calibri" pitchFamily="34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0800000">
            <a:off x="4418542" y="1534584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025512" y="1725085"/>
            <a:ext cx="1373188" cy="50535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16860" y="1653620"/>
            <a:ext cx="2033323" cy="6567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EUR 68m</a:t>
            </a:r>
          </a:p>
          <a:p>
            <a:pPr marL="191816" algn="ctr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OP CEI</a:t>
            </a:r>
            <a:r>
              <a:rPr lang="en-US" sz="1667" b="1" dirty="0">
                <a:latin typeface="Calibri" pitchFamily="34" charset="0"/>
              </a:rPr>
              <a:t> </a:t>
            </a:r>
            <a:endParaRPr lang="el-GR" sz="1667" b="1" dirty="0">
              <a:latin typeface="Calibri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824427" y="2333625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>
                <a:solidFill>
                  <a:srgbClr val="083763"/>
                </a:solidFill>
                <a:latin typeface="Calibri" pitchFamily="34" charset="0"/>
              </a:rPr>
              <a:t>REVOLVING FUND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298408" y="1718471"/>
            <a:ext cx="1585244" cy="50535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909745" y="1668157"/>
            <a:ext cx="2237751" cy="625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 </a:t>
            </a:r>
            <a:r>
              <a:rPr lang="en-US" sz="1500" b="1" dirty="0">
                <a:solidFill>
                  <a:srgbClr val="083763"/>
                </a:solidFill>
                <a:latin typeface="Calibri" pitchFamily="34" charset="0"/>
              </a:rPr>
              <a:t>EUR 397.7 m OP CEI</a:t>
            </a:r>
          </a:p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500" b="1" dirty="0">
                <a:solidFill>
                  <a:srgbClr val="083763"/>
                </a:solidFill>
                <a:latin typeface="Calibri" pitchFamily="34" charset="0"/>
              </a:rPr>
              <a:t>     + EUR 37.3</a:t>
            </a:r>
            <a:r>
              <a:rPr lang="el-GR" sz="1500" b="1" dirty="0">
                <a:solidFill>
                  <a:srgbClr val="083763"/>
                </a:solidFill>
                <a:latin typeface="Calibri" pitchFamily="34" charset="0"/>
              </a:rPr>
              <a:t> </a:t>
            </a:r>
            <a:r>
              <a:rPr lang="en-US" sz="1500" b="1" dirty="0">
                <a:solidFill>
                  <a:srgbClr val="083763"/>
                </a:solidFill>
                <a:latin typeface="Calibri" pitchFamily="34" charset="0"/>
              </a:rPr>
              <a:t>m</a:t>
            </a:r>
            <a:r>
              <a:rPr lang="el-GR" sz="1500" b="1" dirty="0">
                <a:solidFill>
                  <a:srgbClr val="083763"/>
                </a:solidFill>
                <a:latin typeface="Calibri" pitchFamily="34" charset="0"/>
              </a:rPr>
              <a:t> </a:t>
            </a:r>
            <a:r>
              <a:rPr lang="en-US" sz="1500" b="1" dirty="0">
                <a:solidFill>
                  <a:srgbClr val="083763"/>
                </a:solidFill>
                <a:latin typeface="Calibri" pitchFamily="34" charset="0"/>
              </a:rPr>
              <a:t>ROP  </a:t>
            </a:r>
            <a:r>
              <a:rPr lang="en-US" sz="1500" b="1" dirty="0">
                <a:latin typeface="Calibri" pitchFamily="34" charset="0"/>
              </a:rPr>
              <a:t> </a:t>
            </a:r>
            <a:endParaRPr lang="el-GR" sz="1500" b="1" dirty="0">
              <a:latin typeface="Calibri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344708" y="2305844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>
                <a:solidFill>
                  <a:srgbClr val="083763"/>
                </a:solidFill>
                <a:latin typeface="Calibri" pitchFamily="34" charset="0"/>
              </a:rPr>
              <a:t>GRANTS</a:t>
            </a:r>
            <a:endParaRPr lang="el-GR" sz="1333">
              <a:latin typeface="Calibri" pitchFamily="34" charset="0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0800000" flipH="1">
            <a:off x="5803636" y="1527970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7648019">
            <a:off x="4312047" y="2306506"/>
            <a:ext cx="449792" cy="136261"/>
          </a:xfrm>
          <a:prstGeom prst="curvedUpArrow">
            <a:avLst>
              <a:gd name="adj1" fmla="val 66019"/>
              <a:gd name="adj2" fmla="val 132038"/>
              <a:gd name="adj3" fmla="val 33333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 sz="1500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 rot="-2769709">
            <a:off x="4523714" y="2417631"/>
            <a:ext cx="481542" cy="160073"/>
          </a:xfrm>
          <a:prstGeom prst="curvedUpArrow">
            <a:avLst>
              <a:gd name="adj1" fmla="val 60165"/>
              <a:gd name="adj2" fmla="val 120331"/>
              <a:gd name="adj3" fmla="val 33333"/>
            </a:avLst>
          </a:prstGeom>
          <a:solidFill>
            <a:srgbClr val="99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l-GR" sz="1500"/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2020094" y="1057012"/>
            <a:ext cx="6549760" cy="2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n-US" sz="1333">
              <a:latin typeface="Georgia" pitchFamily="18" charset="0"/>
            </a:endParaRPr>
          </a:p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l-GR" sz="1667">
              <a:latin typeface="Georgia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652699" y="3536158"/>
            <a:ext cx="1373188" cy="50535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705615" y="3622053"/>
            <a:ext cx="1459177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  EUR </a:t>
            </a:r>
            <a:r>
              <a:rPr lang="el-GR" sz="1667" b="1" dirty="0">
                <a:solidFill>
                  <a:srgbClr val="083763"/>
                </a:solidFill>
                <a:latin typeface="Calibri" pitchFamily="34" charset="0"/>
              </a:rPr>
              <a:t>2</a:t>
            </a: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75</a:t>
            </a:r>
            <a:r>
              <a:rPr lang="el-GR" sz="1667" b="1" dirty="0">
                <a:solidFill>
                  <a:srgbClr val="083763"/>
                </a:solidFill>
                <a:latin typeface="Calibri" pitchFamily="34" charset="0"/>
              </a:rPr>
              <a:t> </a:t>
            </a: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m</a:t>
            </a:r>
            <a:endParaRPr lang="el-GR" sz="1667" b="1" dirty="0">
              <a:solidFill>
                <a:srgbClr val="083763"/>
              </a:solidFill>
              <a:latin typeface="Calibri" pitchFamily="34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10800000">
            <a:off x="4418542" y="4048126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3025512" y="4238626"/>
            <a:ext cx="1373188" cy="50535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764895" y="4179852"/>
            <a:ext cx="2014804" cy="595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    EUR </a:t>
            </a:r>
            <a:r>
              <a:rPr lang="el-GR" sz="1667" b="1" dirty="0">
                <a:solidFill>
                  <a:srgbClr val="083763"/>
                </a:solidFill>
                <a:latin typeface="Calibri" pitchFamily="34" charset="0"/>
              </a:rPr>
              <a:t>34</a:t>
            </a:r>
            <a:r>
              <a:rPr lang="en-US" sz="1667" b="1" dirty="0">
                <a:solidFill>
                  <a:srgbClr val="083763"/>
                </a:solidFill>
                <a:latin typeface="Calibri" pitchFamily="34" charset="0"/>
              </a:rPr>
              <a:t> m</a:t>
            </a:r>
            <a:endParaRPr lang="el-GR" sz="1667" b="1" dirty="0">
              <a:solidFill>
                <a:srgbClr val="083763"/>
              </a:solidFill>
              <a:latin typeface="Calibri" pitchFamily="34" charset="0"/>
            </a:endParaRPr>
          </a:p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National Resources</a:t>
            </a:r>
            <a:r>
              <a:rPr lang="en-US" sz="1333" b="1" dirty="0">
                <a:latin typeface="Calibri" pitchFamily="34" charset="0"/>
              </a:rPr>
              <a:t> </a:t>
            </a:r>
            <a:endParaRPr lang="el-GR" sz="1333" b="1" dirty="0">
              <a:latin typeface="Calibri" pitchFamily="34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824427" y="4847167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dirty="0">
                <a:solidFill>
                  <a:srgbClr val="083763"/>
                </a:solidFill>
                <a:latin typeface="Calibri" pitchFamily="34" charset="0"/>
              </a:rPr>
              <a:t>REVOLVING FUND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6298408" y="3759732"/>
            <a:ext cx="1531005" cy="110239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344708" y="4819386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>
                <a:solidFill>
                  <a:srgbClr val="083763"/>
                </a:solidFill>
                <a:latin typeface="Calibri" pitchFamily="34" charset="0"/>
              </a:rPr>
              <a:t>GRANTS</a:t>
            </a:r>
            <a:endParaRPr lang="el-GR" sz="1333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10800000" flipH="1">
            <a:off x="5803636" y="4041512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7648019">
            <a:off x="4312047" y="4826662"/>
            <a:ext cx="449792" cy="136261"/>
          </a:xfrm>
          <a:prstGeom prst="curvedUpArrow">
            <a:avLst>
              <a:gd name="adj1" fmla="val 66019"/>
              <a:gd name="adj2" fmla="val 132038"/>
              <a:gd name="adj3" fmla="val 33333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 sz="1500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-2769709">
            <a:off x="4523714" y="4937788"/>
            <a:ext cx="481542" cy="160073"/>
          </a:xfrm>
          <a:prstGeom prst="curvedUpArrow">
            <a:avLst>
              <a:gd name="adj1" fmla="val 60165"/>
              <a:gd name="adj2" fmla="val 120331"/>
              <a:gd name="adj3" fmla="val 33333"/>
            </a:avLst>
          </a:prstGeom>
          <a:solidFill>
            <a:srgbClr val="99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l-GR" sz="1500"/>
          </a:p>
        </p:txBody>
      </p:sp>
      <p:sp>
        <p:nvSpPr>
          <p:cNvPr id="23581" name="AutoShape 30"/>
          <p:cNvSpPr>
            <a:spLocks noChangeArrowheads="1"/>
          </p:cNvSpPr>
          <p:nvPr/>
        </p:nvSpPr>
        <p:spPr bwMode="auto">
          <a:xfrm rot="5400000">
            <a:off x="5075370" y="2346833"/>
            <a:ext cx="719667" cy="90090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501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2" y="0"/>
                </a:moveTo>
                <a:lnTo>
                  <a:pt x="1540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5402" y="16200"/>
                </a:lnTo>
                <a:lnTo>
                  <a:pt x="1540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82" name="Rectangle 29"/>
          <p:cNvSpPr>
            <a:spLocks/>
          </p:cNvSpPr>
          <p:nvPr/>
        </p:nvSpPr>
        <p:spPr bwMode="auto">
          <a:xfrm>
            <a:off x="743637" y="3183130"/>
            <a:ext cx="6360583" cy="4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r>
              <a:rPr lang="en-US" sz="1333" b="1" u="sng" dirty="0">
                <a:latin typeface="Arial" panose="020B0604020202020204" pitchFamily="34" charset="0"/>
                <a:cs typeface="Arial" panose="020B0604020202020204" pitchFamily="34" charset="0"/>
              </a:rPr>
              <a:t>Budget of Phase B (9/2019)</a:t>
            </a:r>
          </a:p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l-GR" sz="1667" dirty="0">
              <a:latin typeface="Georgia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B6212A08-E59B-4390-AD62-C4FCBE92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920" y="3859913"/>
            <a:ext cx="2014804" cy="872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 </a:t>
            </a: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EUR 136.7m OP CEI</a:t>
            </a:r>
          </a:p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     + EUR 23.6m</a:t>
            </a:r>
            <a:r>
              <a:rPr lang="el-GR" sz="1333" b="1" dirty="0">
                <a:solidFill>
                  <a:srgbClr val="083763"/>
                </a:solidFill>
                <a:latin typeface="Calibri" pitchFamily="34" charset="0"/>
              </a:rPr>
              <a:t> </a:t>
            </a: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ROP</a:t>
            </a:r>
          </a:p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 +EUR 80.7 m</a:t>
            </a:r>
            <a:r>
              <a:rPr lang="el-GR" sz="1333" b="1" dirty="0">
                <a:solidFill>
                  <a:srgbClr val="083763"/>
                </a:solidFill>
                <a:latin typeface="Calibri" pitchFamily="34" charset="0"/>
              </a:rPr>
              <a:t> </a:t>
            </a:r>
            <a:r>
              <a:rPr lang="en-US" sz="1333" b="1" dirty="0">
                <a:solidFill>
                  <a:srgbClr val="083763"/>
                </a:solidFill>
                <a:latin typeface="Calibri" pitchFamily="34" charset="0"/>
              </a:rPr>
              <a:t>Nat. Res</a:t>
            </a:r>
            <a:r>
              <a:rPr lang="en-US" sz="1500" b="1" dirty="0">
                <a:solidFill>
                  <a:srgbClr val="083763"/>
                </a:solidFill>
                <a:latin typeface="Calibri" pitchFamily="34" charset="0"/>
              </a:rPr>
              <a:t>  </a:t>
            </a:r>
            <a:r>
              <a:rPr lang="en-US" sz="1500" b="1" dirty="0">
                <a:latin typeface="Calibri" pitchFamily="34" charset="0"/>
              </a:rPr>
              <a:t> </a:t>
            </a:r>
            <a:endParaRPr lang="el-GR" sz="1500" b="1" dirty="0">
              <a:latin typeface="Calibri" pitchFamily="34" charset="0"/>
            </a:endParaRPr>
          </a:p>
        </p:txBody>
      </p:sp>
      <p:sp>
        <p:nvSpPr>
          <p:cNvPr id="35" name="Rectangle 3"/>
          <p:cNvSpPr txBox="1">
            <a:spLocks/>
          </p:cNvSpPr>
          <p:nvPr/>
        </p:nvSpPr>
        <p:spPr>
          <a:xfrm>
            <a:off x="3946067" y="3201510"/>
            <a:ext cx="3000908" cy="325577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33" b="1" i="1" dirty="0">
                <a:solidFill>
                  <a:schemeClr val="accent1">
                    <a:lumMod val="50000"/>
                  </a:schemeClr>
                </a:solidFill>
              </a:rPr>
              <a:t>(No change in criteria / incentives)</a:t>
            </a:r>
          </a:p>
        </p:txBody>
      </p:sp>
      <p:sp>
        <p:nvSpPr>
          <p:cNvPr id="34" name="Τίτλος 1">
            <a:extLst>
              <a:ext uri="{FF2B5EF4-FFF2-40B4-BE49-F238E27FC236}">
                <a16:creationId xmlns:a16="http://schemas.microsoft.com/office/drawing/2014/main" id="{AAB082BE-B8EF-4F83-B51A-2574D1A9F04B}"/>
              </a:ext>
            </a:extLst>
          </p:cNvPr>
          <p:cNvSpPr txBox="1">
            <a:spLocks/>
          </p:cNvSpPr>
          <p:nvPr/>
        </p:nvSpPr>
        <p:spPr>
          <a:xfrm>
            <a:off x="624306" y="28052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II Financing (1 SOP, 11ROPs, Private Funding)</a:t>
            </a:r>
            <a:br>
              <a:rPr lang="el-GR" altLang="el-GR" sz="2222" b="1" dirty="0"/>
            </a:br>
            <a:endParaRPr lang="el-GR" dirty="0"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A5B57796-2E54-4DEB-8CEF-04D1F00CB490}"/>
              </a:ext>
            </a:extLst>
          </p:cNvPr>
          <p:cNvSpPr/>
          <p:nvPr/>
        </p:nvSpPr>
        <p:spPr>
          <a:xfrm>
            <a:off x="262198" y="199453"/>
            <a:ext cx="923126" cy="49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F04206-8F0C-432D-A81F-4F3B2A93C73B}"/>
              </a:ext>
            </a:extLst>
          </p:cNvPr>
          <p:cNvSpPr txBox="1"/>
          <p:nvPr/>
        </p:nvSpPr>
        <p:spPr>
          <a:xfrm>
            <a:off x="372794" y="5158378"/>
            <a:ext cx="9390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70">
              <a:spcBef>
                <a:spcPts val="833"/>
              </a:spcBef>
            </a:pPr>
            <a:r>
              <a:rPr lang="en-US" sz="1800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Maximum eligible budget of interventions (including VAT): not exceed EUR 25 000 </a:t>
            </a:r>
            <a:r>
              <a:rPr lang="el-GR" sz="1800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€ </a:t>
            </a:r>
            <a:r>
              <a:rPr lang="en-US" sz="1800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per property</a:t>
            </a:r>
            <a:endParaRPr lang="el-GR" sz="1800" dirty="0">
              <a:solidFill>
                <a:srgbClr val="000066"/>
              </a:solidFill>
              <a:latin typeface="+mn-lt"/>
              <a:ea typeface="Verdana" panose="020B060403050404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7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/>
          </p:cNvSpPr>
          <p:nvPr/>
        </p:nvSpPr>
        <p:spPr bwMode="auto">
          <a:xfrm>
            <a:off x="311433" y="932942"/>
            <a:ext cx="6549760" cy="2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n-US" sz="1333">
              <a:latin typeface="Georgia" pitchFamily="18" charset="0"/>
            </a:endParaRPr>
          </a:p>
          <a:p>
            <a:pPr indent="-227533" eaLnBrk="0" hangingPunct="0">
              <a:spcAft>
                <a:spcPts val="750"/>
              </a:spcAft>
              <a:buClr>
                <a:schemeClr val="tx1"/>
              </a:buClr>
            </a:pPr>
            <a:endParaRPr lang="el-GR" sz="1667">
              <a:latin typeface="Georgia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678092" y="1384618"/>
            <a:ext cx="1594598" cy="5868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694628" y="1469280"/>
            <a:ext cx="1629930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EUR 896.8 m.</a:t>
            </a:r>
            <a:endParaRPr lang="el-GR" sz="1667" dirty="0">
              <a:solidFill>
                <a:srgbClr val="083763"/>
              </a:solidFill>
              <a:latin typeface="Calibri" pitchFamily="34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10800000">
            <a:off x="3443934" y="1966925"/>
            <a:ext cx="565330" cy="70973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823751" y="2213798"/>
            <a:ext cx="1594598" cy="48698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569307" y="2287748"/>
            <a:ext cx="1889555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  EUR 92 m.</a:t>
            </a:r>
            <a:r>
              <a:rPr lang="en-US" sz="1667" dirty="0">
                <a:latin typeface="Calibri" pitchFamily="34" charset="0"/>
              </a:rPr>
              <a:t> </a:t>
            </a:r>
            <a:endParaRPr lang="el-GR" sz="1667" dirty="0">
              <a:latin typeface="Calibri" pitchFamily="34" charset="0"/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639378" y="2778198"/>
            <a:ext cx="2015524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 dirty="0">
                <a:solidFill>
                  <a:srgbClr val="083763"/>
                </a:solidFill>
                <a:latin typeface="Calibri" pitchFamily="34" charset="0"/>
              </a:rPr>
              <a:t>REVOLVING FUND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5336268" y="2080472"/>
            <a:ext cx="1589427" cy="48698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46887" y="2159744"/>
            <a:ext cx="1740878" cy="348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67" dirty="0">
                <a:solidFill>
                  <a:srgbClr val="083763"/>
                </a:solidFill>
                <a:latin typeface="Calibri" pitchFamily="34" charset="0"/>
              </a:rPr>
              <a:t>  EUR 804.8 m.</a:t>
            </a:r>
            <a:r>
              <a:rPr lang="en-US" sz="1667" dirty="0">
                <a:latin typeface="Calibri" pitchFamily="34" charset="0"/>
              </a:rPr>
              <a:t> </a:t>
            </a:r>
            <a:endParaRPr lang="el-GR" sz="1667" dirty="0">
              <a:latin typeface="Calibri" pitchFamily="34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462015" y="2592440"/>
            <a:ext cx="1735667" cy="29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1816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333">
                <a:solidFill>
                  <a:srgbClr val="083763"/>
                </a:solidFill>
                <a:latin typeface="Calibri" pitchFamily="34" charset="0"/>
              </a:rPr>
              <a:t>GRANTS</a:t>
            </a:r>
            <a:endParaRPr lang="el-GR" sz="1333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10800000" flipH="1">
            <a:off x="4841497" y="1967346"/>
            <a:ext cx="486833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563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3" y="0"/>
                </a:lnTo>
                <a:lnTo>
                  <a:pt x="15143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5143" y="7997"/>
                </a:lnTo>
                <a:lnTo>
                  <a:pt x="15143" y="12158"/>
                </a:lnTo>
                <a:close/>
              </a:path>
            </a:pathLst>
          </a:cu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500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7648019">
            <a:off x="3082619" y="2815801"/>
            <a:ext cx="449792" cy="136261"/>
          </a:xfrm>
          <a:prstGeom prst="curvedUpArrow">
            <a:avLst>
              <a:gd name="adj1" fmla="val 66019"/>
              <a:gd name="adj2" fmla="val 132038"/>
              <a:gd name="adj3" fmla="val 33333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l-GR" sz="1500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-2769709">
            <a:off x="3294285" y="2926928"/>
            <a:ext cx="481542" cy="160073"/>
          </a:xfrm>
          <a:prstGeom prst="curvedUpArrow">
            <a:avLst>
              <a:gd name="adj1" fmla="val 60165"/>
              <a:gd name="adj2" fmla="val 120331"/>
              <a:gd name="adj3" fmla="val 33333"/>
            </a:avLst>
          </a:prstGeom>
          <a:solidFill>
            <a:srgbClr val="99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l-GR" sz="1500"/>
          </a:p>
        </p:txBody>
      </p:sp>
      <p:sp>
        <p:nvSpPr>
          <p:cNvPr id="23582" name="Rectangle 29"/>
          <p:cNvSpPr>
            <a:spLocks/>
          </p:cNvSpPr>
          <p:nvPr/>
        </p:nvSpPr>
        <p:spPr bwMode="auto">
          <a:xfrm>
            <a:off x="665245" y="1426311"/>
            <a:ext cx="7386152" cy="486982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/>
          <a:p>
            <a:pPr>
              <a:lnSpc>
                <a:spcPct val="90000"/>
              </a:lnSpc>
              <a:spcBef>
                <a:spcPts val="833"/>
              </a:spcBef>
            </a:pPr>
            <a:r>
              <a:rPr lang="en-US" sz="1333" b="1" u="sng" dirty="0">
                <a:latin typeface="Arial" panose="020B0604020202020204" pitchFamily="34" charset="0"/>
                <a:cs typeface="Arial" panose="020B0604020202020204" pitchFamily="34" charset="0"/>
              </a:rPr>
              <a:t>Final Budget</a:t>
            </a:r>
          </a:p>
          <a:p>
            <a:pPr>
              <a:lnSpc>
                <a:spcPct val="90000"/>
              </a:lnSpc>
              <a:spcBef>
                <a:spcPts val="833"/>
              </a:spcBef>
            </a:pPr>
            <a:endParaRPr lang="el-GR" sz="1333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AAAFB8-2996-4D1C-9554-F255634D8178}"/>
              </a:ext>
            </a:extLst>
          </p:cNvPr>
          <p:cNvSpPr txBox="1"/>
          <p:nvPr/>
        </p:nvSpPr>
        <p:spPr>
          <a:xfrm>
            <a:off x="738556" y="3833132"/>
            <a:ext cx="8869677" cy="71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70">
              <a:lnSpc>
                <a:spcPct val="90000"/>
              </a:lnSpc>
              <a:spcBef>
                <a:spcPts val="833"/>
              </a:spcBef>
            </a:pP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Maximum eligible budget of interventions (including VAT): not exceed 48,000 </a:t>
            </a:r>
            <a:r>
              <a:rPr lang="el-GR" sz="1778" dirty="0">
                <a:solidFill>
                  <a:srgbClr val="000066"/>
                </a:solidFill>
                <a:ea typeface="Verdana" panose="020B0604030504040204" charset="0"/>
              </a:rPr>
              <a:t>€</a:t>
            </a:r>
            <a:r>
              <a:rPr lang="en-US" sz="1778" dirty="0">
                <a:solidFill>
                  <a:srgbClr val="000066"/>
                </a:solidFill>
                <a:ea typeface="Verdana" panose="020B0604030504040204" charset="0"/>
              </a:rPr>
              <a:t> per property</a:t>
            </a:r>
            <a:endParaRPr lang="el-GR" sz="1778" dirty="0">
              <a:solidFill>
                <a:srgbClr val="000066"/>
              </a:solidFill>
              <a:ea typeface="Verdana" panose="020B0604030504040204" charset="0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2" name="Τίτλος 1">
            <a:extLst>
              <a:ext uri="{FF2B5EF4-FFF2-40B4-BE49-F238E27FC236}">
                <a16:creationId xmlns:a16="http://schemas.microsoft.com/office/drawing/2014/main" id="{6212AA8F-4B38-4448-A12C-67970385B0D8}"/>
              </a:ext>
            </a:extLst>
          </p:cNvPr>
          <p:cNvSpPr txBox="1">
            <a:spLocks/>
          </p:cNvSpPr>
          <p:nvPr/>
        </p:nvSpPr>
        <p:spPr>
          <a:xfrm>
            <a:off x="983034" y="28052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EXOIKONOMO-AUTONOMO Financing (1 SOP, 13 ROPs, Private Funding)</a:t>
            </a:r>
            <a:br>
              <a:rPr lang="el-GR" altLang="el-GR" sz="2222" b="1" dirty="0"/>
            </a:br>
            <a:endParaRPr lang="el-GR" dirty="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21629E8C-7EF8-41B4-A6D1-FE7BDBE69FE6}"/>
              </a:ext>
            </a:extLst>
          </p:cNvPr>
          <p:cNvSpPr/>
          <p:nvPr/>
        </p:nvSpPr>
        <p:spPr>
          <a:xfrm>
            <a:off x="262198" y="220555"/>
            <a:ext cx="923126" cy="496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  <p:extLst>
      <p:ext uri="{BB962C8B-B14F-4D97-AF65-F5344CB8AC3E}">
        <p14:creationId xmlns:p14="http://schemas.microsoft.com/office/powerpoint/2010/main" val="36986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709" y="883710"/>
            <a:ext cx="6480658" cy="424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18048" y="1010251"/>
            <a:ext cx="1320147" cy="60503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33" dirty="0">
                <a:solidFill>
                  <a:schemeClr val="bg1"/>
                </a:solidFill>
              </a:rPr>
              <a:t>MANAGING AUTHORITY</a:t>
            </a:r>
          </a:p>
          <a:p>
            <a:pPr algn="ctr"/>
            <a:r>
              <a:rPr lang="en-US" sz="833" dirty="0">
                <a:solidFill>
                  <a:schemeClr val="bg1"/>
                </a:solidFill>
              </a:rPr>
              <a:t>OP CEI  </a:t>
            </a:r>
          </a:p>
          <a:p>
            <a:pPr algn="ctr"/>
            <a:r>
              <a:rPr lang="en-US" sz="833" dirty="0">
                <a:solidFill>
                  <a:schemeClr val="bg1"/>
                </a:solidFill>
              </a:rPr>
              <a:t>2014-2020</a:t>
            </a:r>
          </a:p>
          <a:p>
            <a:pPr algn="ctr"/>
            <a:endParaRPr lang="el-GR" sz="833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0093" y="1602204"/>
            <a:ext cx="1500167" cy="5157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17" dirty="0">
                <a:solidFill>
                  <a:schemeClr val="bg1"/>
                </a:solidFill>
              </a:rPr>
              <a:t>MINISTRY </a:t>
            </a:r>
          </a:p>
          <a:p>
            <a:pPr algn="ctr"/>
            <a:r>
              <a:rPr lang="en-US" sz="917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917" dirty="0">
                <a:solidFill>
                  <a:schemeClr val="bg1"/>
                </a:solidFill>
              </a:rPr>
              <a:t>ENVIRONMENT &amp; ENERGY</a:t>
            </a:r>
            <a:endParaRPr lang="el-GR" sz="917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0107" y="2794838"/>
            <a:ext cx="1140127" cy="3745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17" dirty="0">
                <a:solidFill>
                  <a:schemeClr val="bg1"/>
                </a:solidFill>
              </a:rPr>
              <a:t>INVESTMENT </a:t>
            </a:r>
          </a:p>
          <a:p>
            <a:pPr algn="ctr"/>
            <a:r>
              <a:rPr lang="en-US" sz="917" dirty="0">
                <a:solidFill>
                  <a:schemeClr val="bg1"/>
                </a:solidFill>
              </a:rPr>
              <a:t>COMMITTEE</a:t>
            </a:r>
            <a:endParaRPr lang="el-GR" sz="917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680" y="3817607"/>
            <a:ext cx="960107" cy="45153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67" dirty="0">
                <a:solidFill>
                  <a:schemeClr val="bg1"/>
                </a:solidFill>
              </a:rPr>
              <a:t>Bank 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</a:rPr>
              <a:t>1</a:t>
            </a:r>
            <a:endParaRPr lang="el-GR" sz="1167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853" y="3817607"/>
            <a:ext cx="960107" cy="45153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67" dirty="0">
                <a:solidFill>
                  <a:schemeClr val="bg1"/>
                </a:solidFill>
              </a:rPr>
              <a:t>Bank 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</a:rPr>
              <a:t>2</a:t>
            </a:r>
            <a:endParaRPr lang="el-GR" sz="1167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0020" y="3817607"/>
            <a:ext cx="960107" cy="45153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67" dirty="0">
                <a:solidFill>
                  <a:schemeClr val="bg1"/>
                </a:solidFill>
              </a:rPr>
              <a:t>Bank 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</a:rPr>
              <a:t>…</a:t>
            </a:r>
            <a:endParaRPr lang="el-GR" sz="1167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0187" y="3817607"/>
            <a:ext cx="960107" cy="45153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67" dirty="0">
                <a:solidFill>
                  <a:schemeClr val="bg1"/>
                </a:solidFill>
              </a:rPr>
              <a:t>Bank 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</a:rPr>
              <a:t>10</a:t>
            </a:r>
            <a:endParaRPr lang="el-GR" sz="1167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760" y="4722808"/>
            <a:ext cx="84009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Final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/>
              <a:t>Recipients</a:t>
            </a:r>
            <a:endParaRPr lang="el-G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4854" y="4722807"/>
            <a:ext cx="83517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Final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/>
              <a:t>Recipients</a:t>
            </a:r>
            <a:endParaRPr lang="el-GR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0107" y="4744230"/>
            <a:ext cx="84009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Final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/>
              <a:t>Recipients</a:t>
            </a:r>
            <a:endParaRPr lang="el-GR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0274" y="4722808"/>
            <a:ext cx="84009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Final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/>
              <a:t>Recipients</a:t>
            </a:r>
            <a:endParaRPr lang="el-GR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0328" y="2681682"/>
            <a:ext cx="1259998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Programme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“EXOIKONOMO</a:t>
            </a:r>
            <a:r>
              <a:rPr lang="el-GR" sz="1000" dirty="0">
                <a:solidFill>
                  <a:schemeClr val="bg1">
                    <a:lumMod val="95000"/>
                  </a:schemeClr>
                </a:solidFill>
              </a:rPr>
              <a:t> ΙΙ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and EXOIKONOMO-AUTONOMO”</a:t>
            </a:r>
            <a:endParaRPr lang="el-GR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Τίτλος 1">
            <a:extLst>
              <a:ext uri="{FF2B5EF4-FFF2-40B4-BE49-F238E27FC236}">
                <a16:creationId xmlns:a16="http://schemas.microsoft.com/office/drawing/2014/main" id="{C2276187-E711-42FA-B601-7BA0D36ADB99}"/>
              </a:ext>
            </a:extLst>
          </p:cNvPr>
          <p:cNvSpPr txBox="1">
            <a:spLocks/>
          </p:cNvSpPr>
          <p:nvPr/>
        </p:nvSpPr>
        <p:spPr>
          <a:xfrm>
            <a:off x="624306" y="28052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II &amp; EXOIKONOMO-AUTONOMO</a:t>
            </a:r>
          </a:p>
          <a:p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Organizational Structure</a:t>
            </a:r>
            <a:endParaRPr lang="el-GR"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660E57A5-2773-4642-B086-9D808579EC24}"/>
              </a:ext>
            </a:extLst>
          </p:cNvPr>
          <p:cNvSpPr/>
          <p:nvPr/>
        </p:nvSpPr>
        <p:spPr>
          <a:xfrm>
            <a:off x="262198" y="220555"/>
            <a:ext cx="923126" cy="496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  <p:extLst>
      <p:ext uri="{BB962C8B-B14F-4D97-AF65-F5344CB8AC3E}">
        <p14:creationId xmlns:p14="http://schemas.microsoft.com/office/powerpoint/2010/main" val="199049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594894" y="1317958"/>
            <a:ext cx="9111813" cy="3568696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Creation of a MIS Platform for submission / evaluation of applications  </a:t>
            </a:r>
          </a:p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Upgrade of given top eligible expenditure limits </a:t>
            </a:r>
          </a:p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Eligibility of remuneration for issuing permits / studies needed</a:t>
            </a:r>
          </a:p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Improved graduation of income categories (7 categories instead of 3)</a:t>
            </a:r>
          </a:p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Energy Target</a:t>
            </a:r>
          </a:p>
          <a:p>
            <a:pPr lvl="1" defTabSz="761970">
              <a:spcBef>
                <a:spcPts val="833"/>
              </a:spcBef>
              <a:buFont typeface="Wingdings" panose="05000000000000000000" pitchFamily="2" charset="2"/>
              <a:buChar char="ü"/>
            </a:pPr>
            <a:r>
              <a:rPr lang="en-US" sz="13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EXOIKONOMO II: Increased energy target (40% of energy saving for the categories1-2, &amp; 70% for the categories 3-7)</a:t>
            </a:r>
          </a:p>
          <a:p>
            <a:pPr lvl="1" defTabSz="761970">
              <a:spcBef>
                <a:spcPts val="833"/>
              </a:spcBef>
              <a:buFont typeface="Wingdings" panose="05000000000000000000" pitchFamily="2" charset="2"/>
              <a:buChar char="ü"/>
            </a:pPr>
            <a:r>
              <a:rPr lang="en-US" sz="13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EXOIKONOMO – AUTONOMO: Upgrade of 3 energy categories</a:t>
            </a:r>
          </a:p>
          <a:p>
            <a:pPr marL="190492" indent="-190492" defTabSz="761970">
              <a:spcBef>
                <a:spcPts val="833"/>
              </a:spcBef>
              <a:buFont typeface="Wingdings" panose="05000000000000000000" pitchFamily="2" charset="2"/>
              <a:buChar char="Ø"/>
            </a:pPr>
            <a:r>
              <a:rPr lang="en-US" sz="1778" dirty="0">
                <a:solidFill>
                  <a:srgbClr val="000066"/>
                </a:solidFill>
                <a:latin typeface="+mn-lt"/>
                <a:ea typeface="Verdana" panose="020B0604030504040204" charset="0"/>
                <a:cs typeface="+mn-cs"/>
              </a:rPr>
              <a:t>Loan is Optional Evaluation of submissions by a central body (Fund Manager – evaluation of loan by banks)</a:t>
            </a:r>
          </a:p>
          <a:p>
            <a:pPr marL="0" indent="0" defTabSz="761970">
              <a:spcBef>
                <a:spcPts val="833"/>
              </a:spcBef>
              <a:buNone/>
            </a:pPr>
            <a:endParaRPr lang="en-US" sz="1778" dirty="0">
              <a:solidFill>
                <a:srgbClr val="000066"/>
              </a:solidFill>
              <a:latin typeface="+mn-lt"/>
              <a:ea typeface="Verdana" panose="020B060403050404020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40" y="1142931"/>
            <a:ext cx="1549136" cy="163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DCBBCCA0-A761-42FE-B76F-AC921114E2AE}"/>
              </a:ext>
            </a:extLst>
          </p:cNvPr>
          <p:cNvSpPr txBox="1">
            <a:spLocks/>
          </p:cNvSpPr>
          <p:nvPr/>
        </p:nvSpPr>
        <p:spPr>
          <a:xfrm>
            <a:off x="624306" y="210189"/>
            <a:ext cx="8763000" cy="492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1" kern="1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altLang="el-GR" sz="1556" b="1" dirty="0">
                <a:latin typeface="Verdana" panose="020B0604030504040204" charset="0"/>
                <a:ea typeface="Verdana" panose="020B0604030504040204" charset="0"/>
                <a:cs typeface="Verdana" panose="020B0604030504040204" charset="0"/>
              </a:rPr>
            </a:br>
            <a:r>
              <a:rPr lang="en-US" sz="1556" b="1" dirty="0">
                <a:latin typeface="Verdana" panose="020B0604030504040204" charset="0"/>
                <a:ea typeface="Verdana" panose="020B0604030504040204" charset="0"/>
              </a:rPr>
              <a:t>EXOIKONOMO II &amp; EXOIKONOMO-AUTONOMO</a:t>
            </a:r>
            <a:endParaRPr lang="el-GR" sz="1556" b="1" dirty="0"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26F68DD-263A-40CF-94CD-DEB723AA687B}"/>
              </a:ext>
            </a:extLst>
          </p:cNvPr>
          <p:cNvSpPr/>
          <p:nvPr/>
        </p:nvSpPr>
        <p:spPr>
          <a:xfrm>
            <a:off x="262198" y="199453"/>
            <a:ext cx="923126" cy="496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endParaRPr sz="1556"/>
          </a:p>
        </p:txBody>
      </p:sp>
    </p:spTree>
    <p:extLst>
      <p:ext uri="{BB962C8B-B14F-4D97-AF65-F5344CB8AC3E}">
        <p14:creationId xmlns:p14="http://schemas.microsoft.com/office/powerpoint/2010/main" val="57809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540796" y="203229"/>
            <a:ext cx="5291434" cy="6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EXOIKONOMO II</a:t>
            </a:r>
          </a:p>
          <a:p>
            <a:pPr eaLnBrk="0" hangingPunct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MIS (platform for applications)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rimoussisch\Downloads\plat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" y="1016421"/>
            <a:ext cx="5067256" cy="24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02" y="2984499"/>
            <a:ext cx="5603703" cy="27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823000-C624-4DFE-95F8-880443F09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696" y="1128223"/>
            <a:ext cx="2096304" cy="14926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746</Words>
  <Application>Microsoft Office PowerPoint</Application>
  <PresentationFormat>Προσαρμογή</PresentationFormat>
  <Paragraphs>168</Paragraphs>
  <Slides>12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Roboto</vt:lpstr>
      <vt:lpstr>Verdana</vt:lpstr>
      <vt:lpstr>Wingdings</vt:lpstr>
      <vt:lpstr>Wingdings 2</vt:lpstr>
      <vt:lpstr>Θέμα του Office</vt:lpstr>
      <vt:lpstr>The Greek programme for energy efficiency  in the private building sector</vt:lpstr>
      <vt:lpstr> Energy efficiency in the private building sector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Manolis G</dc:creator>
  <cp:lastModifiedBy>Yanna Nikou</cp:lastModifiedBy>
  <cp:revision>177</cp:revision>
  <dcterms:created xsi:type="dcterms:W3CDTF">2020-07-24T14:53:00Z</dcterms:created>
  <dcterms:modified xsi:type="dcterms:W3CDTF">2021-10-20T10:57:59Z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