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0" r:id="rId2"/>
    <p:sldId id="265" r:id="rId3"/>
    <p:sldId id="268" r:id="rId4"/>
    <p:sldId id="291" r:id="rId5"/>
    <p:sldId id="296" r:id="rId6"/>
    <p:sldId id="305" r:id="rId7"/>
    <p:sldId id="306" r:id="rId8"/>
    <p:sldId id="297" r:id="rId9"/>
    <p:sldId id="298" r:id="rId10"/>
    <p:sldId id="299" r:id="rId11"/>
    <p:sldId id="304" r:id="rId12"/>
    <p:sldId id="294" r:id="rId13"/>
    <p:sldId id="302" r:id="rId14"/>
    <p:sldId id="292" r:id="rId15"/>
    <p:sldId id="300" r:id="rId16"/>
    <p:sldId id="303" r:id="rId17"/>
    <p:sldId id="301" r:id="rId18"/>
    <p:sldId id="295" r:id="rId19"/>
    <p:sldId id="293" r:id="rId20"/>
    <p:sldId id="307" r:id="rId21"/>
    <p:sldId id="308" r:id="rId22"/>
    <p:sldId id="261"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Fousek" initials="JF" lastIdx="1" clrIdx="0">
    <p:extLst>
      <p:ext uri="{19B8F6BF-5375-455C-9EA6-DF929625EA0E}">
        <p15:presenceInfo xmlns:p15="http://schemas.microsoft.com/office/powerpoint/2012/main" userId="fea20c22088c66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8" autoAdjust="0"/>
    <p:restoredTop sz="95286" autoAdjust="0"/>
  </p:normalViewPr>
  <p:slideViewPr>
    <p:cSldViewPr>
      <p:cViewPr varScale="1">
        <p:scale>
          <a:sx n="82" d="100"/>
          <a:sy n="82" d="100"/>
        </p:scale>
        <p:origin x="1613" y="67"/>
      </p:cViewPr>
      <p:guideLst>
        <p:guide orient="horz" pos="2160"/>
        <p:guide pos="2880"/>
      </p:guideLst>
    </p:cSldViewPr>
  </p:slideViewPr>
  <p:outlineViewPr>
    <p:cViewPr>
      <p:scale>
        <a:sx n="33" d="100"/>
        <a:sy n="33" d="100"/>
      </p:scale>
      <p:origin x="0" y="-7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291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98071C34-4C2A-44A4-960A-79A3845ABE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a:extLst>
              <a:ext uri="{FF2B5EF4-FFF2-40B4-BE49-F238E27FC236}">
                <a16:creationId xmlns:a16="http://schemas.microsoft.com/office/drawing/2014/main" id="{CC647A98-918D-4975-A311-F8D24FFE9C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51C268-5E06-475A-9EF1-86B5F7406CED}" type="datetimeFigureOut">
              <a:rPr lang="cs-CZ" smtClean="0"/>
              <a:t>22.02.2021</a:t>
            </a:fld>
            <a:endParaRPr lang="cs-CZ" dirty="0"/>
          </a:p>
        </p:txBody>
      </p:sp>
      <p:sp>
        <p:nvSpPr>
          <p:cNvPr id="4" name="Zástupný symbol pro zápatí 3">
            <a:extLst>
              <a:ext uri="{FF2B5EF4-FFF2-40B4-BE49-F238E27FC236}">
                <a16:creationId xmlns:a16="http://schemas.microsoft.com/office/drawing/2014/main" id="{BA328E5A-E0BF-486F-95F7-59C77B22C6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a:extLst>
              <a:ext uri="{FF2B5EF4-FFF2-40B4-BE49-F238E27FC236}">
                <a16:creationId xmlns:a16="http://schemas.microsoft.com/office/drawing/2014/main" id="{2B0CE46F-2EB1-465A-8471-4876672D48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5AEE24-6761-4AC5-994E-96400F194C9D}" type="slidenum">
              <a:rPr lang="cs-CZ" smtClean="0"/>
              <a:t>‹#›</a:t>
            </a:fld>
            <a:endParaRPr lang="cs-CZ" dirty="0"/>
          </a:p>
        </p:txBody>
      </p:sp>
    </p:spTree>
    <p:extLst>
      <p:ext uri="{BB962C8B-B14F-4D97-AF65-F5344CB8AC3E}">
        <p14:creationId xmlns:p14="http://schemas.microsoft.com/office/powerpoint/2010/main" val="1001502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26FE7-48E9-42A2-8B33-937D6D0C3592}" type="datetimeFigureOut">
              <a:rPr lang="cs-CZ" smtClean="0"/>
              <a:t>22.02.2021</a:t>
            </a:fld>
            <a:endParaRPr lang="cs-CZ" dirty="0"/>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3DFAE-01AC-43E9-9259-0D9D338C0182}" type="slidenum">
              <a:rPr lang="cs-CZ" smtClean="0"/>
              <a:t>‹#›</a:t>
            </a:fld>
            <a:endParaRPr lang="cs-CZ" dirty="0"/>
          </a:p>
        </p:txBody>
      </p:sp>
    </p:spTree>
    <p:extLst>
      <p:ext uri="{BB962C8B-B14F-4D97-AF65-F5344CB8AC3E}">
        <p14:creationId xmlns:p14="http://schemas.microsoft.com/office/powerpoint/2010/main" val="56528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943DFAE-01AC-43E9-9259-0D9D338C0182}" type="slidenum">
              <a:rPr lang="cs-CZ" smtClean="0"/>
              <a:t>4</a:t>
            </a:fld>
            <a:endParaRPr lang="cs-CZ" dirty="0"/>
          </a:p>
        </p:txBody>
      </p:sp>
    </p:spTree>
    <p:extLst>
      <p:ext uri="{BB962C8B-B14F-4D97-AF65-F5344CB8AC3E}">
        <p14:creationId xmlns:p14="http://schemas.microsoft.com/office/powerpoint/2010/main" val="87441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943DFAE-01AC-43E9-9259-0D9D338C0182}" type="slidenum">
              <a:rPr lang="cs-CZ" smtClean="0"/>
              <a:t>9</a:t>
            </a:fld>
            <a:endParaRPr lang="cs-CZ" dirty="0"/>
          </a:p>
        </p:txBody>
      </p:sp>
    </p:spTree>
    <p:extLst>
      <p:ext uri="{BB962C8B-B14F-4D97-AF65-F5344CB8AC3E}">
        <p14:creationId xmlns:p14="http://schemas.microsoft.com/office/powerpoint/2010/main" val="382637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943DFAE-01AC-43E9-9259-0D9D338C0182}" type="slidenum">
              <a:rPr lang="cs-CZ" smtClean="0"/>
              <a:t>10</a:t>
            </a:fld>
            <a:endParaRPr lang="cs-CZ" dirty="0"/>
          </a:p>
        </p:txBody>
      </p:sp>
    </p:spTree>
    <p:extLst>
      <p:ext uri="{BB962C8B-B14F-4D97-AF65-F5344CB8AC3E}">
        <p14:creationId xmlns:p14="http://schemas.microsoft.com/office/powerpoint/2010/main" val="409320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943DFAE-01AC-43E9-9259-0D9D338C0182}" type="slidenum">
              <a:rPr lang="cs-CZ" smtClean="0"/>
              <a:t>13</a:t>
            </a:fld>
            <a:endParaRPr lang="cs-CZ" dirty="0"/>
          </a:p>
        </p:txBody>
      </p:sp>
    </p:spTree>
    <p:extLst>
      <p:ext uri="{BB962C8B-B14F-4D97-AF65-F5344CB8AC3E}">
        <p14:creationId xmlns:p14="http://schemas.microsoft.com/office/powerpoint/2010/main" val="169890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943DFAE-01AC-43E9-9259-0D9D338C0182}" type="slidenum">
              <a:rPr lang="cs-CZ" smtClean="0"/>
              <a:t>14</a:t>
            </a:fld>
            <a:endParaRPr lang="cs-CZ" dirty="0"/>
          </a:p>
        </p:txBody>
      </p:sp>
    </p:spTree>
    <p:extLst>
      <p:ext uri="{BB962C8B-B14F-4D97-AF65-F5344CB8AC3E}">
        <p14:creationId xmlns:p14="http://schemas.microsoft.com/office/powerpoint/2010/main" val="400195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943DFAE-01AC-43E9-9259-0D9D338C0182}" type="slidenum">
              <a:rPr lang="cs-CZ" smtClean="0"/>
              <a:t>17</a:t>
            </a:fld>
            <a:endParaRPr lang="cs-CZ" dirty="0"/>
          </a:p>
        </p:txBody>
      </p:sp>
    </p:spTree>
    <p:extLst>
      <p:ext uri="{BB962C8B-B14F-4D97-AF65-F5344CB8AC3E}">
        <p14:creationId xmlns:p14="http://schemas.microsoft.com/office/powerpoint/2010/main" val="175499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943DFAE-01AC-43E9-9259-0D9D338C0182}" type="slidenum">
              <a:rPr lang="cs-CZ" smtClean="0"/>
              <a:t>19</a:t>
            </a:fld>
            <a:endParaRPr lang="cs-CZ" dirty="0"/>
          </a:p>
        </p:txBody>
      </p:sp>
    </p:spTree>
    <p:extLst>
      <p:ext uri="{BB962C8B-B14F-4D97-AF65-F5344CB8AC3E}">
        <p14:creationId xmlns:p14="http://schemas.microsoft.com/office/powerpoint/2010/main" val="3680187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1 UVOD ZLU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BB667-9B6D-4A7D-909B-0A4E6DEFF21E}"/>
              </a:ext>
            </a:extLst>
          </p:cNvPr>
          <p:cNvSpPr>
            <a:spLocks noGrp="1"/>
          </p:cNvSpPr>
          <p:nvPr>
            <p:ph type="ctrTitle" idx="4294967295"/>
          </p:nvPr>
        </p:nvSpPr>
        <p:spPr>
          <a:xfrm>
            <a:off x="395536" y="404664"/>
            <a:ext cx="7340352" cy="2952328"/>
          </a:xfrm>
          <a:prstGeom prst="rect">
            <a:avLst/>
          </a:prstGeom>
        </p:spPr>
        <p:txBody>
          <a:bodyPr anchor="t">
            <a:noAutofit/>
          </a:bodyPr>
          <a:lstStyle/>
          <a:p>
            <a:pPr algn="l"/>
            <a:endParaRPr lang="cs-CZ" sz="5000" dirty="0">
              <a:solidFill>
                <a:schemeClr val="bg1"/>
              </a:solidFill>
            </a:endParaRPr>
          </a:p>
        </p:txBody>
      </p:sp>
    </p:spTree>
    <p:extLst>
      <p:ext uri="{BB962C8B-B14F-4D97-AF65-F5344CB8AC3E}">
        <p14:creationId xmlns:p14="http://schemas.microsoft.com/office/powerpoint/2010/main" val="317731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01 UVOD ZLUTY BIL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BB667-9B6D-4A7D-909B-0A4E6DEFF21E}"/>
              </a:ext>
            </a:extLst>
          </p:cNvPr>
          <p:cNvSpPr>
            <a:spLocks noGrp="1"/>
          </p:cNvSpPr>
          <p:nvPr>
            <p:ph type="ctrTitle" idx="4294967295"/>
          </p:nvPr>
        </p:nvSpPr>
        <p:spPr>
          <a:xfrm>
            <a:off x="395536" y="404664"/>
            <a:ext cx="7340352" cy="2952328"/>
          </a:xfrm>
          <a:prstGeom prst="rect">
            <a:avLst/>
          </a:prstGeom>
        </p:spPr>
        <p:txBody>
          <a:bodyPr anchor="t">
            <a:noAutofit/>
          </a:bodyPr>
          <a:lstStyle/>
          <a:p>
            <a:pPr algn="l"/>
            <a:endParaRPr lang="cs-CZ" sz="5000" dirty="0">
              <a:solidFill>
                <a:schemeClr val="bg1"/>
              </a:solidFill>
            </a:endParaRPr>
          </a:p>
        </p:txBody>
      </p:sp>
    </p:spTree>
    <p:extLst>
      <p:ext uri="{BB962C8B-B14F-4D97-AF65-F5344CB8AC3E}">
        <p14:creationId xmlns:p14="http://schemas.microsoft.com/office/powerpoint/2010/main" val="382545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02 UVOD SEDE LIN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B69C08-0E1D-48AC-84B5-C061159C86D8}"/>
              </a:ext>
            </a:extLst>
          </p:cNvPr>
          <p:cNvSpPr>
            <a:spLocks noGrp="1"/>
          </p:cNvSpPr>
          <p:nvPr>
            <p:ph type="title" idx="4294967295"/>
          </p:nvPr>
        </p:nvSpPr>
        <p:spPr>
          <a:xfrm>
            <a:off x="827584" y="845840"/>
            <a:ext cx="8229600" cy="494928"/>
          </a:xfrm>
          <a:prstGeom prst="rect">
            <a:avLst/>
          </a:prstGeom>
        </p:spPr>
        <p:txBody>
          <a:bodyPr anchor="t">
            <a:normAutofit/>
          </a:bodyPr>
          <a:lstStyle/>
          <a:p>
            <a:pPr algn="l"/>
            <a:endParaRPr lang="cs-CZ" sz="1700" dirty="0">
              <a:solidFill>
                <a:srgbClr val="FDC400"/>
              </a:solidFill>
              <a:latin typeface="Raleway" panose="020B0503030101060003" pitchFamily="34" charset="-18"/>
            </a:endParaRPr>
          </a:p>
        </p:txBody>
      </p:sp>
      <p:sp>
        <p:nvSpPr>
          <p:cNvPr id="3" name="Nadpis 1">
            <a:extLst>
              <a:ext uri="{FF2B5EF4-FFF2-40B4-BE49-F238E27FC236}">
                <a16:creationId xmlns:a16="http://schemas.microsoft.com/office/drawing/2014/main" id="{02AB3306-2851-4400-A352-59E9648F0864}"/>
              </a:ext>
            </a:extLst>
          </p:cNvPr>
          <p:cNvSpPr txBox="1">
            <a:spLocks/>
          </p:cNvSpPr>
          <p:nvPr userDrawn="1"/>
        </p:nvSpPr>
        <p:spPr>
          <a:xfrm>
            <a:off x="827584" y="1340060"/>
            <a:ext cx="7337054" cy="27363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1700" dirty="0">
              <a:latin typeface="Raleway" panose="020B0503030101060003" pitchFamily="34" charset="-18"/>
            </a:endParaRPr>
          </a:p>
        </p:txBody>
      </p:sp>
    </p:spTree>
    <p:extLst>
      <p:ext uri="{BB962C8B-B14F-4D97-AF65-F5344CB8AC3E}">
        <p14:creationId xmlns:p14="http://schemas.microsoft.com/office/powerpoint/2010/main" val="202825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03 DVA SLOUP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F573BD-6698-4E2C-93FF-0FC491776E3D}"/>
              </a:ext>
            </a:extLst>
          </p:cNvPr>
          <p:cNvSpPr>
            <a:spLocks noGrp="1"/>
          </p:cNvSpPr>
          <p:nvPr>
            <p:ph type="title" idx="4294967295"/>
          </p:nvPr>
        </p:nvSpPr>
        <p:spPr>
          <a:xfrm>
            <a:off x="827584" y="691605"/>
            <a:ext cx="2520280" cy="494928"/>
          </a:xfrm>
          <a:prstGeom prst="rect">
            <a:avLst/>
          </a:prstGeom>
        </p:spPr>
        <p:txBody>
          <a:bodyPr anchor="t">
            <a:normAutofit/>
          </a:bodyPr>
          <a:lstStyle/>
          <a:p>
            <a:pPr algn="l"/>
            <a:endParaRPr lang="cs-CZ" sz="1700" dirty="0">
              <a:solidFill>
                <a:srgbClr val="FDC400"/>
              </a:solidFill>
              <a:latin typeface="Raleway" panose="020B0503030101060003" pitchFamily="34" charset="-18"/>
            </a:endParaRPr>
          </a:p>
        </p:txBody>
      </p:sp>
      <p:sp>
        <p:nvSpPr>
          <p:cNvPr id="3" name="Nadpis 1">
            <a:extLst>
              <a:ext uri="{FF2B5EF4-FFF2-40B4-BE49-F238E27FC236}">
                <a16:creationId xmlns:a16="http://schemas.microsoft.com/office/drawing/2014/main" id="{D93590AC-E5F5-473E-AE08-A0B53BC2C910}"/>
              </a:ext>
            </a:extLst>
          </p:cNvPr>
          <p:cNvSpPr txBox="1">
            <a:spLocks/>
          </p:cNvSpPr>
          <p:nvPr userDrawn="1"/>
        </p:nvSpPr>
        <p:spPr>
          <a:xfrm>
            <a:off x="835346" y="1114525"/>
            <a:ext cx="2584526" cy="13681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1700" dirty="0">
              <a:latin typeface="Raleway" panose="020B0503030101060003" pitchFamily="34" charset="-18"/>
            </a:endParaRPr>
          </a:p>
        </p:txBody>
      </p:sp>
    </p:spTree>
    <p:extLst>
      <p:ext uri="{BB962C8B-B14F-4D97-AF65-F5344CB8AC3E}">
        <p14:creationId xmlns:p14="http://schemas.microsoft.com/office/powerpoint/2010/main" val="255267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04 BILE POZADI - SEDE LIN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6EDA81C6-74BE-4624-BF82-FD3885225203}"/>
              </a:ext>
            </a:extLst>
          </p:cNvPr>
          <p:cNvSpPr txBox="1">
            <a:spLocks/>
          </p:cNvSpPr>
          <p:nvPr userDrawn="1"/>
        </p:nvSpPr>
        <p:spPr>
          <a:xfrm>
            <a:off x="835346" y="1268760"/>
            <a:ext cx="8229600" cy="4949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1700" dirty="0">
              <a:latin typeface="Raleway" panose="020B0503030101060003" pitchFamily="34" charset="-18"/>
            </a:endParaRPr>
          </a:p>
        </p:txBody>
      </p:sp>
      <p:sp>
        <p:nvSpPr>
          <p:cNvPr id="6" name="Nadpis 1">
            <a:extLst>
              <a:ext uri="{FF2B5EF4-FFF2-40B4-BE49-F238E27FC236}">
                <a16:creationId xmlns:a16="http://schemas.microsoft.com/office/drawing/2014/main" id="{5B6EC46D-0CB6-422C-ABC9-BE7C0CC14774}"/>
              </a:ext>
            </a:extLst>
          </p:cNvPr>
          <p:cNvSpPr>
            <a:spLocks noGrp="1"/>
          </p:cNvSpPr>
          <p:nvPr>
            <p:ph type="title" idx="4294967295"/>
          </p:nvPr>
        </p:nvSpPr>
        <p:spPr>
          <a:xfrm>
            <a:off x="827584" y="845840"/>
            <a:ext cx="8229600" cy="494928"/>
          </a:xfrm>
          <a:prstGeom prst="rect">
            <a:avLst/>
          </a:prstGeom>
        </p:spPr>
        <p:txBody>
          <a:bodyPr anchor="t">
            <a:normAutofit/>
          </a:bodyPr>
          <a:lstStyle/>
          <a:p>
            <a:pPr algn="l"/>
            <a:endParaRPr lang="cs-CZ" sz="1700" dirty="0">
              <a:solidFill>
                <a:srgbClr val="FDC400"/>
              </a:solidFill>
              <a:latin typeface="Raleway" panose="020B0503030101060003" pitchFamily="34" charset="-18"/>
            </a:endParaRPr>
          </a:p>
        </p:txBody>
      </p:sp>
      <p:sp>
        <p:nvSpPr>
          <p:cNvPr id="7" name="Nadpis 1">
            <a:extLst>
              <a:ext uri="{FF2B5EF4-FFF2-40B4-BE49-F238E27FC236}">
                <a16:creationId xmlns:a16="http://schemas.microsoft.com/office/drawing/2014/main" id="{A4C124F1-860D-43EE-B0A1-791B7C6E5782}"/>
              </a:ext>
            </a:extLst>
          </p:cNvPr>
          <p:cNvSpPr txBox="1">
            <a:spLocks/>
          </p:cNvSpPr>
          <p:nvPr userDrawn="1"/>
        </p:nvSpPr>
        <p:spPr>
          <a:xfrm>
            <a:off x="827584" y="1340060"/>
            <a:ext cx="7337054" cy="27363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1700" dirty="0">
              <a:latin typeface="Raleway" panose="020B0503030101060003" pitchFamily="34" charset="-18"/>
            </a:endParaRPr>
          </a:p>
        </p:txBody>
      </p:sp>
    </p:spTree>
    <p:extLst>
      <p:ext uri="{BB962C8B-B14F-4D97-AF65-F5344CB8AC3E}">
        <p14:creationId xmlns:p14="http://schemas.microsoft.com/office/powerpoint/2010/main" val="394338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05 BILE POZADI SEDE - LINKY VPRA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6EDA81C6-74BE-4624-BF82-FD3885225203}"/>
              </a:ext>
            </a:extLst>
          </p:cNvPr>
          <p:cNvSpPr txBox="1">
            <a:spLocks/>
          </p:cNvSpPr>
          <p:nvPr userDrawn="1"/>
        </p:nvSpPr>
        <p:spPr>
          <a:xfrm>
            <a:off x="835346" y="1268760"/>
            <a:ext cx="8229600" cy="4949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1700" dirty="0">
              <a:latin typeface="Raleway" panose="020B0503030101060003" pitchFamily="34" charset="-18"/>
            </a:endParaRPr>
          </a:p>
        </p:txBody>
      </p:sp>
      <p:sp>
        <p:nvSpPr>
          <p:cNvPr id="6" name="Nadpis 1">
            <a:extLst>
              <a:ext uri="{FF2B5EF4-FFF2-40B4-BE49-F238E27FC236}">
                <a16:creationId xmlns:a16="http://schemas.microsoft.com/office/drawing/2014/main" id="{5B6EC46D-0CB6-422C-ABC9-BE7C0CC14774}"/>
              </a:ext>
            </a:extLst>
          </p:cNvPr>
          <p:cNvSpPr>
            <a:spLocks noGrp="1"/>
          </p:cNvSpPr>
          <p:nvPr>
            <p:ph type="title" idx="4294967295"/>
          </p:nvPr>
        </p:nvSpPr>
        <p:spPr>
          <a:xfrm>
            <a:off x="827584" y="845840"/>
            <a:ext cx="8229600" cy="494928"/>
          </a:xfrm>
          <a:prstGeom prst="rect">
            <a:avLst/>
          </a:prstGeom>
        </p:spPr>
        <p:txBody>
          <a:bodyPr anchor="t">
            <a:normAutofit/>
          </a:bodyPr>
          <a:lstStyle/>
          <a:p>
            <a:pPr algn="l"/>
            <a:endParaRPr lang="cs-CZ" sz="1700" dirty="0">
              <a:solidFill>
                <a:srgbClr val="FDC400"/>
              </a:solidFill>
              <a:latin typeface="Raleway" panose="020B0503030101060003" pitchFamily="34" charset="-18"/>
            </a:endParaRPr>
          </a:p>
        </p:txBody>
      </p:sp>
      <p:sp>
        <p:nvSpPr>
          <p:cNvPr id="7" name="Nadpis 1">
            <a:extLst>
              <a:ext uri="{FF2B5EF4-FFF2-40B4-BE49-F238E27FC236}">
                <a16:creationId xmlns:a16="http://schemas.microsoft.com/office/drawing/2014/main" id="{A4C124F1-860D-43EE-B0A1-791B7C6E5782}"/>
              </a:ext>
            </a:extLst>
          </p:cNvPr>
          <p:cNvSpPr txBox="1">
            <a:spLocks/>
          </p:cNvSpPr>
          <p:nvPr userDrawn="1"/>
        </p:nvSpPr>
        <p:spPr>
          <a:xfrm>
            <a:off x="827584" y="1340060"/>
            <a:ext cx="7337054" cy="27363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1700" dirty="0">
              <a:latin typeface="Raleway" panose="020B0503030101060003" pitchFamily="34" charset="-18"/>
            </a:endParaRPr>
          </a:p>
        </p:txBody>
      </p:sp>
    </p:spTree>
    <p:extLst>
      <p:ext uri="{BB962C8B-B14F-4D97-AF65-F5344CB8AC3E}">
        <p14:creationId xmlns:p14="http://schemas.microsoft.com/office/powerpoint/2010/main" val="70220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06 BILE POZADI - BEZ LIN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6EDA81C6-74BE-4624-BF82-FD3885225203}"/>
              </a:ext>
            </a:extLst>
          </p:cNvPr>
          <p:cNvSpPr txBox="1">
            <a:spLocks/>
          </p:cNvSpPr>
          <p:nvPr userDrawn="1"/>
        </p:nvSpPr>
        <p:spPr>
          <a:xfrm>
            <a:off x="835346" y="1268760"/>
            <a:ext cx="8229600" cy="4949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1700" dirty="0">
              <a:latin typeface="Raleway" panose="020B0503030101060003" pitchFamily="34" charset="-18"/>
            </a:endParaRPr>
          </a:p>
        </p:txBody>
      </p:sp>
      <p:sp>
        <p:nvSpPr>
          <p:cNvPr id="6" name="Nadpis 1">
            <a:extLst>
              <a:ext uri="{FF2B5EF4-FFF2-40B4-BE49-F238E27FC236}">
                <a16:creationId xmlns:a16="http://schemas.microsoft.com/office/drawing/2014/main" id="{5B6EC46D-0CB6-422C-ABC9-BE7C0CC14774}"/>
              </a:ext>
            </a:extLst>
          </p:cNvPr>
          <p:cNvSpPr>
            <a:spLocks noGrp="1"/>
          </p:cNvSpPr>
          <p:nvPr>
            <p:ph type="title" idx="4294967295"/>
          </p:nvPr>
        </p:nvSpPr>
        <p:spPr>
          <a:xfrm>
            <a:off x="827584" y="845840"/>
            <a:ext cx="8229600" cy="494928"/>
          </a:xfrm>
          <a:prstGeom prst="rect">
            <a:avLst/>
          </a:prstGeom>
        </p:spPr>
        <p:txBody>
          <a:bodyPr anchor="t">
            <a:normAutofit/>
          </a:bodyPr>
          <a:lstStyle/>
          <a:p>
            <a:pPr algn="l"/>
            <a:endParaRPr lang="cs-CZ" sz="1700" dirty="0">
              <a:solidFill>
                <a:srgbClr val="FDC400"/>
              </a:solidFill>
              <a:latin typeface="Raleway" panose="020B0503030101060003" pitchFamily="34" charset="-18"/>
            </a:endParaRPr>
          </a:p>
        </p:txBody>
      </p:sp>
      <p:sp>
        <p:nvSpPr>
          <p:cNvPr id="7" name="Nadpis 1">
            <a:extLst>
              <a:ext uri="{FF2B5EF4-FFF2-40B4-BE49-F238E27FC236}">
                <a16:creationId xmlns:a16="http://schemas.microsoft.com/office/drawing/2014/main" id="{A4C124F1-860D-43EE-B0A1-791B7C6E5782}"/>
              </a:ext>
            </a:extLst>
          </p:cNvPr>
          <p:cNvSpPr txBox="1">
            <a:spLocks/>
          </p:cNvSpPr>
          <p:nvPr userDrawn="1"/>
        </p:nvSpPr>
        <p:spPr>
          <a:xfrm>
            <a:off x="827584" y="1340060"/>
            <a:ext cx="7337054" cy="27363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1700" dirty="0">
              <a:latin typeface="Raleway" panose="020B0503030101060003" pitchFamily="34" charset="-18"/>
            </a:endParaRPr>
          </a:p>
        </p:txBody>
      </p:sp>
    </p:spTree>
    <p:extLst>
      <p:ext uri="{BB962C8B-B14F-4D97-AF65-F5344CB8AC3E}">
        <p14:creationId xmlns:p14="http://schemas.microsoft.com/office/powerpoint/2010/main" val="255933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07 SEDE POZADI - LIN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6EDA81C6-74BE-4624-BF82-FD3885225203}"/>
              </a:ext>
            </a:extLst>
          </p:cNvPr>
          <p:cNvSpPr txBox="1">
            <a:spLocks/>
          </p:cNvSpPr>
          <p:nvPr userDrawn="1"/>
        </p:nvSpPr>
        <p:spPr>
          <a:xfrm>
            <a:off x="835346" y="1268760"/>
            <a:ext cx="8229600" cy="4949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1700" dirty="0">
              <a:latin typeface="Raleway" panose="020B0503030101060003" pitchFamily="34" charset="-18"/>
            </a:endParaRPr>
          </a:p>
        </p:txBody>
      </p:sp>
      <p:sp>
        <p:nvSpPr>
          <p:cNvPr id="6" name="Nadpis 1">
            <a:extLst>
              <a:ext uri="{FF2B5EF4-FFF2-40B4-BE49-F238E27FC236}">
                <a16:creationId xmlns:a16="http://schemas.microsoft.com/office/drawing/2014/main" id="{5B6EC46D-0CB6-422C-ABC9-BE7C0CC14774}"/>
              </a:ext>
            </a:extLst>
          </p:cNvPr>
          <p:cNvSpPr>
            <a:spLocks noGrp="1"/>
          </p:cNvSpPr>
          <p:nvPr>
            <p:ph type="title" idx="4294967295"/>
          </p:nvPr>
        </p:nvSpPr>
        <p:spPr>
          <a:xfrm>
            <a:off x="827584" y="845840"/>
            <a:ext cx="8229600" cy="494928"/>
          </a:xfrm>
          <a:prstGeom prst="rect">
            <a:avLst/>
          </a:prstGeom>
        </p:spPr>
        <p:txBody>
          <a:bodyPr anchor="t">
            <a:normAutofit/>
          </a:bodyPr>
          <a:lstStyle/>
          <a:p>
            <a:pPr algn="l"/>
            <a:endParaRPr lang="cs-CZ" sz="1700" dirty="0">
              <a:solidFill>
                <a:srgbClr val="FDC400"/>
              </a:solidFill>
              <a:latin typeface="Raleway" panose="020B0503030101060003" pitchFamily="34" charset="-18"/>
            </a:endParaRPr>
          </a:p>
        </p:txBody>
      </p:sp>
      <p:sp>
        <p:nvSpPr>
          <p:cNvPr id="7" name="Nadpis 1">
            <a:extLst>
              <a:ext uri="{FF2B5EF4-FFF2-40B4-BE49-F238E27FC236}">
                <a16:creationId xmlns:a16="http://schemas.microsoft.com/office/drawing/2014/main" id="{A4C124F1-860D-43EE-B0A1-791B7C6E5782}"/>
              </a:ext>
            </a:extLst>
          </p:cNvPr>
          <p:cNvSpPr txBox="1">
            <a:spLocks/>
          </p:cNvSpPr>
          <p:nvPr userDrawn="1"/>
        </p:nvSpPr>
        <p:spPr>
          <a:xfrm>
            <a:off x="827584" y="1340060"/>
            <a:ext cx="7337054" cy="27363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1700" dirty="0">
              <a:latin typeface="Raleway" panose="020B0503030101060003" pitchFamily="34" charset="-18"/>
            </a:endParaRPr>
          </a:p>
        </p:txBody>
      </p:sp>
    </p:spTree>
    <p:extLst>
      <p:ext uri="{BB962C8B-B14F-4D97-AF65-F5344CB8AC3E}">
        <p14:creationId xmlns:p14="http://schemas.microsoft.com/office/powerpoint/2010/main" val="412728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7355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4" r:id="rId4"/>
    <p:sldLayoutId id="2147483656" r:id="rId5"/>
    <p:sldLayoutId id="2147483657" r:id="rId6"/>
    <p:sldLayoutId id="2147483658" r:id="rId7"/>
    <p:sldLayoutId id="2147483660"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jp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jan.fousek@solarniasociace.cz" TargetMode="External"/><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mailto:fousek@akubat-asociace.cz"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395536" y="404664"/>
            <a:ext cx="7340352" cy="2952328"/>
          </a:xfrm>
          <a:prstGeom prst="rect">
            <a:avLst/>
          </a:prstGeom>
        </p:spPr>
        <p:txBody>
          <a:bodyPr anchor="t">
            <a:noAutofit/>
          </a:bodyPr>
          <a:lstStyle/>
          <a:p>
            <a:pPr algn="l"/>
            <a:r>
              <a:rPr lang="en-GB" sz="4800" dirty="0">
                <a:solidFill>
                  <a:schemeClr val="bg1"/>
                </a:solidFill>
              </a:rPr>
              <a:t>New Opportunities for Solar Energy and Energy Storage in the Context of Recovery</a:t>
            </a:r>
          </a:p>
        </p:txBody>
      </p:sp>
      <p:sp>
        <p:nvSpPr>
          <p:cNvPr id="3" name="Podnadpis 2"/>
          <p:cNvSpPr>
            <a:spLocks noGrp="1"/>
          </p:cNvSpPr>
          <p:nvPr>
            <p:ph type="subTitle" idx="4294967295"/>
          </p:nvPr>
        </p:nvSpPr>
        <p:spPr>
          <a:xfrm>
            <a:off x="467544" y="3764632"/>
            <a:ext cx="6912768" cy="1752600"/>
          </a:xfrm>
          <a:prstGeom prst="rect">
            <a:avLst/>
          </a:prstGeom>
        </p:spPr>
        <p:txBody>
          <a:bodyPr>
            <a:normAutofit/>
          </a:bodyPr>
          <a:lstStyle/>
          <a:p>
            <a:pPr marL="0" indent="0" algn="l">
              <a:buNone/>
            </a:pPr>
            <a:r>
              <a:rPr lang="en-GB" sz="2800" b="1" dirty="0">
                <a:solidFill>
                  <a:schemeClr val="tx1"/>
                </a:solidFill>
                <a:latin typeface="Raleway" panose="020B0503030101060003" pitchFamily="34" charset="-18"/>
              </a:rPr>
              <a:t>Jan Fousek</a:t>
            </a:r>
          </a:p>
          <a:p>
            <a:pPr marL="0" indent="0" algn="l">
              <a:buNone/>
            </a:pPr>
            <a:r>
              <a:rPr lang="en-GB" sz="2000" b="1" dirty="0">
                <a:latin typeface="Raleway" panose="020B0503030101060003" pitchFamily="34" charset="-18"/>
              </a:rPr>
              <a:t>Solar Association CZ</a:t>
            </a:r>
            <a:r>
              <a:rPr lang="cs-CZ" sz="2000" dirty="0">
                <a:latin typeface="Raleway" panose="020B0503030101060003" pitchFamily="34" charset="-18"/>
              </a:rPr>
              <a:t>, </a:t>
            </a:r>
            <a:r>
              <a:rPr lang="en-GB" sz="2000" dirty="0">
                <a:latin typeface="Raleway" panose="020B0503030101060003" pitchFamily="34" charset="-18"/>
              </a:rPr>
              <a:t>Chairman of the Supervisory Board</a:t>
            </a:r>
          </a:p>
          <a:p>
            <a:pPr marL="0" indent="0" algn="l">
              <a:buNone/>
            </a:pPr>
            <a:r>
              <a:rPr lang="en-GB" sz="2000" b="1" dirty="0">
                <a:latin typeface="Raleway" panose="020B0503030101060003" pitchFamily="34" charset="-18"/>
              </a:rPr>
              <a:t>Association for Energy Storage AKU-BAT CZ</a:t>
            </a:r>
            <a:r>
              <a:rPr lang="cs-CZ" sz="2000" dirty="0">
                <a:latin typeface="Raleway" panose="020B0503030101060003" pitchFamily="34" charset="-18"/>
              </a:rPr>
              <a:t>,</a:t>
            </a:r>
            <a:r>
              <a:rPr lang="en-GB" sz="2000" dirty="0">
                <a:latin typeface="Raleway" panose="020B0503030101060003" pitchFamily="34" charset="-18"/>
              </a:rPr>
              <a:t> CE</a:t>
            </a:r>
            <a:r>
              <a:rPr lang="cs-CZ" sz="2000" dirty="0">
                <a:latin typeface="Raleway" panose="020B0503030101060003" pitchFamily="34" charset="-18"/>
              </a:rPr>
              <a:t>O</a:t>
            </a:r>
            <a:endParaRPr lang="en-GB" sz="2000" dirty="0">
              <a:latin typeface="Raleway" panose="020B0503030101060003" pitchFamily="34" charset="-18"/>
            </a:endParaRPr>
          </a:p>
        </p:txBody>
      </p:sp>
      <p:pic>
        <p:nvPicPr>
          <p:cNvPr id="4" name="Obrázek 3">
            <a:extLst>
              <a:ext uri="{FF2B5EF4-FFF2-40B4-BE49-F238E27FC236}">
                <a16:creationId xmlns:a16="http://schemas.microsoft.com/office/drawing/2014/main" id="{3D535F30-69E8-43D3-A191-DC2F6CE4F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1" y="5924873"/>
            <a:ext cx="2521799" cy="672480"/>
          </a:xfrm>
          <a:prstGeom prst="rect">
            <a:avLst/>
          </a:prstGeom>
        </p:spPr>
      </p:pic>
    </p:spTree>
    <p:extLst>
      <p:ext uri="{BB962C8B-B14F-4D97-AF65-F5344CB8AC3E}">
        <p14:creationId xmlns:p14="http://schemas.microsoft.com/office/powerpoint/2010/main" val="65426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a:solidFill>
                  <a:srgbClr val="FDC400"/>
                </a:solidFill>
                <a:latin typeface="Raleway" panose="020B0503030101060003" pitchFamily="34" charset="-18"/>
              </a:rPr>
              <a:t>Contribution of solar to the Recovery</a:t>
            </a:r>
            <a:endParaRPr lang="en-GB" sz="350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700808"/>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dirty="0">
                <a:latin typeface="Raleway" panose="020B0503030101060003" pitchFamily="34" charset="-18"/>
              </a:rPr>
              <a:t>Potential to provide jobs in regions with </a:t>
            </a:r>
            <a:r>
              <a:rPr lang="cs-CZ" sz="1500" dirty="0" err="1">
                <a:latin typeface="Raleway" panose="020B0503030101060003" pitchFamily="34" charset="-18"/>
              </a:rPr>
              <a:t>high</a:t>
            </a:r>
            <a:r>
              <a:rPr lang="cs-CZ" sz="1500" dirty="0">
                <a:latin typeface="Raleway" panose="020B0503030101060003" pitchFamily="34" charset="-18"/>
              </a:rPr>
              <a:t> </a:t>
            </a:r>
            <a:r>
              <a:rPr lang="en-GB" sz="1500" dirty="0">
                <a:latin typeface="Raleway" panose="020B0503030101060003" pitchFamily="34" charset="-18"/>
              </a:rPr>
              <a:t>unemployment</a:t>
            </a:r>
            <a:r>
              <a:rPr lang="cs-CZ" sz="1500" dirty="0">
                <a:latin typeface="Raleway" panose="020B0503030101060003" pitchFamily="34" charset="-18"/>
              </a:rPr>
              <a:t> </a:t>
            </a:r>
            <a:r>
              <a:rPr lang="cs-CZ" sz="1500" dirty="0" err="1">
                <a:latin typeface="Raleway" panose="020B0503030101060003" pitchFamily="34" charset="-18"/>
              </a:rPr>
              <a:t>rate</a:t>
            </a:r>
            <a:endParaRPr lang="en-GB" sz="1500" dirty="0">
              <a:latin typeface="Raleway" panose="020B0503030101060003" pitchFamily="34" charset="-18"/>
            </a:endParaRP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2780928"/>
            <a:ext cx="7416824" cy="5760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a:latin typeface="Raleway" panose="020B0503030101060003" pitchFamily="34" charset="-18"/>
              </a:rPr>
              <a:t>Can be built quickly, cheaply, easily and „anywhere“ – where it is economically reasonable or necessary (e.g. transition of coal regions – Just Transition Fund)</a:t>
            </a: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8448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227687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2937019"/>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2132856"/>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a:latin typeface="Raleway" panose="020B0503030101060003" pitchFamily="34" charset="-18"/>
              </a:rPr>
              <a:t>At the time of COVID, PV helps families and companies to „survive“ (PV as kind of insurance against worse time)</a:t>
            </a: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Nadpis 1">
            <a:extLst>
              <a:ext uri="{FF2B5EF4-FFF2-40B4-BE49-F238E27FC236}">
                <a16:creationId xmlns:a16="http://schemas.microsoft.com/office/drawing/2014/main" id="{AC2DC3E3-F568-4C9F-AEBB-1B9D758F55AF}"/>
              </a:ext>
            </a:extLst>
          </p:cNvPr>
          <p:cNvSpPr txBox="1">
            <a:spLocks/>
          </p:cNvSpPr>
          <p:nvPr/>
        </p:nvSpPr>
        <p:spPr>
          <a:xfrm>
            <a:off x="1331641" y="3429011"/>
            <a:ext cx="3024336" cy="172815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a:latin typeface="Raleway" panose="020B0503030101060003" pitchFamily="34" charset="-18"/>
              </a:rPr>
              <a:t>Can attract large investments quickly and boost the economy when it is necessary (like in 2009-2010 after the financial crisis)</a:t>
            </a:r>
          </a:p>
        </p:txBody>
      </p:sp>
      <p:cxnSp>
        <p:nvCxnSpPr>
          <p:cNvPr id="15" name="Přímá spojnice se šipkou 14">
            <a:extLst>
              <a:ext uri="{FF2B5EF4-FFF2-40B4-BE49-F238E27FC236}">
                <a16:creationId xmlns:a16="http://schemas.microsoft.com/office/drawing/2014/main" id="{1F9B738F-A3FC-4CDF-B79F-BDB3BC3A9BB5}"/>
              </a:ext>
            </a:extLst>
          </p:cNvPr>
          <p:cNvCxnSpPr/>
          <p:nvPr/>
        </p:nvCxnSpPr>
        <p:spPr>
          <a:xfrm>
            <a:off x="971600" y="3585103"/>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pic>
        <p:nvPicPr>
          <p:cNvPr id="3" name="Obrázek 2">
            <a:extLst>
              <a:ext uri="{FF2B5EF4-FFF2-40B4-BE49-F238E27FC236}">
                <a16:creationId xmlns:a16="http://schemas.microsoft.com/office/drawing/2014/main" id="{CD6590CE-DA90-46AB-AA5D-12FD42F6D4C6}"/>
              </a:ext>
            </a:extLst>
          </p:cNvPr>
          <p:cNvPicPr>
            <a:picLocks noChangeAspect="1"/>
          </p:cNvPicPr>
          <p:nvPr/>
        </p:nvPicPr>
        <p:blipFill>
          <a:blip r:embed="rId4"/>
          <a:stretch>
            <a:fillRect/>
          </a:stretch>
        </p:blipFill>
        <p:spPr>
          <a:xfrm>
            <a:off x="4592168" y="3491845"/>
            <a:ext cx="3844504" cy="3012085"/>
          </a:xfrm>
          <a:prstGeom prst="rect">
            <a:avLst/>
          </a:prstGeom>
        </p:spPr>
      </p:pic>
    </p:spTree>
    <p:extLst>
      <p:ext uri="{BB962C8B-B14F-4D97-AF65-F5344CB8AC3E}">
        <p14:creationId xmlns:p14="http://schemas.microsoft.com/office/powerpoint/2010/main" val="311416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dirty="0">
                <a:solidFill>
                  <a:srgbClr val="FDC400"/>
                </a:solidFill>
                <a:latin typeface="Raleway" panose="020B0503030101060003" pitchFamily="34" charset="-18"/>
              </a:rPr>
              <a:t>Novelization of the RES Support Act</a:t>
            </a:r>
            <a:endParaRPr lang="en-GB" sz="3500" dirty="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700808"/>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dirty="0">
                <a:latin typeface="Raleway" panose="020B0503030101060003" pitchFamily="34" charset="-18"/>
              </a:rPr>
              <a:t>Ongoing novelization of very important legal Act, which will have a fundamental impact on PV and all RES in the following decade (and further)</a:t>
            </a: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2924944"/>
            <a:ext cx="7416824"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a:latin typeface="Raleway" panose="020B0503030101060003" pitchFamily="34" charset="-18"/>
              </a:rPr>
              <a:t>Crucial for existing projects as well as for future solar development</a:t>
            </a:r>
          </a:p>
          <a:p>
            <a:pPr algn="l"/>
            <a:endParaRPr lang="en-GB" sz="1500">
              <a:latin typeface="Raleway" panose="020B0503030101060003" pitchFamily="34" charset="-18"/>
            </a:endParaRPr>
          </a:p>
          <a:p>
            <a:pPr marL="342900" indent="-342900" algn="l">
              <a:buFont typeface="+mj-lt"/>
              <a:buAutoNum type="arabicPeriod"/>
            </a:pPr>
            <a:r>
              <a:rPr lang="en-GB" sz="1500" b="1">
                <a:latin typeface="Raleway" panose="020B0503030101060003" pitchFamily="34" charset="-18"/>
              </a:rPr>
              <a:t>Proposed cuts of subsidies for existing projects </a:t>
            </a:r>
          </a:p>
          <a:p>
            <a:pPr marL="342900" indent="-342900" algn="l">
              <a:buFont typeface="+mj-lt"/>
              <a:buAutoNum type="arabicPeriod"/>
            </a:pPr>
            <a:endParaRPr lang="en-GB" sz="600">
              <a:latin typeface="Raleway" panose="020B0503030101060003" pitchFamily="34" charset="-18"/>
            </a:endParaRPr>
          </a:p>
          <a:p>
            <a:pPr algn="l"/>
            <a:r>
              <a:rPr lang="en-GB" sz="1500">
                <a:latin typeface="Raleway" panose="020B0503030101060003" pitchFamily="34" charset="-18"/>
              </a:rPr>
              <a:t>- The government wants to „save tax payer´s money“, but proposed cuts can seriously affect thousands of investors and bank loans </a:t>
            </a:r>
          </a:p>
          <a:p>
            <a:pPr marL="285750" indent="-285750" algn="l">
              <a:buFontTx/>
              <a:buChar char="-"/>
            </a:pPr>
            <a:endParaRPr lang="en-GB" sz="1500">
              <a:latin typeface="Raleway" panose="020B0503030101060003" pitchFamily="34" charset="-18"/>
            </a:endParaRPr>
          </a:p>
          <a:p>
            <a:pPr marL="342900" indent="-342900" algn="l">
              <a:buFont typeface="+mj-lt"/>
              <a:buAutoNum type="arabicPeriod" startAt="2"/>
            </a:pPr>
            <a:r>
              <a:rPr lang="en-GB" sz="1500" b="1"/>
              <a:t>Introduces auctions for RES, but does not permit solar projects</a:t>
            </a:r>
          </a:p>
          <a:p>
            <a:pPr marL="342900" indent="-342900" algn="l">
              <a:buFont typeface="+mj-lt"/>
              <a:buAutoNum type="arabicPeriod" startAt="2"/>
            </a:pPr>
            <a:endParaRPr lang="en-GB" sz="600">
              <a:latin typeface="Raleway" panose="020B0503030101060003" pitchFamily="34" charset="-18"/>
            </a:endParaRPr>
          </a:p>
          <a:p>
            <a:pPr algn="l"/>
            <a:r>
              <a:rPr lang="en-GB" sz="1500">
                <a:latin typeface="Raleway" panose="020B0503030101060003" pitchFamily="34" charset="-18"/>
              </a:rPr>
              <a:t>- Ministry expects PV investors to receive only investment support (e.g. Modernisation Fund) to finance their projects</a:t>
            </a: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8448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2420888"/>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3068960"/>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2276872"/>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dirty="0">
                <a:latin typeface="Raleway" panose="020B0503030101060003" pitchFamily="34" charset="-18"/>
              </a:rPr>
              <a:t>The amendments to the novelisation will be discussed on 17</a:t>
            </a:r>
            <a:r>
              <a:rPr lang="en-GB" sz="1500" baseline="30000" dirty="0">
                <a:latin typeface="Raleway" panose="020B0503030101060003" pitchFamily="34" charset="-18"/>
              </a:rPr>
              <a:t>th</a:t>
            </a:r>
            <a:r>
              <a:rPr lang="en-GB" sz="1500" dirty="0">
                <a:latin typeface="Raleway" panose="020B0503030101060003" pitchFamily="34" charset="-18"/>
              </a:rPr>
              <a:t> March by the Economic Committee of the Chamber of Deputies</a:t>
            </a: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76" name="Picture 4" descr="Image result for hospodářský výbor">
            <a:extLst>
              <a:ext uri="{FF2B5EF4-FFF2-40B4-BE49-F238E27FC236}">
                <a16:creationId xmlns:a16="http://schemas.microsoft.com/office/drawing/2014/main" id="{6578D7F4-591C-4B87-B49B-B9CE753062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771"/>
          <a:stretch/>
        </p:blipFill>
        <p:spPr bwMode="auto">
          <a:xfrm>
            <a:off x="5802391" y="5157192"/>
            <a:ext cx="3018081" cy="159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7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877E8-C129-42FE-B343-D0672BFEFDE8}"/>
              </a:ext>
            </a:extLst>
          </p:cNvPr>
          <p:cNvSpPr txBox="1">
            <a:spLocks/>
          </p:cNvSpPr>
          <p:nvPr/>
        </p:nvSpPr>
        <p:spPr>
          <a:xfrm>
            <a:off x="719572" y="2708920"/>
            <a:ext cx="7704856" cy="864096"/>
          </a:xfrm>
          <a:prstGeom prst="rect">
            <a:avLst/>
          </a:prstGeom>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srgbClr val="FDC400"/>
                </a:solidFill>
                <a:ea typeface="Times New Roman" panose="02020603050405020304" pitchFamily="18" charset="0"/>
                <a:cs typeface="Arial" panose="020B0604020202020204" pitchFamily="34" charset="0"/>
              </a:rPr>
              <a:t>Energy </a:t>
            </a:r>
            <a:r>
              <a:rPr lang="cs-CZ" sz="3200" dirty="0">
                <a:solidFill>
                  <a:srgbClr val="FDC400"/>
                </a:solidFill>
                <a:ea typeface="Times New Roman" panose="02020603050405020304" pitchFamily="18" charset="0"/>
                <a:cs typeface="Arial" panose="020B0604020202020204" pitchFamily="34" charset="0"/>
              </a:rPr>
              <a:t>Storage </a:t>
            </a:r>
            <a:r>
              <a:rPr lang="en-GB" sz="3200" dirty="0">
                <a:solidFill>
                  <a:srgbClr val="FDC400"/>
                </a:solidFill>
                <a:ea typeface="Times New Roman" panose="02020603050405020304" pitchFamily="18" charset="0"/>
                <a:cs typeface="Arial" panose="020B0604020202020204" pitchFamily="34" charset="0"/>
              </a:rPr>
              <a:t>in the Czech Republic</a:t>
            </a:r>
            <a:endParaRPr lang="en-GB" sz="2800" i="1" dirty="0">
              <a:solidFill>
                <a:srgbClr val="FDC400"/>
              </a:solidFill>
            </a:endParaRPr>
          </a:p>
        </p:txBody>
      </p:sp>
      <p:pic>
        <p:nvPicPr>
          <p:cNvPr id="3" name="Obrázek 2">
            <a:extLst>
              <a:ext uri="{FF2B5EF4-FFF2-40B4-BE49-F238E27FC236}">
                <a16:creationId xmlns:a16="http://schemas.microsoft.com/office/drawing/2014/main" id="{330D41BD-91A1-43F7-A2EF-BAC23A7EA0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4155" y="3573016"/>
            <a:ext cx="3515689" cy="937517"/>
          </a:xfrm>
          <a:prstGeom prst="rect">
            <a:avLst/>
          </a:prstGeom>
        </p:spPr>
      </p:pic>
    </p:spTree>
    <p:extLst>
      <p:ext uri="{BB962C8B-B14F-4D97-AF65-F5344CB8AC3E}">
        <p14:creationId xmlns:p14="http://schemas.microsoft.com/office/powerpoint/2010/main" val="280126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dirty="0">
                <a:solidFill>
                  <a:srgbClr val="FDC400"/>
                </a:solidFill>
                <a:latin typeface="Raleway" panose="020B0503030101060003" pitchFamily="34" charset="-18"/>
              </a:rPr>
              <a:t>Existing large-scale batteries in CZ</a:t>
            </a:r>
            <a:endParaRPr lang="en-GB" sz="3500" dirty="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880803"/>
            <a:ext cx="4951331" cy="1416254"/>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latin typeface="Raleway" panose="020B0503030101060003" pitchFamily="34" charset="-18"/>
              </a:rPr>
              <a:t>Stand-alone</a:t>
            </a:r>
          </a:p>
          <a:p>
            <a:pPr marL="285750" indent="-285750" algn="l">
              <a:buFontTx/>
              <a:buChar char="-"/>
            </a:pPr>
            <a:r>
              <a:rPr lang="en-GB" sz="1800" dirty="0">
                <a:latin typeface="Raleway" panose="020B0503030101060003" pitchFamily="34" charset="-18"/>
              </a:rPr>
              <a:t>BESS </a:t>
            </a:r>
            <a:r>
              <a:rPr lang="en-GB" sz="1800" dirty="0" err="1">
                <a:latin typeface="Raleway" panose="020B0503030101060003" pitchFamily="34" charset="-18"/>
              </a:rPr>
              <a:t>Prakšice</a:t>
            </a:r>
            <a:r>
              <a:rPr lang="en-GB" sz="1800" dirty="0">
                <a:latin typeface="Raleway" panose="020B0503030101060003" pitchFamily="34" charset="-18"/>
              </a:rPr>
              <a:t> (2017): 1 MW, 1.2 MWh</a:t>
            </a:r>
          </a:p>
          <a:p>
            <a:pPr marL="285750" indent="-285750" algn="l">
              <a:buFontTx/>
              <a:buChar char="-"/>
            </a:pPr>
            <a:r>
              <a:rPr lang="en-GB" sz="1800" dirty="0">
                <a:latin typeface="Raleway" panose="020B0503030101060003" pitchFamily="34" charset="-18"/>
              </a:rPr>
              <a:t>BESS </a:t>
            </a:r>
            <a:r>
              <a:rPr lang="en-GB" sz="1800" dirty="0" err="1">
                <a:latin typeface="Raleway" panose="020B0503030101060003" pitchFamily="34" charset="-18"/>
              </a:rPr>
              <a:t>Mydlovary</a:t>
            </a:r>
            <a:r>
              <a:rPr lang="en-GB" sz="1800" dirty="0">
                <a:latin typeface="Raleway" panose="020B0503030101060003" pitchFamily="34" charset="-18"/>
              </a:rPr>
              <a:t> (2018): 1 MW, 1.75 MWh</a:t>
            </a:r>
          </a:p>
          <a:p>
            <a:pPr marL="285750" indent="-285750" algn="l">
              <a:buFontTx/>
              <a:buChar char="-"/>
            </a:pPr>
            <a:r>
              <a:rPr lang="en-GB" sz="1800" i="1" dirty="0">
                <a:solidFill>
                  <a:schemeClr val="tx1">
                    <a:lumMod val="50000"/>
                    <a:lumOff val="50000"/>
                  </a:schemeClr>
                </a:solidFill>
                <a:latin typeface="Raleway" panose="020B0503030101060003" pitchFamily="34" charset="-18"/>
              </a:rPr>
              <a:t>BESS </a:t>
            </a:r>
            <a:r>
              <a:rPr lang="en-GB" sz="1800" i="1" dirty="0" err="1">
                <a:solidFill>
                  <a:schemeClr val="tx1">
                    <a:lumMod val="50000"/>
                    <a:lumOff val="50000"/>
                  </a:schemeClr>
                </a:solidFill>
                <a:latin typeface="Raleway" panose="020B0503030101060003" pitchFamily="34" charset="-18"/>
              </a:rPr>
              <a:t>Obořiště</a:t>
            </a:r>
            <a:r>
              <a:rPr lang="en-GB" sz="1800" i="1" dirty="0">
                <a:solidFill>
                  <a:schemeClr val="tx1">
                    <a:lumMod val="50000"/>
                    <a:lumOff val="50000"/>
                  </a:schemeClr>
                </a:solidFill>
                <a:latin typeface="Raleway" panose="020B0503030101060003" pitchFamily="34" charset="-18"/>
              </a:rPr>
              <a:t> (2018): 1 MW, 1.3 MWh </a:t>
            </a:r>
            <a:r>
              <a:rPr lang="en-GB" sz="1800" i="1" dirty="0">
                <a:solidFill>
                  <a:srgbClr val="FF0000"/>
                </a:solidFill>
                <a:latin typeface="Raleway" panose="020B0503030101060003" pitchFamily="34" charset="-18"/>
              </a:rPr>
              <a:t>(moved to DE)</a:t>
            </a: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5229212"/>
            <a:ext cx="7416824" cy="5760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a:latin typeface="Raleway" panose="020B0503030101060003" pitchFamily="34" charset="-18"/>
              </a:rPr>
              <a:t>+ other projects of smaller batteries in tens of megawatts</a:t>
            </a:r>
            <a:endParaRPr lang="en-GB" sz="1800" i="1">
              <a:latin typeface="Raleway" panose="020B0503030101060003" pitchFamily="34" charset="-18"/>
            </a:endParaRP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2024820"/>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3704956"/>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5373216"/>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3560940"/>
            <a:ext cx="7416824" cy="8041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latin typeface="Raleway" panose="020B0503030101060003" pitchFamily="34" charset="-18"/>
              </a:rPr>
              <a:t>Behind-the-meter</a:t>
            </a:r>
          </a:p>
          <a:p>
            <a:pPr marL="285750" indent="-285750" algn="l">
              <a:buFontTx/>
              <a:buChar char="-"/>
            </a:pPr>
            <a:r>
              <a:rPr lang="en-GB" sz="1800" dirty="0">
                <a:latin typeface="Raleway" panose="020B0503030101060003" pitchFamily="34" charset="-18"/>
              </a:rPr>
              <a:t>BESS </a:t>
            </a:r>
            <a:r>
              <a:rPr lang="en-GB" sz="1800" dirty="0" err="1">
                <a:latin typeface="Raleway" panose="020B0503030101060003" pitchFamily="34" charset="-18"/>
              </a:rPr>
              <a:t>Planá</a:t>
            </a:r>
            <a:r>
              <a:rPr lang="en-GB" sz="1800" dirty="0">
                <a:latin typeface="Raleway" panose="020B0503030101060003" pitchFamily="34" charset="-18"/>
              </a:rPr>
              <a:t> (2019): 4 MW, 2.5 MWh</a:t>
            </a:r>
          </a:p>
          <a:p>
            <a:pPr marL="285750" indent="-285750" algn="l">
              <a:buFontTx/>
              <a:buChar char="-"/>
            </a:pPr>
            <a:r>
              <a:rPr lang="en-GB" sz="1800" dirty="0">
                <a:latin typeface="Raleway" panose="020B0503030101060003" pitchFamily="34" charset="-18"/>
              </a:rPr>
              <a:t>BESS </a:t>
            </a:r>
            <a:r>
              <a:rPr lang="en-GB" sz="1800" dirty="0" err="1">
                <a:latin typeface="Raleway" panose="020B0503030101060003" pitchFamily="34" charset="-18"/>
              </a:rPr>
              <a:t>Tušimice</a:t>
            </a:r>
            <a:r>
              <a:rPr lang="en-GB" sz="1800" dirty="0">
                <a:latin typeface="Raleway" panose="020B0503030101060003" pitchFamily="34" charset="-18"/>
              </a:rPr>
              <a:t> (2019): 4 MW, 2.8 MWh</a:t>
            </a: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Obrázek 6">
            <a:extLst>
              <a:ext uri="{FF2B5EF4-FFF2-40B4-BE49-F238E27FC236}">
                <a16:creationId xmlns:a16="http://schemas.microsoft.com/office/drawing/2014/main" id="{37B3B7E5-F8B0-4665-860E-21A7A1DB04DB}"/>
              </a:ext>
            </a:extLst>
          </p:cNvPr>
          <p:cNvPicPr preferRelativeResize="0">
            <a:picLocks noChangeAspect="1"/>
          </p:cNvPicPr>
          <p:nvPr/>
        </p:nvPicPr>
        <p:blipFill>
          <a:blip r:embed="rId4"/>
          <a:stretch/>
        </p:blipFill>
        <p:spPr>
          <a:xfrm>
            <a:off x="7382601" y="1248923"/>
            <a:ext cx="1584176" cy="838468"/>
          </a:xfrm>
          <a:prstGeom prst="rect">
            <a:avLst/>
          </a:prstGeom>
          <a:ln>
            <a:noFill/>
          </a:ln>
        </p:spPr>
      </p:pic>
      <p:pic>
        <p:nvPicPr>
          <p:cNvPr id="16" name="Obrázek 7">
            <a:extLst>
              <a:ext uri="{FF2B5EF4-FFF2-40B4-BE49-F238E27FC236}">
                <a16:creationId xmlns:a16="http://schemas.microsoft.com/office/drawing/2014/main" id="{4920FEB1-AEC3-47DD-A778-3189CFB31797}"/>
              </a:ext>
            </a:extLst>
          </p:cNvPr>
          <p:cNvPicPr preferRelativeResize="0">
            <a:picLocks noChangeAspect="1"/>
          </p:cNvPicPr>
          <p:nvPr/>
        </p:nvPicPr>
        <p:blipFill>
          <a:blip r:embed="rId5"/>
          <a:stretch/>
        </p:blipFill>
        <p:spPr>
          <a:xfrm>
            <a:off x="6372200" y="1966419"/>
            <a:ext cx="1584176" cy="840219"/>
          </a:xfrm>
          <a:prstGeom prst="rect">
            <a:avLst/>
          </a:prstGeom>
          <a:ln>
            <a:noFill/>
          </a:ln>
        </p:spPr>
      </p:pic>
      <p:pic>
        <p:nvPicPr>
          <p:cNvPr id="19" name="Obrázek 18">
            <a:extLst>
              <a:ext uri="{FF2B5EF4-FFF2-40B4-BE49-F238E27FC236}">
                <a16:creationId xmlns:a16="http://schemas.microsoft.com/office/drawing/2014/main" id="{4CC6114A-30BB-497B-9034-34872F41375E}"/>
              </a:ext>
            </a:extLst>
          </p:cNvPr>
          <p:cNvPicPr preferRelativeResize="0">
            <a:picLocks noChangeAspect="1"/>
          </p:cNvPicPr>
          <p:nvPr/>
        </p:nvPicPr>
        <p:blipFill>
          <a:blip r:embed="rId6"/>
          <a:stretch/>
        </p:blipFill>
        <p:spPr>
          <a:xfrm>
            <a:off x="7273445" y="2633506"/>
            <a:ext cx="1584176" cy="838468"/>
          </a:xfrm>
          <a:prstGeom prst="rect">
            <a:avLst/>
          </a:prstGeom>
          <a:ln>
            <a:noFill/>
          </a:ln>
        </p:spPr>
      </p:pic>
      <p:pic>
        <p:nvPicPr>
          <p:cNvPr id="23" name="Obrázek 22">
            <a:extLst>
              <a:ext uri="{FF2B5EF4-FFF2-40B4-BE49-F238E27FC236}">
                <a16:creationId xmlns:a16="http://schemas.microsoft.com/office/drawing/2014/main" id="{33E2AEDC-6E3D-4593-84B0-4D2C325C18F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259" b="12331"/>
          <a:stretch/>
        </p:blipFill>
        <p:spPr>
          <a:xfrm>
            <a:off x="5796136" y="3814668"/>
            <a:ext cx="1584176" cy="838468"/>
          </a:xfrm>
          <a:prstGeom prst="rect">
            <a:avLst/>
          </a:prstGeom>
        </p:spPr>
      </p:pic>
      <p:pic>
        <p:nvPicPr>
          <p:cNvPr id="25" name="Obrázek 24">
            <a:extLst>
              <a:ext uri="{FF2B5EF4-FFF2-40B4-BE49-F238E27FC236}">
                <a16:creationId xmlns:a16="http://schemas.microsoft.com/office/drawing/2014/main" id="{0356B747-C9D9-45C0-A34E-03480318F00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046" t="6634" r="4046" b="6806"/>
          <a:stretch/>
        </p:blipFill>
        <p:spPr>
          <a:xfrm>
            <a:off x="7164288" y="4102700"/>
            <a:ext cx="1584176" cy="838468"/>
          </a:xfrm>
          <a:prstGeom prst="rect">
            <a:avLst/>
          </a:prstGeom>
        </p:spPr>
      </p:pic>
    </p:spTree>
    <p:extLst>
      <p:ext uri="{BB962C8B-B14F-4D97-AF65-F5344CB8AC3E}">
        <p14:creationId xmlns:p14="http://schemas.microsoft.com/office/powerpoint/2010/main" val="73806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a:solidFill>
                  <a:srgbClr val="FDC400"/>
                </a:solidFill>
                <a:latin typeface="Raleway" panose="020B0503030101060003" pitchFamily="34" charset="-18"/>
              </a:rPr>
              <a:t>Novelization of the existing Energy Act</a:t>
            </a:r>
            <a:endParaRPr lang="en-GB" sz="3500">
              <a:solidFill>
                <a:srgbClr val="FF0000"/>
              </a:solidFill>
              <a:latin typeface="Raleway" panose="020B0503030101060003" pitchFamily="34" charset="-18"/>
            </a:endParaRPr>
          </a:p>
        </p:txBody>
      </p:sp>
      <p:sp>
        <p:nvSpPr>
          <p:cNvPr id="14" name="Nadpis 1"/>
          <p:cNvSpPr txBox="1">
            <a:spLocks/>
          </p:cNvSpPr>
          <p:nvPr/>
        </p:nvSpPr>
        <p:spPr>
          <a:xfrm>
            <a:off x="8676456" y="6489368"/>
            <a:ext cx="379550" cy="252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000" b="1">
              <a:solidFill>
                <a:schemeClr val="bg1"/>
              </a:solidFill>
              <a:latin typeface="Raleway" panose="020B0503030101060003" pitchFamily="34" charset="-18"/>
            </a:endParaRP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2237162"/>
            <a:ext cx="7416824" cy="79207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dirty="0">
                <a:latin typeface="Raleway" panose="020B0503030101060003" pitchFamily="34" charset="-18"/>
              </a:rPr>
              <a:t>All relevant parties (Ministry of Industry and Trade, Czech TSO (ČEPS), all DSOs, Energy Regulatory Office (ERÚ) etc.) proposed their changes and comments and the legal act was passed to the Parliament - we expected the act to be widely accepted</a:t>
            </a:r>
          </a:p>
          <a:p>
            <a:pPr algn="l"/>
            <a:endParaRPr lang="en-GB" sz="1500" dirty="0">
              <a:latin typeface="Raleway" panose="020B0503030101060003" pitchFamily="34" charset="-18"/>
            </a:endParaRPr>
          </a:p>
        </p:txBody>
      </p: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180511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239325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1661098"/>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dirty="0">
                <a:latin typeface="Raleway" panose="020B0503030101060003" pitchFamily="34" charset="-18"/>
              </a:rPr>
              <a:t>In 2020, </a:t>
            </a:r>
            <a:r>
              <a:rPr lang="en-GB" sz="1500" b="1" dirty="0">
                <a:latin typeface="Raleway" panose="020B0503030101060003" pitchFamily="34" charset="-18"/>
              </a:rPr>
              <a:t>we initiated an amendment </a:t>
            </a:r>
            <a:r>
              <a:rPr lang="en-GB" sz="1500" dirty="0">
                <a:latin typeface="Raleway" panose="020B0503030101060003" pitchFamily="34" charset="-18"/>
              </a:rPr>
              <a:t>(to the currently ongoing novelization of the Energy Act) </a:t>
            </a:r>
            <a:r>
              <a:rPr lang="en-GB" sz="1500" b="1" dirty="0">
                <a:latin typeface="Raleway" panose="020B0503030101060003" pitchFamily="34" charset="-18"/>
              </a:rPr>
              <a:t>for the energy storage </a:t>
            </a:r>
            <a:r>
              <a:rPr lang="en-GB" sz="1500" dirty="0">
                <a:latin typeface="Raleway" panose="020B0503030101060003" pitchFamily="34" charset="-18"/>
              </a:rPr>
              <a:t>– the proposal was finalized last summer</a:t>
            </a: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B8E3F1EB-5366-4303-8D5A-3342E273E0C2}"/>
              </a:ext>
            </a:extLst>
          </p:cNvPr>
          <p:cNvCxnSpPr/>
          <p:nvPr/>
        </p:nvCxnSpPr>
        <p:spPr>
          <a:xfrm>
            <a:off x="971600" y="3173255"/>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5" name="Nadpis 1">
            <a:extLst>
              <a:ext uri="{FF2B5EF4-FFF2-40B4-BE49-F238E27FC236}">
                <a16:creationId xmlns:a16="http://schemas.microsoft.com/office/drawing/2014/main" id="{4F8F2F26-68BF-4C24-8F3C-44EA695F4FD1}"/>
              </a:ext>
            </a:extLst>
          </p:cNvPr>
          <p:cNvSpPr txBox="1">
            <a:spLocks/>
          </p:cNvSpPr>
          <p:nvPr/>
        </p:nvSpPr>
        <p:spPr>
          <a:xfrm>
            <a:off x="1331640" y="3029239"/>
            <a:ext cx="7416824" cy="36007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dirty="0">
                <a:latin typeface="Raleway" panose="020B0503030101060003" pitchFamily="34" charset="-18"/>
              </a:rPr>
              <a:t>In January 2021, first reading in the Chamber of Deputies took place</a:t>
            </a:r>
          </a:p>
        </p:txBody>
      </p:sp>
      <p:cxnSp>
        <p:nvCxnSpPr>
          <p:cNvPr id="26" name="Přímá spojnice se šipkou 25">
            <a:extLst>
              <a:ext uri="{FF2B5EF4-FFF2-40B4-BE49-F238E27FC236}">
                <a16:creationId xmlns:a16="http://schemas.microsoft.com/office/drawing/2014/main" id="{08ED8F52-6FCA-41B0-BE84-EFC2AA159671}"/>
              </a:ext>
            </a:extLst>
          </p:cNvPr>
          <p:cNvCxnSpPr/>
          <p:nvPr/>
        </p:nvCxnSpPr>
        <p:spPr>
          <a:xfrm>
            <a:off x="971600" y="353327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7" name="Nadpis 1">
            <a:extLst>
              <a:ext uri="{FF2B5EF4-FFF2-40B4-BE49-F238E27FC236}">
                <a16:creationId xmlns:a16="http://schemas.microsoft.com/office/drawing/2014/main" id="{71E59946-14B6-484D-BDC0-4B01CD33CFDA}"/>
              </a:ext>
            </a:extLst>
          </p:cNvPr>
          <p:cNvSpPr txBox="1">
            <a:spLocks/>
          </p:cNvSpPr>
          <p:nvPr/>
        </p:nvSpPr>
        <p:spPr>
          <a:xfrm>
            <a:off x="1331640" y="3389255"/>
            <a:ext cx="7416824" cy="90016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dirty="0">
                <a:latin typeface="Raleway" panose="020B0503030101060003" pitchFamily="34" charset="-18"/>
              </a:rPr>
              <a:t>17</a:t>
            </a:r>
            <a:r>
              <a:rPr lang="en-GB" sz="1500" baseline="30000" dirty="0">
                <a:latin typeface="Raleway" panose="020B0503030101060003" pitchFamily="34" charset="-18"/>
              </a:rPr>
              <a:t>th</a:t>
            </a:r>
            <a:r>
              <a:rPr lang="en-GB" sz="1500" dirty="0">
                <a:latin typeface="Raleway" panose="020B0503030101060003" pitchFamily="34" charset="-18"/>
              </a:rPr>
              <a:t> of February, the Economic Committee of the Chamber of Deputies discussed the amendment for energy storage – some objections were raised</a:t>
            </a:r>
            <a:r>
              <a:rPr lang="cs-CZ" sz="1500" dirty="0">
                <a:latin typeface="Raleway" panose="020B0503030101060003" pitchFamily="34" charset="-18"/>
              </a:rPr>
              <a:t> and </a:t>
            </a:r>
            <a:r>
              <a:rPr lang="en-GB" sz="1500" b="1" u="sng" dirty="0">
                <a:latin typeface="Raleway" panose="020B0503030101060003" pitchFamily="34" charset="-18"/>
              </a:rPr>
              <a:t>the amendment has to be modified until the next plenary meeting in March </a:t>
            </a:r>
          </a:p>
        </p:txBody>
      </p:sp>
      <p:cxnSp>
        <p:nvCxnSpPr>
          <p:cNvPr id="28" name="Přímá spojnice se šipkou 27">
            <a:extLst>
              <a:ext uri="{FF2B5EF4-FFF2-40B4-BE49-F238E27FC236}">
                <a16:creationId xmlns:a16="http://schemas.microsoft.com/office/drawing/2014/main" id="{9517E488-CB6F-426E-BF6E-38BA32EDA233}"/>
              </a:ext>
            </a:extLst>
          </p:cNvPr>
          <p:cNvCxnSpPr/>
          <p:nvPr/>
        </p:nvCxnSpPr>
        <p:spPr>
          <a:xfrm>
            <a:off x="971600" y="4325395"/>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9" name="Nadpis 1">
            <a:extLst>
              <a:ext uri="{FF2B5EF4-FFF2-40B4-BE49-F238E27FC236}">
                <a16:creationId xmlns:a16="http://schemas.microsoft.com/office/drawing/2014/main" id="{FFFC2439-9302-4D56-9E9F-4BF5D1F26DBF}"/>
              </a:ext>
            </a:extLst>
          </p:cNvPr>
          <p:cNvSpPr txBox="1">
            <a:spLocks/>
          </p:cNvSpPr>
          <p:nvPr/>
        </p:nvSpPr>
        <p:spPr>
          <a:xfrm>
            <a:off x="1331640" y="4181376"/>
            <a:ext cx="3786687" cy="21999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dirty="0">
                <a:latin typeface="Raleway" panose="020B0503030101060003" pitchFamily="34" charset="-18"/>
              </a:rPr>
              <a:t>Unfortunately, </a:t>
            </a:r>
            <a:r>
              <a:rPr lang="en-GB" sz="1500" b="1" dirty="0">
                <a:latin typeface="Raleway" panose="020B0503030101060003" pitchFamily="34" charset="-18"/>
              </a:rPr>
              <a:t>we are facing a lot of negative pressure from the Association of district heating</a:t>
            </a:r>
            <a:r>
              <a:rPr lang="en-GB" sz="1500" dirty="0">
                <a:latin typeface="Raleway" panose="020B0503030101060003" pitchFamily="34" charset="-18"/>
              </a:rPr>
              <a:t>, which hardly </a:t>
            </a:r>
            <a:r>
              <a:rPr lang="en-GB" sz="1500" dirty="0" err="1">
                <a:latin typeface="Raleway" panose="020B0503030101060003" pitchFamily="34" charset="-18"/>
              </a:rPr>
              <a:t>oposses</a:t>
            </a:r>
            <a:r>
              <a:rPr lang="en-GB" sz="1500" dirty="0">
                <a:latin typeface="Raleway" panose="020B0503030101060003" pitchFamily="34" charset="-18"/>
              </a:rPr>
              <a:t> legal anchoring of the special licence for energy storage (</a:t>
            </a:r>
            <a:r>
              <a:rPr lang="en-GB" sz="1500" b="1" u="sng" dirty="0">
                <a:latin typeface="Raleway" panose="020B0503030101060003" pitchFamily="34" charset="-18"/>
              </a:rPr>
              <a:t>as demanded by the EU until 30.6.21!</a:t>
            </a:r>
            <a:r>
              <a:rPr lang="en-GB" sz="1500" dirty="0">
                <a:latin typeface="Raleway" panose="020B0503030101060003" pitchFamily="34" charset="-18"/>
              </a:rPr>
              <a:t>) and influence the members of the committee (even those who have previously expressed their support by signing the amendment)</a:t>
            </a:r>
          </a:p>
        </p:txBody>
      </p:sp>
      <p:pic>
        <p:nvPicPr>
          <p:cNvPr id="3" name="Obrázek 2">
            <a:extLst>
              <a:ext uri="{FF2B5EF4-FFF2-40B4-BE49-F238E27FC236}">
                <a16:creationId xmlns:a16="http://schemas.microsoft.com/office/drawing/2014/main" id="{ED76C79D-A5D3-4935-AFCB-7C7C046CAF97}"/>
              </a:ext>
            </a:extLst>
          </p:cNvPr>
          <p:cNvPicPr>
            <a:picLocks noChangeAspect="1"/>
          </p:cNvPicPr>
          <p:nvPr/>
        </p:nvPicPr>
        <p:blipFill>
          <a:blip r:embed="rId4"/>
          <a:stretch>
            <a:fillRect/>
          </a:stretch>
        </p:blipFill>
        <p:spPr>
          <a:xfrm>
            <a:off x="5221974" y="4313782"/>
            <a:ext cx="3630137" cy="1995538"/>
          </a:xfrm>
          <a:prstGeom prst="rect">
            <a:avLst/>
          </a:prstGeom>
        </p:spPr>
      </p:pic>
    </p:spTree>
    <p:extLst>
      <p:ext uri="{BB962C8B-B14F-4D97-AF65-F5344CB8AC3E}">
        <p14:creationId xmlns:p14="http://schemas.microsoft.com/office/powerpoint/2010/main" val="118336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dirty="0">
                <a:solidFill>
                  <a:srgbClr val="FDC400"/>
                </a:solidFill>
                <a:latin typeface="Raleway" panose="020B0503030101060003" pitchFamily="34" charset="-18"/>
              </a:rPr>
              <a:t>Code of TSO (ČEPS) – positive changes</a:t>
            </a:r>
            <a:endParaRPr lang="en-GB" sz="3500" dirty="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700808"/>
            <a:ext cx="7416824"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a:latin typeface="Raleway" panose="020B0503030101060003" pitchFamily="34" charset="-18"/>
              </a:rPr>
              <a:t>Last year, Czech TSO „ČEPS“ presented an update of the Code of Transmission System </a:t>
            </a:r>
          </a:p>
          <a:p>
            <a:pPr algn="l"/>
            <a:endParaRPr lang="en-GB" sz="1600" dirty="0">
              <a:latin typeface="Raleway" panose="020B0503030101060003" pitchFamily="34" charset="-18"/>
            </a:endParaRP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8448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2708920"/>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335699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3212979"/>
            <a:ext cx="7416824" cy="122413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a:latin typeface="Raleway" panose="020B0503030101060003" pitchFamily="34" charset="-18"/>
              </a:rPr>
              <a:t>Positive changes towards modern energy:</a:t>
            </a:r>
          </a:p>
          <a:p>
            <a:pPr algn="l"/>
            <a:endParaRPr lang="en-GB" sz="900" dirty="0">
              <a:latin typeface="Raleway" panose="020B0503030101060003" pitchFamily="34" charset="-18"/>
            </a:endParaRPr>
          </a:p>
          <a:p>
            <a:pPr marL="285750" indent="-285750" algn="l">
              <a:buFontTx/>
              <a:buChar char="-"/>
            </a:pPr>
            <a:r>
              <a:rPr lang="en-GB" sz="1600" b="1" dirty="0">
                <a:solidFill>
                  <a:srgbClr val="FF0000"/>
                </a:solidFill>
                <a:latin typeface="Raleway" panose="020B0503030101060003" pitchFamily="34" charset="-18"/>
              </a:rPr>
              <a:t>Stand-alone battery systems (BESS) allowed to provide flexibility services (but the licence is missing in the legislation)</a:t>
            </a:r>
          </a:p>
          <a:p>
            <a:pPr algn="l"/>
            <a:endParaRPr lang="en-GB" sz="900" b="1" dirty="0">
              <a:solidFill>
                <a:srgbClr val="FF0000"/>
              </a:solidFill>
              <a:latin typeface="Raleway" panose="020B0503030101060003" pitchFamily="34" charset="-18"/>
            </a:endParaRPr>
          </a:p>
          <a:p>
            <a:pPr marL="285750" indent="-285750" algn="l">
              <a:buFontTx/>
              <a:buChar char="-"/>
            </a:pPr>
            <a:r>
              <a:rPr lang="en-GB" sz="1600" dirty="0">
                <a:latin typeface="Raleway" panose="020B0503030101060003" pitchFamily="34" charset="-18"/>
              </a:rPr>
              <a:t>Also smaller aggregated RES + BESS will be allowed to provide flexibility services (group of households with PVs and batteries, group of cogeneration units etc.)</a:t>
            </a:r>
          </a:p>
          <a:p>
            <a:pPr algn="l"/>
            <a:endParaRPr lang="en-GB" sz="1600" dirty="0">
              <a:latin typeface="Raleway" panose="020B0503030101060003" pitchFamily="34" charset="-18"/>
            </a:endParaRP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Picture 6" descr="Společnost ČEPS upozorňuje vlastníky a uživatele pozemků - Praha 11">
            <a:extLst>
              <a:ext uri="{FF2B5EF4-FFF2-40B4-BE49-F238E27FC236}">
                <a16:creationId xmlns:a16="http://schemas.microsoft.com/office/drawing/2014/main" id="{C244FC89-DC76-4DC0-AE4D-5C53B48424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00" t="20469" r="11200" b="14738"/>
          <a:stretch/>
        </p:blipFill>
        <p:spPr bwMode="auto">
          <a:xfrm>
            <a:off x="3090459" y="5396917"/>
            <a:ext cx="2963081" cy="1128427"/>
          </a:xfrm>
          <a:prstGeom prst="rect">
            <a:avLst/>
          </a:prstGeom>
          <a:noFill/>
          <a:extLst>
            <a:ext uri="{909E8E84-426E-40DD-AFC4-6F175D3DCCD1}">
              <a14:hiddenFill xmlns:a14="http://schemas.microsoft.com/office/drawing/2010/main">
                <a:solidFill>
                  <a:srgbClr val="FFFFFF"/>
                </a:solidFill>
              </a14:hiddenFill>
            </a:ext>
          </a:extLst>
        </p:spPr>
      </p:pic>
      <p:sp>
        <p:nvSpPr>
          <p:cNvPr id="13" name="Nadpis 1">
            <a:extLst>
              <a:ext uri="{FF2B5EF4-FFF2-40B4-BE49-F238E27FC236}">
                <a16:creationId xmlns:a16="http://schemas.microsoft.com/office/drawing/2014/main" id="{D7EF6FDE-35A1-4FC3-94CF-18D90D2833C7}"/>
              </a:ext>
            </a:extLst>
          </p:cNvPr>
          <p:cNvSpPr txBox="1">
            <a:spLocks/>
          </p:cNvSpPr>
          <p:nvPr/>
        </p:nvSpPr>
        <p:spPr>
          <a:xfrm>
            <a:off x="1331640" y="2564904"/>
            <a:ext cx="7416824" cy="5760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a:latin typeface="Raleway" panose="020B0503030101060003" pitchFamily="34" charset="-18"/>
              </a:rPr>
              <a:t>Effective since the 1</a:t>
            </a:r>
            <a:r>
              <a:rPr lang="en-GB" sz="1600" baseline="30000" dirty="0">
                <a:latin typeface="Raleway" panose="020B0503030101060003" pitchFamily="34" charset="-18"/>
              </a:rPr>
              <a:t>st</a:t>
            </a:r>
            <a:r>
              <a:rPr lang="en-GB" sz="1600" dirty="0">
                <a:latin typeface="Raleway" panose="020B0503030101060003" pitchFamily="34" charset="-18"/>
              </a:rPr>
              <a:t> of January 2021</a:t>
            </a:r>
          </a:p>
        </p:txBody>
      </p:sp>
    </p:spTree>
    <p:extLst>
      <p:ext uri="{BB962C8B-B14F-4D97-AF65-F5344CB8AC3E}">
        <p14:creationId xmlns:p14="http://schemas.microsoft.com/office/powerpoint/2010/main" val="41700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a:solidFill>
                  <a:srgbClr val="FDC400"/>
                </a:solidFill>
                <a:latin typeface="Raleway" panose="020B0503030101060003" pitchFamily="34" charset="-18"/>
              </a:rPr>
              <a:t>New Energy Act – in preparation</a:t>
            </a:r>
            <a:endParaRPr lang="en-GB" sz="350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700808"/>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a:latin typeface="Raleway" panose="020B0503030101060003" pitchFamily="34" charset="-18"/>
              </a:rPr>
              <a:t>Works started in November 2019 – AKU-BAT &amp; the Union of Modern Energy were a part of the working groups</a:t>
            </a:r>
          </a:p>
          <a:p>
            <a:pPr algn="l"/>
            <a:endParaRPr lang="en-GB" sz="1500">
              <a:latin typeface="Raleway" panose="020B0503030101060003" pitchFamily="34" charset="-18"/>
            </a:endParaRP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2852948"/>
            <a:ext cx="7416824" cy="5760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b="1">
                <a:solidFill>
                  <a:srgbClr val="FF0000"/>
                </a:solidFill>
                <a:latin typeface="Raleway" panose="020B0503030101060003" pitchFamily="34" charset="-18"/>
              </a:rPr>
              <a:t>Energy storage included in full extent </a:t>
            </a:r>
            <a:r>
              <a:rPr lang="en-GB" sz="1500">
                <a:latin typeface="Raleway" panose="020B0503030101060003" pitchFamily="34" charset="-18"/>
              </a:rPr>
              <a:t>(in accordance with Clean Energy Package)</a:t>
            </a: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8448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2420888"/>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3009039"/>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2276872"/>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a:latin typeface="Raleway" panose="020B0503030101060003" pitchFamily="34" charset="-18"/>
              </a:rPr>
              <a:t>In March 2020, works were interrupted due to COVID-19, but the white paper was finished by the Ministry of Industry and Trade and passed by the Government</a:t>
            </a:r>
          </a:p>
          <a:p>
            <a:pPr algn="l"/>
            <a:endParaRPr lang="en-GB" sz="1500">
              <a:latin typeface="Raleway" panose="020B0503030101060003" pitchFamily="34" charset="-18"/>
            </a:endParaRP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367ACB1B-8FF4-47B4-8CCA-3D8C222E0CB2}"/>
              </a:ext>
            </a:extLst>
          </p:cNvPr>
          <p:cNvCxnSpPr/>
          <p:nvPr/>
        </p:nvCxnSpPr>
        <p:spPr>
          <a:xfrm>
            <a:off x="971600" y="335699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15" name="Nadpis 1">
            <a:extLst>
              <a:ext uri="{FF2B5EF4-FFF2-40B4-BE49-F238E27FC236}">
                <a16:creationId xmlns:a16="http://schemas.microsoft.com/office/drawing/2014/main" id="{200FC3B7-13AA-4778-8BF2-180F525A1319}"/>
              </a:ext>
            </a:extLst>
          </p:cNvPr>
          <p:cNvSpPr txBox="1">
            <a:spLocks/>
          </p:cNvSpPr>
          <p:nvPr/>
        </p:nvSpPr>
        <p:spPr>
          <a:xfrm>
            <a:off x="1331640" y="3212976"/>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a:latin typeface="Raleway" panose="020B0503030101060003" pitchFamily="34" charset="-18"/>
              </a:rPr>
              <a:t>The white paper has undergone interdepartmental proceedings and the paragraph proposal should be finished until June 2021</a:t>
            </a:r>
          </a:p>
          <a:p>
            <a:pPr algn="l"/>
            <a:endParaRPr lang="en-GB" sz="1500">
              <a:latin typeface="Raleway" panose="020B0503030101060003" pitchFamily="34" charset="-18"/>
            </a:endParaRPr>
          </a:p>
          <a:p>
            <a:pPr algn="l"/>
            <a:endParaRPr lang="en-GB" sz="1500">
              <a:latin typeface="Raleway" panose="020B0503030101060003" pitchFamily="34" charset="-18"/>
            </a:endParaRPr>
          </a:p>
        </p:txBody>
      </p:sp>
      <p:cxnSp>
        <p:nvCxnSpPr>
          <p:cNvPr id="16" name="Přímá spojnice se šipkou 15">
            <a:extLst>
              <a:ext uri="{FF2B5EF4-FFF2-40B4-BE49-F238E27FC236}">
                <a16:creationId xmlns:a16="http://schemas.microsoft.com/office/drawing/2014/main" id="{4C3A3BC2-D959-4E44-AFAA-E3BCE39CE3F7}"/>
              </a:ext>
            </a:extLst>
          </p:cNvPr>
          <p:cNvCxnSpPr/>
          <p:nvPr/>
        </p:nvCxnSpPr>
        <p:spPr>
          <a:xfrm>
            <a:off x="971600" y="3933056"/>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19" name="Nadpis 1">
            <a:extLst>
              <a:ext uri="{FF2B5EF4-FFF2-40B4-BE49-F238E27FC236}">
                <a16:creationId xmlns:a16="http://schemas.microsoft.com/office/drawing/2014/main" id="{7E498FDC-8FED-4807-98D9-3446956ACC12}"/>
              </a:ext>
            </a:extLst>
          </p:cNvPr>
          <p:cNvSpPr txBox="1">
            <a:spLocks/>
          </p:cNvSpPr>
          <p:nvPr/>
        </p:nvSpPr>
        <p:spPr>
          <a:xfrm>
            <a:off x="1331640" y="3789040"/>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a:latin typeface="Raleway" panose="020B0503030101060003" pitchFamily="34" charset="-18"/>
              </a:rPr>
              <a:t>Effectiveness expected in 2-3 years, maybe later </a:t>
            </a:r>
            <a:r>
              <a:rPr lang="en-GB" sz="1500" i="1">
                <a:latin typeface="Raleway" panose="020B0503030101060003" pitchFamily="34" charset="-18"/>
              </a:rPr>
              <a:t>(depending on the elections in October 2021)</a:t>
            </a:r>
          </a:p>
        </p:txBody>
      </p:sp>
      <p:pic>
        <p:nvPicPr>
          <p:cNvPr id="23" name="Obrázek 22">
            <a:extLst>
              <a:ext uri="{FF2B5EF4-FFF2-40B4-BE49-F238E27FC236}">
                <a16:creationId xmlns:a16="http://schemas.microsoft.com/office/drawing/2014/main" id="{9CC92FB1-A569-4C96-9D63-94AF87F89D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343"/>
          <a:stretch/>
        </p:blipFill>
        <p:spPr>
          <a:xfrm>
            <a:off x="2920445" y="4509120"/>
            <a:ext cx="3303109" cy="2016169"/>
          </a:xfrm>
          <a:prstGeom prst="rect">
            <a:avLst/>
          </a:prstGeom>
        </p:spPr>
      </p:pic>
    </p:spTree>
    <p:extLst>
      <p:ext uri="{BB962C8B-B14F-4D97-AF65-F5344CB8AC3E}">
        <p14:creationId xmlns:p14="http://schemas.microsoft.com/office/powerpoint/2010/main" val="387524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dirty="0">
                <a:solidFill>
                  <a:srgbClr val="FDC400"/>
                </a:solidFill>
                <a:latin typeface="Raleway" panose="020B0503030101060003" pitchFamily="34" charset="-18"/>
              </a:rPr>
              <a:t>Barriers &amp; challenges</a:t>
            </a:r>
            <a:endParaRPr lang="en-GB" sz="3500" dirty="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628800"/>
            <a:ext cx="7416824" cy="108009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latin typeface="Raleway" panose="020B0503030101060003" pitchFamily="34" charset="-18"/>
              </a:rPr>
              <a:t>Legislation</a:t>
            </a:r>
            <a:r>
              <a:rPr lang="en-GB" sz="1800" dirty="0">
                <a:latin typeface="Raleway" panose="020B0503030101060003" pitchFamily="34" charset="-18"/>
              </a:rPr>
              <a:t> </a:t>
            </a:r>
          </a:p>
          <a:p>
            <a:pPr marL="285750" indent="-285750" algn="l">
              <a:buFontTx/>
              <a:buChar char="-"/>
            </a:pPr>
            <a:r>
              <a:rPr lang="en-GB" sz="1800" dirty="0">
                <a:latin typeface="Raleway" panose="020B0503030101060003" pitchFamily="34" charset="-18"/>
              </a:rPr>
              <a:t>„Both“ Energy Acts – the novelized one and the new one</a:t>
            </a:r>
            <a:r>
              <a:rPr lang="cs-CZ" sz="1800" dirty="0">
                <a:latin typeface="Raleway" panose="020B0503030101060003" pitchFamily="34" charset="-18"/>
              </a:rPr>
              <a:t>  </a:t>
            </a:r>
            <a:endParaRPr lang="en-GB" sz="1800" dirty="0">
              <a:latin typeface="Raleway" panose="020B0503030101060003" pitchFamily="34" charset="-18"/>
            </a:endParaRPr>
          </a:p>
          <a:p>
            <a:pPr marL="285750" indent="-285750" algn="l">
              <a:buFontTx/>
              <a:buChar char="-"/>
            </a:pPr>
            <a:r>
              <a:rPr lang="en-GB" sz="1800" dirty="0">
                <a:latin typeface="Raleway" panose="020B0503030101060003" pitchFamily="34" charset="-18"/>
              </a:rPr>
              <a:t>Code of the Czech TSO (ČEPS) </a:t>
            </a:r>
          </a:p>
          <a:p>
            <a:pPr marL="285750" indent="-285750" algn="l">
              <a:buFontTx/>
              <a:buChar char="-"/>
            </a:pPr>
            <a:r>
              <a:rPr lang="en-GB" sz="1800" dirty="0">
                <a:latin typeface="Raleway" panose="020B0503030101060003" pitchFamily="34" charset="-18"/>
              </a:rPr>
              <a:t>Clean Energy Package &amp; other legal acts of the EU</a:t>
            </a:r>
          </a:p>
          <a:p>
            <a:pPr algn="l"/>
            <a:endParaRPr lang="en-GB" sz="1800" dirty="0">
              <a:latin typeface="Raleway" panose="020B0503030101060003" pitchFamily="34" charset="-18"/>
            </a:endParaRP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2996952"/>
            <a:ext cx="7416824" cy="5760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Raleway" panose="020B0503030101060003" pitchFamily="34" charset="-18"/>
              </a:rPr>
              <a:t>Efforts to delay transposition of the European legislation by </a:t>
            </a:r>
            <a:r>
              <a:rPr lang="en-GB" sz="1800" b="1" dirty="0">
                <a:latin typeface="Raleway" panose="020B0503030101060003" pitchFamily="34" charset="-18"/>
              </a:rPr>
              <a:t>district heating and coal lobby</a:t>
            </a: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8448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3140968"/>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3789040"/>
            <a:ext cx="7416824"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Raleway" panose="020B0503030101060003" pitchFamily="34" charset="-18"/>
              </a:rPr>
              <a:t>Lobbying of last few (but influential) </a:t>
            </a:r>
            <a:r>
              <a:rPr lang="en-GB" sz="1800" b="1" dirty="0">
                <a:latin typeface="Raleway" panose="020B0503030101060003" pitchFamily="34" charset="-18"/>
              </a:rPr>
              <a:t>traditional energy companies </a:t>
            </a:r>
            <a:r>
              <a:rPr lang="en-GB" sz="1800" dirty="0">
                <a:latin typeface="Raleway" panose="020B0503030101060003" pitchFamily="34" charset="-18"/>
              </a:rPr>
              <a:t>(mainly because of threat to potentially loose part of the income from ancillary services)</a:t>
            </a:r>
          </a:p>
          <a:p>
            <a:pPr algn="l"/>
            <a:endParaRPr lang="en-GB" sz="1800" dirty="0">
              <a:latin typeface="Raleway" panose="020B0503030101060003" pitchFamily="34" charset="-18"/>
            </a:endParaRP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B61A3FE9-54ED-4D09-8FE3-28978714C5A9}"/>
              </a:ext>
            </a:extLst>
          </p:cNvPr>
          <p:cNvCxnSpPr/>
          <p:nvPr/>
        </p:nvCxnSpPr>
        <p:spPr>
          <a:xfrm>
            <a:off x="971600" y="3933056"/>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3" name="Nadpis 1">
            <a:extLst>
              <a:ext uri="{FF2B5EF4-FFF2-40B4-BE49-F238E27FC236}">
                <a16:creationId xmlns:a16="http://schemas.microsoft.com/office/drawing/2014/main" id="{E3915301-669E-432B-ABD9-E060488434C7}"/>
              </a:ext>
            </a:extLst>
          </p:cNvPr>
          <p:cNvSpPr txBox="1">
            <a:spLocks/>
          </p:cNvSpPr>
          <p:nvPr/>
        </p:nvSpPr>
        <p:spPr>
          <a:xfrm>
            <a:off x="1331640" y="4941170"/>
            <a:ext cx="7416824" cy="43204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Raleway" panose="020B0503030101060003" pitchFamily="34" charset="-18"/>
              </a:rPr>
              <a:t>Strong </a:t>
            </a:r>
            <a:r>
              <a:rPr lang="en-GB" sz="1800" b="1" dirty="0">
                <a:latin typeface="Raleway" panose="020B0503030101060003" pitchFamily="34" charset="-18"/>
              </a:rPr>
              <a:t>reluctance towards PV </a:t>
            </a:r>
            <a:r>
              <a:rPr lang="en-GB" sz="1800" dirty="0">
                <a:latin typeface="Raleway" panose="020B0503030101060003" pitchFamily="34" charset="-18"/>
              </a:rPr>
              <a:t>– negative impact on energy storage</a:t>
            </a:r>
          </a:p>
        </p:txBody>
      </p:sp>
      <p:cxnSp>
        <p:nvCxnSpPr>
          <p:cNvPr id="25" name="Přímá spojnice se šipkou 24">
            <a:extLst>
              <a:ext uri="{FF2B5EF4-FFF2-40B4-BE49-F238E27FC236}">
                <a16:creationId xmlns:a16="http://schemas.microsoft.com/office/drawing/2014/main" id="{64D6C49B-7A25-4E4F-AF02-7518FAEFFAC6}"/>
              </a:ext>
            </a:extLst>
          </p:cNvPr>
          <p:cNvCxnSpPr/>
          <p:nvPr/>
        </p:nvCxnSpPr>
        <p:spPr>
          <a:xfrm>
            <a:off x="971600" y="508518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6" name="Nadpis 1">
            <a:extLst>
              <a:ext uri="{FF2B5EF4-FFF2-40B4-BE49-F238E27FC236}">
                <a16:creationId xmlns:a16="http://schemas.microsoft.com/office/drawing/2014/main" id="{B56C5EBF-7D3F-4042-9E11-5CA03AD8E755}"/>
              </a:ext>
            </a:extLst>
          </p:cNvPr>
          <p:cNvSpPr txBox="1">
            <a:spLocks/>
          </p:cNvSpPr>
          <p:nvPr/>
        </p:nvSpPr>
        <p:spPr>
          <a:xfrm>
            <a:off x="1331640" y="5445224"/>
            <a:ext cx="7416824"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Raleway" panose="020B0503030101060003" pitchFamily="34" charset="-18"/>
              </a:rPr>
              <a:t>Generally </a:t>
            </a:r>
            <a:r>
              <a:rPr lang="en-GB" sz="1800" b="1" dirty="0">
                <a:latin typeface="Raleway" panose="020B0503030101060003" pitchFamily="34" charset="-18"/>
              </a:rPr>
              <a:t>low support of RES </a:t>
            </a:r>
            <a:r>
              <a:rPr lang="en-GB" sz="1800" dirty="0">
                <a:latin typeface="Raleway" panose="020B0503030101060003" pitchFamily="34" charset="-18"/>
              </a:rPr>
              <a:t>and criminalization of the sector by top politicians since (and because of) the solar boom in 2010 </a:t>
            </a:r>
          </a:p>
          <a:p>
            <a:pPr algn="l"/>
            <a:endParaRPr lang="en-GB" sz="1800" dirty="0">
              <a:latin typeface="Raleway" panose="020B0503030101060003" pitchFamily="34" charset="-18"/>
            </a:endParaRPr>
          </a:p>
        </p:txBody>
      </p:sp>
      <p:cxnSp>
        <p:nvCxnSpPr>
          <p:cNvPr id="14" name="Přímá spojnice se šipkou 13">
            <a:extLst>
              <a:ext uri="{FF2B5EF4-FFF2-40B4-BE49-F238E27FC236}">
                <a16:creationId xmlns:a16="http://schemas.microsoft.com/office/drawing/2014/main" id="{53742B10-70EC-413A-93E2-3DBAADDC66E7}"/>
              </a:ext>
            </a:extLst>
          </p:cNvPr>
          <p:cNvCxnSpPr/>
          <p:nvPr/>
        </p:nvCxnSpPr>
        <p:spPr>
          <a:xfrm>
            <a:off x="971600" y="5589240"/>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065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877E8-C129-42FE-B343-D0672BFEFDE8}"/>
              </a:ext>
            </a:extLst>
          </p:cNvPr>
          <p:cNvSpPr txBox="1">
            <a:spLocks/>
          </p:cNvSpPr>
          <p:nvPr/>
        </p:nvSpPr>
        <p:spPr>
          <a:xfrm>
            <a:off x="719572" y="2708920"/>
            <a:ext cx="7704856" cy="864096"/>
          </a:xfrm>
          <a:prstGeom prst="rect">
            <a:avLst/>
          </a:prstGeom>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srgbClr val="FDC400"/>
                </a:solidFill>
                <a:ea typeface="Times New Roman" panose="02020603050405020304" pitchFamily="18" charset="0"/>
                <a:cs typeface="Arial" panose="020B0604020202020204" pitchFamily="34" charset="0"/>
              </a:rPr>
              <a:t>Modernisation Fund</a:t>
            </a:r>
            <a:endParaRPr lang="en-GB" sz="2800" i="1" dirty="0">
              <a:solidFill>
                <a:srgbClr val="FDC400"/>
              </a:solidFill>
            </a:endParaRPr>
          </a:p>
        </p:txBody>
      </p:sp>
    </p:spTree>
    <p:extLst>
      <p:ext uri="{BB962C8B-B14F-4D97-AF65-F5344CB8AC3E}">
        <p14:creationId xmlns:p14="http://schemas.microsoft.com/office/powerpoint/2010/main" val="117848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a:solidFill>
                  <a:srgbClr val="FDC400"/>
                </a:solidFill>
                <a:latin typeface="Raleway" panose="020B0503030101060003" pitchFamily="34" charset="-18"/>
              </a:rPr>
              <a:t>Programme RES+</a:t>
            </a:r>
            <a:endParaRPr lang="en-GB" sz="350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700807"/>
            <a:ext cx="7416824" cy="63006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a:latin typeface="Raleway" panose="020B0503030101060003" pitchFamily="34" charset="-18"/>
              </a:rPr>
              <a:t>Programme RES+ („New Renewable Sources in Energy“) is one of 9 programmes of the Modernisation Fund (MdF) – </a:t>
            </a:r>
            <a:r>
              <a:rPr lang="en-GB" sz="1700" b="1">
                <a:latin typeface="Raleway" panose="020B0503030101060003" pitchFamily="34" charset="-18"/>
              </a:rPr>
              <a:t>the scheme was approved in January this year</a:t>
            </a: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3284993"/>
            <a:ext cx="7416824" cy="86408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a:latin typeface="Raleway" panose="020B0503030101060003" pitchFamily="34" charset="-18"/>
              </a:rPr>
              <a:t>RES+ focused on </a:t>
            </a:r>
            <a:r>
              <a:rPr lang="en-GB" sz="1700" b="1">
                <a:latin typeface="Raleway" panose="020B0503030101060003" pitchFamily="34" charset="-18"/>
              </a:rPr>
              <a:t>supporting projects of new non-fuel RES, especially PV</a:t>
            </a:r>
            <a:r>
              <a:rPr lang="en-GB" sz="1700">
                <a:latin typeface="Raleway" panose="020B0503030101060003" pitchFamily="34" charset="-18"/>
              </a:rPr>
              <a:t>, but also energy storage (only as a part of the source), wind power plants and small hydro power plants</a:t>
            </a: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8448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2852936"/>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3429000"/>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2708934"/>
            <a:ext cx="7416824" cy="43203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a:latin typeface="Raleway" panose="020B0503030101060003" pitchFamily="34" charset="-18"/>
              </a:rPr>
              <a:t>39 % of finances allocated to RES+ (largest share) – about 2.3 billion EUR</a:t>
            </a:r>
          </a:p>
          <a:p>
            <a:pPr algn="l"/>
            <a:endParaRPr lang="en-GB" sz="1700">
              <a:latin typeface="Raleway" panose="020B0503030101060003" pitchFamily="34" charset="-18"/>
            </a:endParaRP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Nadpis 1">
            <a:extLst>
              <a:ext uri="{FF2B5EF4-FFF2-40B4-BE49-F238E27FC236}">
                <a16:creationId xmlns:a16="http://schemas.microsoft.com/office/drawing/2014/main" id="{71810754-AA59-4CC3-BF00-053CB5BE2B1A}"/>
              </a:ext>
            </a:extLst>
          </p:cNvPr>
          <p:cNvSpPr txBox="1">
            <a:spLocks/>
          </p:cNvSpPr>
          <p:nvPr/>
        </p:nvSpPr>
        <p:spPr>
          <a:xfrm>
            <a:off x="1331640" y="4293097"/>
            <a:ext cx="5091190" cy="165618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a:latin typeface="Raleway" panose="020B0503030101060003" pitchFamily="34" charset="-18"/>
              </a:rPr>
              <a:t>For PV in particular:</a:t>
            </a:r>
          </a:p>
          <a:p>
            <a:pPr marL="285750" indent="-285750" algn="l">
              <a:buFontTx/>
              <a:buChar char="-"/>
            </a:pPr>
            <a:r>
              <a:rPr lang="en-GB" sz="1700">
                <a:latin typeface="Raleway" panose="020B0503030101060003" pitchFamily="34" charset="-18"/>
              </a:rPr>
              <a:t>Preferred in areas affected by industry, mining, etc.</a:t>
            </a:r>
          </a:p>
          <a:p>
            <a:pPr marL="285750" indent="-285750" algn="l">
              <a:buFontTx/>
              <a:buChar char="-"/>
            </a:pPr>
            <a:r>
              <a:rPr lang="en-GB" sz="1700">
                <a:latin typeface="Raleway" panose="020B0503030101060003" pitchFamily="34" charset="-18"/>
              </a:rPr>
              <a:t>Buildings-integrated (roofs, facades)</a:t>
            </a:r>
          </a:p>
          <a:p>
            <a:pPr marL="285750" indent="-285750" algn="l">
              <a:buFontTx/>
              <a:buChar char="-"/>
            </a:pPr>
            <a:r>
              <a:rPr lang="en-GB" sz="1700">
                <a:latin typeface="Raleway" panose="020B0503030101060003" pitchFamily="34" charset="-18"/>
              </a:rPr>
              <a:t>Agrivoltaics, floating PVs, green hydrogen production and other innovative technologies </a:t>
            </a:r>
          </a:p>
        </p:txBody>
      </p:sp>
      <p:cxnSp>
        <p:nvCxnSpPr>
          <p:cNvPr id="12" name="Přímá spojnice se šipkou 11">
            <a:extLst>
              <a:ext uri="{FF2B5EF4-FFF2-40B4-BE49-F238E27FC236}">
                <a16:creationId xmlns:a16="http://schemas.microsoft.com/office/drawing/2014/main" id="{0C4AD900-D3F1-47BF-A2D3-9CA692827353}"/>
              </a:ext>
            </a:extLst>
          </p:cNvPr>
          <p:cNvCxnSpPr/>
          <p:nvPr/>
        </p:nvCxnSpPr>
        <p:spPr>
          <a:xfrm>
            <a:off x="971600" y="443711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A80DE611-2D2B-46B2-AC93-DFAE883DDBEE}"/>
              </a:ext>
            </a:extLst>
          </p:cNvPr>
          <p:cNvPicPr>
            <a:picLocks noChangeAspect="1"/>
          </p:cNvPicPr>
          <p:nvPr/>
        </p:nvPicPr>
        <p:blipFill>
          <a:blip r:embed="rId4"/>
          <a:stretch>
            <a:fillRect/>
          </a:stretch>
        </p:blipFill>
        <p:spPr>
          <a:xfrm>
            <a:off x="6588224" y="3963428"/>
            <a:ext cx="2035450" cy="2651940"/>
          </a:xfrm>
          <a:prstGeom prst="rect">
            <a:avLst/>
          </a:prstGeom>
          <a:ln>
            <a:solidFill>
              <a:schemeClr val="bg1">
                <a:lumMod val="85000"/>
              </a:schemeClr>
            </a:solidFill>
          </a:ln>
        </p:spPr>
      </p:pic>
    </p:spTree>
    <p:extLst>
      <p:ext uri="{BB962C8B-B14F-4D97-AF65-F5344CB8AC3E}">
        <p14:creationId xmlns:p14="http://schemas.microsoft.com/office/powerpoint/2010/main" val="383409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Autofit/>
          </a:bodyPr>
          <a:lstStyle/>
          <a:p>
            <a:pPr algn="l"/>
            <a:r>
              <a:rPr lang="en-GB" sz="3200" dirty="0">
                <a:solidFill>
                  <a:srgbClr val="FDC400"/>
                </a:solidFill>
                <a:latin typeface="Raleway" panose="020B0503030101060003" pitchFamily="34" charset="-18"/>
              </a:rPr>
              <a:t>Content</a:t>
            </a:r>
            <a:endParaRPr lang="en-GB" sz="3200" dirty="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700808"/>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latin typeface="Raleway" panose="020B0503030101060003" pitchFamily="34" charset="-18"/>
              </a:rPr>
              <a:t>Solar Energy </a:t>
            </a:r>
            <a:r>
              <a:rPr lang="en-GB" sz="2400" dirty="0">
                <a:latin typeface="Raleway" panose="020B0503030101060003" pitchFamily="34" charset="-18"/>
              </a:rPr>
              <a:t>in the Czech Republic</a:t>
            </a: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3068972"/>
            <a:ext cx="7416824" cy="5760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latin typeface="Raleway" panose="020B0503030101060003" pitchFamily="34" charset="-18"/>
              </a:rPr>
              <a:t>Modernisation Fund</a:t>
            </a: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91683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263691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328498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2420888"/>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latin typeface="Raleway" panose="020B0503030101060003" pitchFamily="34" charset="-18"/>
              </a:rPr>
              <a:t>Energy Storage </a:t>
            </a:r>
            <a:r>
              <a:rPr lang="en-GB" sz="2400" dirty="0">
                <a:latin typeface="Raleway" panose="020B0503030101060003" pitchFamily="34" charset="-18"/>
              </a:rPr>
              <a:t>in the Czech Republic</a:t>
            </a: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290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a:solidFill>
                  <a:srgbClr val="FDC400"/>
                </a:solidFill>
                <a:latin typeface="Raleway" panose="020B0503030101060003" pitchFamily="34" charset="-18"/>
              </a:rPr>
              <a:t>Our participation on </a:t>
            </a:r>
            <a:r>
              <a:rPr lang="en-GB" sz="3500">
                <a:solidFill>
                  <a:srgbClr val="FF0000"/>
                </a:solidFill>
                <a:latin typeface="Raleway" panose="020B0503030101060003" pitchFamily="34" charset="-18"/>
              </a:rPr>
              <a:t>fund´s </a:t>
            </a:r>
            <a:r>
              <a:rPr lang="en-GB" sz="3500">
                <a:solidFill>
                  <a:srgbClr val="FDC400"/>
                </a:solidFill>
                <a:latin typeface="Raleway" panose="020B0503030101060003" pitchFamily="34" charset="-18"/>
              </a:rPr>
              <a:t>settings</a:t>
            </a:r>
            <a:endParaRPr lang="en-GB" sz="350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700808"/>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a:latin typeface="Raleway" panose="020B0503030101060003" pitchFamily="34" charset="-18"/>
              </a:rPr>
              <a:t>Intensive work of </a:t>
            </a:r>
            <a:r>
              <a:rPr lang="en-GB" sz="1500" b="1">
                <a:latin typeface="Raleway" panose="020B0503030101060003" pitchFamily="34" charset="-18"/>
              </a:rPr>
              <a:t>Solar Association, AKU-BAT and Union of Modern Energy</a:t>
            </a: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2780928"/>
            <a:ext cx="7416824" cy="220074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dirty="0">
                <a:latin typeface="Raleway" panose="020B0503030101060003" pitchFamily="34" charset="-18"/>
              </a:rPr>
              <a:t>Results:</a:t>
            </a:r>
          </a:p>
          <a:p>
            <a:pPr marL="285750" indent="-285750" algn="l">
              <a:buFontTx/>
              <a:buChar char="-"/>
            </a:pPr>
            <a:r>
              <a:rPr lang="en-GB" sz="1500" dirty="0">
                <a:latin typeface="Raleway" panose="020B0503030101060003" pitchFamily="34" charset="-18"/>
              </a:rPr>
              <a:t>The division of funds at </a:t>
            </a:r>
            <a:r>
              <a:rPr lang="en-GB" sz="1500" b="1" dirty="0">
                <a:latin typeface="Raleway" panose="020B0503030101060003" pitchFamily="34" charset="-18"/>
              </a:rPr>
              <a:t>60 % for EU ETS entities and 40% for non-EU ETS </a:t>
            </a:r>
            <a:r>
              <a:rPr lang="en-GB" sz="1500" dirty="0">
                <a:latin typeface="Raleway" panose="020B0503030101060003" pitchFamily="34" charset="-18"/>
              </a:rPr>
              <a:t>– instead of originally proposed 70 % and 30 %</a:t>
            </a:r>
          </a:p>
          <a:p>
            <a:pPr marL="285750" indent="-285750" algn="l">
              <a:buFontTx/>
              <a:buChar char="-"/>
            </a:pPr>
            <a:r>
              <a:rPr lang="en-GB" sz="1500" dirty="0">
                <a:latin typeface="Raleway" panose="020B0503030101060003" pitchFamily="34" charset="-18"/>
              </a:rPr>
              <a:t>Solar as rooftop installations as well as </a:t>
            </a:r>
            <a:r>
              <a:rPr lang="en-GB" sz="1500" b="1" dirty="0">
                <a:latin typeface="Raleway" panose="020B0503030101060003" pitchFamily="34" charset="-18"/>
              </a:rPr>
              <a:t>larger RES </a:t>
            </a:r>
            <a:r>
              <a:rPr lang="en-GB" sz="1500" dirty="0">
                <a:latin typeface="Raleway" panose="020B0503030101060003" pitchFamily="34" charset="-18"/>
              </a:rPr>
              <a:t>(especially PV on brownfields, dumps and areas of former mines)</a:t>
            </a:r>
          </a:p>
          <a:p>
            <a:pPr marL="285750" indent="-285750" algn="l">
              <a:buFontTx/>
              <a:buChar char="-"/>
            </a:pPr>
            <a:r>
              <a:rPr lang="en-GB" sz="1500" b="1" dirty="0">
                <a:latin typeface="Raleway" panose="020B0503030101060003" pitchFamily="34" charset="-18"/>
              </a:rPr>
              <a:t>Agrivoltaics as an exception </a:t>
            </a:r>
            <a:r>
              <a:rPr lang="en-GB" sz="1500" dirty="0">
                <a:latin typeface="Raleway" panose="020B0503030101060003" pitchFamily="34" charset="-18"/>
              </a:rPr>
              <a:t>to the ban on construction on agricultural land</a:t>
            </a:r>
          </a:p>
          <a:p>
            <a:pPr marL="285750" indent="-285750" algn="l">
              <a:buFontTx/>
              <a:buChar char="-"/>
            </a:pPr>
            <a:r>
              <a:rPr lang="en-GB" sz="1500" dirty="0">
                <a:latin typeface="Raleway" panose="020B0503030101060003" pitchFamily="34" charset="-18"/>
              </a:rPr>
              <a:t>…and others</a:t>
            </a: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8448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227687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2937020"/>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2132856"/>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500">
                <a:latin typeface="Raleway" panose="020B0503030101060003" pitchFamily="34" charset="-18"/>
              </a:rPr>
              <a:t>Communication with the Ministry of Environment on regular basis, submission of official comments, organazing press conferences, issuing press releases, etc.</a:t>
            </a: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EF560F58-1AB1-4B45-B9AA-D5BEE1CDE156}"/>
              </a:ext>
            </a:extLst>
          </p:cNvPr>
          <p:cNvPicPr>
            <a:picLocks noChangeAspect="1"/>
          </p:cNvPicPr>
          <p:nvPr/>
        </p:nvPicPr>
        <p:blipFill>
          <a:blip r:embed="rId3"/>
          <a:stretch>
            <a:fillRect/>
          </a:stretch>
        </p:blipFill>
        <p:spPr>
          <a:xfrm>
            <a:off x="576420" y="5125688"/>
            <a:ext cx="2462065" cy="1441209"/>
          </a:xfrm>
          <a:prstGeom prst="rect">
            <a:avLst/>
          </a:prstGeom>
        </p:spPr>
      </p:pic>
      <p:pic>
        <p:nvPicPr>
          <p:cNvPr id="12" name="Obrázek 11">
            <a:extLst>
              <a:ext uri="{FF2B5EF4-FFF2-40B4-BE49-F238E27FC236}">
                <a16:creationId xmlns:a16="http://schemas.microsoft.com/office/drawing/2014/main" id="{374C3D20-4C91-4E9D-BFA1-8B176B373488}"/>
              </a:ext>
            </a:extLst>
          </p:cNvPr>
          <p:cNvPicPr>
            <a:picLocks noChangeAspect="1"/>
          </p:cNvPicPr>
          <p:nvPr/>
        </p:nvPicPr>
        <p:blipFill>
          <a:blip r:embed="rId4"/>
          <a:stretch>
            <a:fillRect/>
          </a:stretch>
        </p:blipFill>
        <p:spPr>
          <a:xfrm>
            <a:off x="3374976" y="5917444"/>
            <a:ext cx="2225696" cy="800835"/>
          </a:xfrm>
          <a:prstGeom prst="rect">
            <a:avLst/>
          </a:prstGeom>
          <a:ln>
            <a:solidFill>
              <a:schemeClr val="bg1">
                <a:lumMod val="85000"/>
              </a:schemeClr>
            </a:solidFill>
          </a:ln>
        </p:spPr>
      </p:pic>
      <p:pic>
        <p:nvPicPr>
          <p:cNvPr id="13" name="Obrázek 12">
            <a:extLst>
              <a:ext uri="{FF2B5EF4-FFF2-40B4-BE49-F238E27FC236}">
                <a16:creationId xmlns:a16="http://schemas.microsoft.com/office/drawing/2014/main" id="{58456A34-8D48-4DEC-904A-AA2AB31568C5}"/>
              </a:ext>
            </a:extLst>
          </p:cNvPr>
          <p:cNvPicPr>
            <a:picLocks noChangeAspect="1"/>
          </p:cNvPicPr>
          <p:nvPr/>
        </p:nvPicPr>
        <p:blipFill>
          <a:blip r:embed="rId5"/>
          <a:stretch>
            <a:fillRect/>
          </a:stretch>
        </p:blipFill>
        <p:spPr>
          <a:xfrm>
            <a:off x="6105516" y="4581128"/>
            <a:ext cx="2309362" cy="2128807"/>
          </a:xfrm>
          <a:prstGeom prst="rect">
            <a:avLst/>
          </a:prstGeom>
          <a:ln>
            <a:solidFill>
              <a:schemeClr val="bg1">
                <a:lumMod val="85000"/>
              </a:schemeClr>
            </a:solidFill>
          </a:ln>
        </p:spPr>
      </p:pic>
      <p:pic>
        <p:nvPicPr>
          <p:cNvPr id="14" name="Obrázek 13">
            <a:extLst>
              <a:ext uri="{FF2B5EF4-FFF2-40B4-BE49-F238E27FC236}">
                <a16:creationId xmlns:a16="http://schemas.microsoft.com/office/drawing/2014/main" id="{EF15F878-5E2A-4776-A85E-8DC4DC5261B3}"/>
              </a:ext>
            </a:extLst>
          </p:cNvPr>
          <p:cNvPicPr>
            <a:picLocks noChangeAspect="1"/>
          </p:cNvPicPr>
          <p:nvPr/>
        </p:nvPicPr>
        <p:blipFill>
          <a:blip r:embed="rId6"/>
          <a:stretch>
            <a:fillRect/>
          </a:stretch>
        </p:blipFill>
        <p:spPr>
          <a:xfrm>
            <a:off x="3455224" y="5001852"/>
            <a:ext cx="2065199" cy="658503"/>
          </a:xfrm>
          <a:prstGeom prst="rect">
            <a:avLst/>
          </a:prstGeom>
          <a:ln>
            <a:solidFill>
              <a:schemeClr val="bg1">
                <a:lumMod val="85000"/>
              </a:schemeClr>
            </a:solidFill>
          </a:ln>
        </p:spPr>
      </p:pic>
    </p:spTree>
    <p:extLst>
      <p:ext uri="{BB962C8B-B14F-4D97-AF65-F5344CB8AC3E}">
        <p14:creationId xmlns:p14="http://schemas.microsoft.com/office/powerpoint/2010/main" val="203816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a:solidFill>
                  <a:srgbClr val="FDC400"/>
                </a:solidFill>
                <a:latin typeface="Raleway" panose="020B0503030101060003" pitchFamily="34" charset="-18"/>
              </a:rPr>
              <a:t>Current situation</a:t>
            </a:r>
            <a:endParaRPr lang="en-GB" sz="350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700807"/>
            <a:ext cx="7416824" cy="108010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dirty="0">
                <a:latin typeface="Raleway" panose="020B0503030101060003" pitchFamily="34" charset="-18"/>
              </a:rPr>
              <a:t>Until the 1</a:t>
            </a:r>
            <a:r>
              <a:rPr lang="en-GB" sz="1700" baseline="30000" dirty="0">
                <a:latin typeface="Raleway" panose="020B0503030101060003" pitchFamily="34" charset="-18"/>
              </a:rPr>
              <a:t>st</a:t>
            </a:r>
            <a:r>
              <a:rPr lang="en-GB" sz="1700" dirty="0">
                <a:latin typeface="Raleway" panose="020B0503030101060003" pitchFamily="34" charset="-18"/>
              </a:rPr>
              <a:t> of February, the obligation to register the project in the so-called </a:t>
            </a:r>
            <a:r>
              <a:rPr lang="en-GB" sz="1700" b="1" dirty="0">
                <a:latin typeface="Raleway" panose="020B0503030101060003" pitchFamily="34" charset="-18"/>
              </a:rPr>
              <a:t>pre-registration call</a:t>
            </a:r>
            <a:r>
              <a:rPr lang="en-GB" sz="1700" dirty="0">
                <a:latin typeface="Raleway" panose="020B0503030101060003" pitchFamily="34" charset="-18"/>
              </a:rPr>
              <a:t>, so that it is then possible to apply for the grant itself (the project did not have to have a final form) – </a:t>
            </a:r>
            <a:r>
              <a:rPr lang="en-GB" sz="1700" b="1" dirty="0">
                <a:latin typeface="Raleway" panose="020B0503030101060003" pitchFamily="34" charset="-18"/>
              </a:rPr>
              <a:t>the official call probably in March</a:t>
            </a: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3068972"/>
            <a:ext cx="7416824" cy="5760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dirty="0">
                <a:latin typeface="Raleway" panose="020B0503030101060003" pitchFamily="34" charset="-18"/>
              </a:rPr>
              <a:t>The pre-registration call will be issued every year or half a year, always a few months before the official call</a:t>
            </a: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8448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407707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3212976"/>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3933056"/>
            <a:ext cx="7416824"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dirty="0">
                <a:latin typeface="Raleway" panose="020B0503030101060003" pitchFamily="34" charset="-18"/>
              </a:rPr>
              <a:t>10.000+ received pre-registration requests for hundreds of billion CZK (all expectations exceeded several times)</a:t>
            </a: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2D673A90-4951-4983-B9C0-73AA3A2A4F0A}"/>
              </a:ext>
            </a:extLst>
          </p:cNvPr>
          <p:cNvPicPr>
            <a:picLocks noChangeAspect="1"/>
          </p:cNvPicPr>
          <p:nvPr/>
        </p:nvPicPr>
        <p:blipFill>
          <a:blip r:embed="rId3"/>
          <a:stretch>
            <a:fillRect/>
          </a:stretch>
        </p:blipFill>
        <p:spPr>
          <a:xfrm>
            <a:off x="6012160" y="4645382"/>
            <a:ext cx="2914317" cy="1519922"/>
          </a:xfrm>
          <a:prstGeom prst="rect">
            <a:avLst/>
          </a:prstGeom>
          <a:ln>
            <a:solidFill>
              <a:schemeClr val="bg1">
                <a:lumMod val="85000"/>
              </a:schemeClr>
            </a:solidFill>
          </a:ln>
        </p:spPr>
      </p:pic>
      <p:sp>
        <p:nvSpPr>
          <p:cNvPr id="12" name="Nadpis 1">
            <a:extLst>
              <a:ext uri="{FF2B5EF4-FFF2-40B4-BE49-F238E27FC236}">
                <a16:creationId xmlns:a16="http://schemas.microsoft.com/office/drawing/2014/main" id="{62BE84D7-43DA-42D9-B163-F228EA5A3B9E}"/>
              </a:ext>
            </a:extLst>
          </p:cNvPr>
          <p:cNvSpPr txBox="1">
            <a:spLocks/>
          </p:cNvSpPr>
          <p:nvPr/>
        </p:nvSpPr>
        <p:spPr>
          <a:xfrm>
            <a:off x="1297157" y="4797152"/>
            <a:ext cx="4715003"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Raleway" panose="020B0503030101060003" pitchFamily="34" charset="-18"/>
              </a:rPr>
              <a:t>Enormous demand for large-scale PV</a:t>
            </a:r>
            <a:r>
              <a:rPr lang="cs-CZ" sz="1800" dirty="0">
                <a:latin typeface="Raleway" panose="020B0503030101060003" pitchFamily="34" charset="-18"/>
              </a:rPr>
              <a:t> -</a:t>
            </a:r>
            <a:r>
              <a:rPr lang="en-GB" sz="1800" dirty="0">
                <a:latin typeface="Raleway" panose="020B0503030101060003" pitchFamily="34" charset="-18"/>
              </a:rPr>
              <a:t> </a:t>
            </a:r>
            <a:r>
              <a:rPr lang="en-GB" sz="1800" b="1" dirty="0">
                <a:latin typeface="Raleway" panose="020B0503030101060003" pitchFamily="34" charset="-18"/>
              </a:rPr>
              <a:t>requests for more than 20 GW</a:t>
            </a:r>
            <a:r>
              <a:rPr lang="en-GB" sz="1800" dirty="0">
                <a:latin typeface="Raleway" panose="020B0503030101060003" pitchFamily="34" charset="-18"/>
              </a:rPr>
              <a:t>!</a:t>
            </a:r>
          </a:p>
        </p:txBody>
      </p:sp>
      <p:cxnSp>
        <p:nvCxnSpPr>
          <p:cNvPr id="13" name="Přímá spojnice se šipkou 12">
            <a:extLst>
              <a:ext uri="{FF2B5EF4-FFF2-40B4-BE49-F238E27FC236}">
                <a16:creationId xmlns:a16="http://schemas.microsoft.com/office/drawing/2014/main" id="{41CBC27A-2D22-4F76-9A8F-FF5CB671FD1C}"/>
              </a:ext>
            </a:extLst>
          </p:cNvPr>
          <p:cNvCxnSpPr/>
          <p:nvPr/>
        </p:nvCxnSpPr>
        <p:spPr>
          <a:xfrm>
            <a:off x="971600" y="5013176"/>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1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3"/>
          <p:cNvSpPr>
            <a:spLocks noGrp="1"/>
          </p:cNvSpPr>
          <p:nvPr>
            <p:ph type="title" idx="4294967295"/>
          </p:nvPr>
        </p:nvSpPr>
        <p:spPr>
          <a:xfrm>
            <a:off x="467544" y="2132856"/>
            <a:ext cx="5616624" cy="3456384"/>
          </a:xfrm>
          <a:prstGeom prst="rect">
            <a:avLst/>
          </a:prstGeom>
        </p:spPr>
        <p:txBody>
          <a:bodyPr>
            <a:noAutofit/>
          </a:bodyPr>
          <a:lstStyle/>
          <a:p>
            <a:pPr algn="l"/>
            <a:r>
              <a:rPr lang="cs-CZ" sz="3500" dirty="0">
                <a:solidFill>
                  <a:srgbClr val="FDC400"/>
                </a:solidFill>
              </a:rPr>
              <a:t>THANK YOU FOR YOUR ATTENTION</a:t>
            </a:r>
            <a:br>
              <a:rPr lang="cs-CZ" sz="3500" dirty="0">
                <a:solidFill>
                  <a:srgbClr val="FDC400"/>
                </a:solidFill>
              </a:rPr>
            </a:br>
            <a:br>
              <a:rPr lang="cs-CZ" sz="3500" dirty="0">
                <a:solidFill>
                  <a:srgbClr val="FDC400"/>
                </a:solidFill>
              </a:rPr>
            </a:br>
            <a:r>
              <a:rPr lang="cs-CZ" sz="2400" dirty="0"/>
              <a:t>Jan Fousek</a:t>
            </a:r>
            <a:br>
              <a:rPr lang="cs-CZ" sz="2400" dirty="0"/>
            </a:br>
            <a:r>
              <a:rPr lang="cs-CZ" sz="2400" dirty="0"/>
              <a:t>+420 777 889 640</a:t>
            </a:r>
            <a:br>
              <a:rPr lang="cs-CZ" sz="2400" dirty="0"/>
            </a:br>
            <a:r>
              <a:rPr lang="cs-CZ" sz="2400" dirty="0">
                <a:hlinkClick r:id="rId3"/>
              </a:rPr>
              <a:t>jan.fousek@solarniasociace.cz</a:t>
            </a:r>
            <a:br>
              <a:rPr lang="cs-CZ" sz="2400" dirty="0"/>
            </a:br>
            <a:r>
              <a:rPr lang="cs-CZ" sz="2400" dirty="0">
                <a:hlinkClick r:id="rId4"/>
              </a:rPr>
              <a:t>fousek@akubat-asociace.cz</a:t>
            </a:r>
            <a:endParaRPr lang="cs-CZ" sz="3500" dirty="0"/>
          </a:p>
        </p:txBody>
      </p:sp>
      <p:pic>
        <p:nvPicPr>
          <p:cNvPr id="3" name="Obrázek 2">
            <a:extLst>
              <a:ext uri="{FF2B5EF4-FFF2-40B4-BE49-F238E27FC236}">
                <a16:creationId xmlns:a16="http://schemas.microsoft.com/office/drawing/2014/main" id="{BC955A15-7682-4159-B006-3CFE0A5C27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2" y="6077481"/>
            <a:ext cx="1949515" cy="519871"/>
          </a:xfrm>
          <a:prstGeom prst="rect">
            <a:avLst/>
          </a:prstGeom>
        </p:spPr>
      </p:pic>
    </p:spTree>
    <p:extLst>
      <p:ext uri="{BB962C8B-B14F-4D97-AF65-F5344CB8AC3E}">
        <p14:creationId xmlns:p14="http://schemas.microsoft.com/office/powerpoint/2010/main" val="16173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877E8-C129-42FE-B343-D0672BFEFDE8}"/>
              </a:ext>
            </a:extLst>
          </p:cNvPr>
          <p:cNvSpPr txBox="1">
            <a:spLocks/>
          </p:cNvSpPr>
          <p:nvPr/>
        </p:nvSpPr>
        <p:spPr>
          <a:xfrm>
            <a:off x="719572" y="2708920"/>
            <a:ext cx="7704856" cy="864096"/>
          </a:xfrm>
          <a:prstGeom prst="rect">
            <a:avLst/>
          </a:prstGeom>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srgbClr val="FDC400"/>
                </a:solidFill>
                <a:ea typeface="Times New Roman" panose="02020603050405020304" pitchFamily="18" charset="0"/>
                <a:cs typeface="Arial" panose="020B0604020202020204" pitchFamily="34" charset="0"/>
              </a:rPr>
              <a:t>Solar Energy in the Czech Republic</a:t>
            </a:r>
            <a:endParaRPr lang="en-GB" sz="2800" i="1" dirty="0">
              <a:solidFill>
                <a:srgbClr val="FDC400"/>
              </a:solidFill>
            </a:endParaRPr>
          </a:p>
        </p:txBody>
      </p:sp>
      <p:pic>
        <p:nvPicPr>
          <p:cNvPr id="4" name="Obrázek 3">
            <a:extLst>
              <a:ext uri="{FF2B5EF4-FFF2-40B4-BE49-F238E27FC236}">
                <a16:creationId xmlns:a16="http://schemas.microsoft.com/office/drawing/2014/main" id="{0EC55C3B-A5F2-4FA5-82A3-4C7BE554E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70" y="3429000"/>
            <a:ext cx="3657460" cy="1221905"/>
          </a:xfrm>
          <a:prstGeom prst="rect">
            <a:avLst/>
          </a:prstGeom>
        </p:spPr>
      </p:pic>
    </p:spTree>
    <p:extLst>
      <p:ext uri="{BB962C8B-B14F-4D97-AF65-F5344CB8AC3E}">
        <p14:creationId xmlns:p14="http://schemas.microsoft.com/office/powerpoint/2010/main" val="301166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a:solidFill>
                  <a:srgbClr val="FDC400"/>
                </a:solidFill>
                <a:latin typeface="Raleway" panose="020B0503030101060003" pitchFamily="34" charset="-18"/>
              </a:rPr>
              <a:t>Solar energy in 2020</a:t>
            </a:r>
            <a:endParaRPr lang="en-GB" sz="3500">
              <a:solidFill>
                <a:srgbClr val="FF0000"/>
              </a:solidFill>
              <a:latin typeface="Raleway" panose="020B0503030101060003" pitchFamily="34" charset="-18"/>
            </a:endParaRPr>
          </a:p>
        </p:txBody>
      </p:sp>
      <p:sp>
        <p:nvSpPr>
          <p:cNvPr id="14" name="Nadpis 1"/>
          <p:cNvSpPr txBox="1">
            <a:spLocks/>
          </p:cNvSpPr>
          <p:nvPr/>
        </p:nvSpPr>
        <p:spPr>
          <a:xfrm>
            <a:off x="8676456" y="6489368"/>
            <a:ext cx="379550" cy="252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000" b="1">
              <a:solidFill>
                <a:schemeClr val="bg1"/>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700807"/>
            <a:ext cx="7416824" cy="15841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a:latin typeface="Raleway" panose="020B0503030101060003" pitchFamily="34" charset="-18"/>
              </a:rPr>
              <a:t>The market continues to </a:t>
            </a:r>
            <a:r>
              <a:rPr lang="en-GB" sz="1600" b="1" dirty="0">
                <a:latin typeface="Raleway" panose="020B0503030101060003" pitchFamily="34" charset="-18"/>
              </a:rPr>
              <a:t>grow, but still too slowly</a:t>
            </a:r>
            <a:r>
              <a:rPr lang="en-GB" sz="1600" dirty="0">
                <a:latin typeface="Raleway" panose="020B0503030101060003" pitchFamily="34" charset="-18"/>
              </a:rPr>
              <a:t>:</a:t>
            </a:r>
          </a:p>
          <a:p>
            <a:pPr marL="285750" indent="-285750" algn="l">
              <a:buFontTx/>
              <a:buChar char="-"/>
            </a:pPr>
            <a:r>
              <a:rPr lang="en-GB" sz="1600" dirty="0">
                <a:latin typeface="Raleway" panose="020B0503030101060003" pitchFamily="34" charset="-18"/>
              </a:rPr>
              <a:t>51 MWp connected in 2020</a:t>
            </a:r>
          </a:p>
          <a:p>
            <a:pPr marL="285750" indent="-285750" algn="l">
              <a:buFontTx/>
              <a:buChar char="-"/>
            </a:pPr>
            <a:r>
              <a:rPr lang="en-GB" sz="1600" dirty="0">
                <a:latin typeface="Raleway" panose="020B0503030101060003" pitchFamily="34" charset="-18"/>
              </a:rPr>
              <a:t>6293 PV plants connected 2020</a:t>
            </a:r>
          </a:p>
          <a:p>
            <a:pPr marL="285750" indent="-285750" algn="l">
              <a:buFontTx/>
              <a:buChar char="-"/>
            </a:pPr>
            <a:r>
              <a:rPr lang="en-GB" sz="1600" dirty="0">
                <a:latin typeface="Raleway" panose="020B0503030101060003" pitchFamily="34" charset="-18"/>
              </a:rPr>
              <a:t>Increase of 104 % compared to 2019 </a:t>
            </a:r>
          </a:p>
          <a:p>
            <a:pPr marL="742950" lvl="1" indent="-285750">
              <a:buFont typeface="Arial" panose="020B0604020202020204" pitchFamily="34" charset="0"/>
              <a:buChar char="•"/>
            </a:pPr>
            <a:r>
              <a:rPr lang="cs-CZ" sz="1600" dirty="0">
                <a:solidFill>
                  <a:schemeClr val="bg1">
                    <a:lumMod val="50000"/>
                  </a:schemeClr>
                </a:solidFill>
                <a:latin typeface="Raleway" panose="020B0503030101060003" pitchFamily="34" charset="-18"/>
              </a:rPr>
              <a:t>The</a:t>
            </a:r>
            <a:r>
              <a:rPr lang="en-GB" sz="1600" dirty="0">
                <a:solidFill>
                  <a:schemeClr val="bg1">
                    <a:lumMod val="50000"/>
                  </a:schemeClr>
                </a:solidFill>
                <a:latin typeface="Raleway" panose="020B0503030101060003" pitchFamily="34" charset="-18"/>
              </a:rPr>
              <a:t> growth</a:t>
            </a:r>
            <a:r>
              <a:rPr lang="cs-CZ" sz="1600" dirty="0">
                <a:solidFill>
                  <a:schemeClr val="bg1">
                    <a:lumMod val="50000"/>
                  </a:schemeClr>
                </a:solidFill>
                <a:latin typeface="Raleway" panose="020B0503030101060003" pitchFamily="34" charset="-18"/>
              </a:rPr>
              <a:t> </a:t>
            </a:r>
            <a:r>
              <a:rPr lang="cs-CZ" sz="1600" dirty="0" err="1">
                <a:solidFill>
                  <a:schemeClr val="bg1">
                    <a:lumMod val="50000"/>
                  </a:schemeClr>
                </a:solidFill>
                <a:latin typeface="Raleway" panose="020B0503030101060003" pitchFamily="34" charset="-18"/>
              </a:rPr>
              <a:t>rate</a:t>
            </a:r>
            <a:r>
              <a:rPr lang="en-GB" sz="1600" dirty="0">
                <a:solidFill>
                  <a:schemeClr val="bg1">
                    <a:lumMod val="50000"/>
                  </a:schemeClr>
                </a:solidFill>
                <a:latin typeface="Raleway" panose="020B0503030101060003" pitchFamily="34" charset="-18"/>
              </a:rPr>
              <a:t> looks good at first glance, but the number was not too hard to achieve given the fact that for almost a decade no solar projects were built</a:t>
            </a:r>
            <a:r>
              <a:rPr lang="cs-CZ" sz="1600" dirty="0">
                <a:solidFill>
                  <a:schemeClr val="bg1">
                    <a:lumMod val="50000"/>
                  </a:schemeClr>
                </a:solidFill>
                <a:latin typeface="Raleway" panose="020B0503030101060003" pitchFamily="34" charset="-18"/>
              </a:rPr>
              <a:t> in </a:t>
            </a:r>
            <a:r>
              <a:rPr lang="cs-CZ" sz="1600" dirty="0" err="1">
                <a:solidFill>
                  <a:schemeClr val="bg1">
                    <a:lumMod val="50000"/>
                  </a:schemeClr>
                </a:solidFill>
                <a:latin typeface="Raleway" panose="020B0503030101060003" pitchFamily="34" charset="-18"/>
              </a:rPr>
              <a:t>Czechia</a:t>
            </a:r>
            <a:endParaRPr lang="en-GB" sz="1600" dirty="0">
              <a:solidFill>
                <a:schemeClr val="bg1">
                  <a:lumMod val="50000"/>
                </a:schemeClr>
              </a:solidFill>
              <a:latin typeface="Raleway" panose="020B0503030101060003" pitchFamily="34" charset="-18"/>
            </a:endParaRP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3573015"/>
            <a:ext cx="7416824" cy="1512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a:latin typeface="Raleway" panose="020B0503030101060003" pitchFamily="34" charset="-18"/>
              </a:rPr>
              <a:t>Medium-sized rooftop PV plants dominate, no large ground</a:t>
            </a:r>
            <a:r>
              <a:rPr lang="cs-CZ" sz="1600" dirty="0">
                <a:latin typeface="Raleway" panose="020B0503030101060003" pitchFamily="34" charset="-18"/>
              </a:rPr>
              <a:t> </a:t>
            </a:r>
            <a:r>
              <a:rPr lang="cs-CZ" sz="1600" dirty="0" err="1">
                <a:latin typeface="Raleway" panose="020B0503030101060003" pitchFamily="34" charset="-18"/>
              </a:rPr>
              <a:t>installations</a:t>
            </a:r>
            <a:r>
              <a:rPr lang="en-GB" sz="1600" dirty="0">
                <a:latin typeface="Raleway" panose="020B0503030101060003" pitchFamily="34" charset="-18"/>
              </a:rPr>
              <a:t>:</a:t>
            </a:r>
          </a:p>
          <a:p>
            <a:pPr marL="285750" indent="-285750" algn="l">
              <a:buFontTx/>
              <a:buChar char="-"/>
            </a:pPr>
            <a:r>
              <a:rPr lang="en-GB" sz="1600" dirty="0">
                <a:latin typeface="Raleway" panose="020B0503030101060003" pitchFamily="34" charset="-18"/>
              </a:rPr>
              <a:t>22 % of commercial rooftop installations (by number of plants)</a:t>
            </a:r>
          </a:p>
          <a:p>
            <a:pPr marL="285750" indent="-285750" algn="l">
              <a:buFontTx/>
              <a:buChar char="-"/>
            </a:pPr>
            <a:r>
              <a:rPr lang="en-GB" sz="1600" dirty="0">
                <a:latin typeface="Raleway" panose="020B0503030101060003" pitchFamily="34" charset="-18"/>
              </a:rPr>
              <a:t>56 % of commercial rooftop installations (by capacity)</a:t>
            </a:r>
          </a:p>
          <a:p>
            <a:pPr marL="285750" indent="-285750" algn="l">
              <a:buFontTx/>
              <a:buChar char="-"/>
            </a:pPr>
            <a:r>
              <a:rPr lang="en-GB" sz="1600" dirty="0">
                <a:latin typeface="Raleway" panose="020B0503030101060003" pitchFamily="34" charset="-18"/>
              </a:rPr>
              <a:t>0 ground-mounted plants </a:t>
            </a:r>
            <a:r>
              <a:rPr lang="en-GB" sz="1600" i="1" dirty="0">
                <a:latin typeface="Raleway" panose="020B0503030101060003" pitchFamily="34" charset="-18"/>
              </a:rPr>
              <a:t>(no support in last decade)</a:t>
            </a: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8448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371703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Google Shape;33;p6" descr="Google Shape;33;p6">
            <a:extLst>
              <a:ext uri="{FF2B5EF4-FFF2-40B4-BE49-F238E27FC236}">
                <a16:creationId xmlns:a16="http://schemas.microsoft.com/office/drawing/2014/main" id="{BEC26E7D-0BB5-4A8A-A805-323C8E682E3D}"/>
              </a:ext>
            </a:extLst>
          </p:cNvPr>
          <p:cNvPicPr>
            <a:picLocks noChangeAspect="1"/>
          </p:cNvPicPr>
          <p:nvPr/>
        </p:nvPicPr>
        <p:blipFill>
          <a:blip r:embed="rId4"/>
          <a:stretch>
            <a:fillRect/>
          </a:stretch>
        </p:blipFill>
        <p:spPr>
          <a:xfrm>
            <a:off x="3660556" y="4846473"/>
            <a:ext cx="1822887" cy="1822887"/>
          </a:xfrm>
          <a:prstGeom prst="rect">
            <a:avLst/>
          </a:prstGeom>
          <a:ln w="12700">
            <a:miter lim="400000"/>
          </a:ln>
        </p:spPr>
      </p:pic>
    </p:spTree>
    <p:extLst>
      <p:ext uri="{BB962C8B-B14F-4D97-AF65-F5344CB8AC3E}">
        <p14:creationId xmlns:p14="http://schemas.microsoft.com/office/powerpoint/2010/main" val="90119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dirty="0">
                <a:solidFill>
                  <a:srgbClr val="FDC400"/>
                </a:solidFill>
                <a:latin typeface="Raleway" panose="020B0503030101060003" pitchFamily="34" charset="-18"/>
              </a:rPr>
              <a:t>PVP growth 2017 – 2020</a:t>
            </a:r>
            <a:r>
              <a:rPr lang="cs-CZ" sz="3500" dirty="0">
                <a:solidFill>
                  <a:srgbClr val="FDC400"/>
                </a:solidFill>
                <a:latin typeface="Raleway" panose="020B0503030101060003" pitchFamily="34" charset="-18"/>
              </a:rPr>
              <a:t> (in MW)</a:t>
            </a:r>
            <a:endParaRPr lang="en-GB" sz="3500" dirty="0">
              <a:solidFill>
                <a:srgbClr val="FF0000"/>
              </a:solidFill>
              <a:latin typeface="Raleway" panose="020B0503030101060003" pitchFamily="34" charset="-18"/>
            </a:endParaRP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Bildschirmfoto 2021-01-05 um 18.30.39.png" descr="Bildschirmfoto 2021-01-05 um 18.30.39.png">
            <a:extLst>
              <a:ext uri="{FF2B5EF4-FFF2-40B4-BE49-F238E27FC236}">
                <a16:creationId xmlns:a16="http://schemas.microsoft.com/office/drawing/2014/main" id="{9BFA21D6-5D07-42D4-9C77-FC0AA39475FA}"/>
              </a:ext>
            </a:extLst>
          </p:cNvPr>
          <p:cNvPicPr>
            <a:picLocks noChangeAspect="1"/>
          </p:cNvPicPr>
          <p:nvPr/>
        </p:nvPicPr>
        <p:blipFill>
          <a:blip r:embed="rId3"/>
          <a:stretch>
            <a:fillRect/>
          </a:stretch>
        </p:blipFill>
        <p:spPr>
          <a:xfrm>
            <a:off x="915668" y="1484784"/>
            <a:ext cx="7444940" cy="4789609"/>
          </a:xfrm>
          <a:prstGeom prst="rect">
            <a:avLst/>
          </a:prstGeom>
          <a:ln w="12700">
            <a:miter lim="400000"/>
          </a:ln>
        </p:spPr>
      </p:pic>
    </p:spTree>
    <p:extLst>
      <p:ext uri="{BB962C8B-B14F-4D97-AF65-F5344CB8AC3E}">
        <p14:creationId xmlns:p14="http://schemas.microsoft.com/office/powerpoint/2010/main" val="39667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a:solidFill>
                  <a:srgbClr val="FDC400"/>
                </a:solidFill>
                <a:latin typeface="Raleway" panose="020B0503030101060003" pitchFamily="34" charset="-18"/>
              </a:rPr>
              <a:t>Comparison with other countries (2020)</a:t>
            </a:r>
            <a:endParaRPr lang="en-GB" sz="3500">
              <a:solidFill>
                <a:srgbClr val="FF0000"/>
              </a:solidFill>
              <a:latin typeface="Raleway" panose="020B0503030101060003" pitchFamily="34" charset="-18"/>
            </a:endParaRP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Bildschirmfoto 2021-01-05 um 18.33.54.png" descr="Bildschirmfoto 2021-01-05 um 18.33.54.png">
            <a:extLst>
              <a:ext uri="{FF2B5EF4-FFF2-40B4-BE49-F238E27FC236}">
                <a16:creationId xmlns:a16="http://schemas.microsoft.com/office/drawing/2014/main" id="{EB27B530-49B6-4463-8DEE-B0261D82E8AE}"/>
              </a:ext>
            </a:extLst>
          </p:cNvPr>
          <p:cNvPicPr>
            <a:picLocks noChangeAspect="1"/>
          </p:cNvPicPr>
          <p:nvPr/>
        </p:nvPicPr>
        <p:blipFill rotWithShape="1">
          <a:blip r:embed="rId3"/>
          <a:srcRect t="-554" b="3649"/>
          <a:stretch/>
        </p:blipFill>
        <p:spPr>
          <a:xfrm>
            <a:off x="908536" y="1484784"/>
            <a:ext cx="7049959" cy="4392487"/>
          </a:xfrm>
          <a:prstGeom prst="rect">
            <a:avLst/>
          </a:prstGeom>
          <a:ln w="12700">
            <a:miter lim="400000"/>
          </a:ln>
        </p:spPr>
      </p:pic>
      <p:sp>
        <p:nvSpPr>
          <p:cNvPr id="6" name="Nadpis 1">
            <a:extLst>
              <a:ext uri="{FF2B5EF4-FFF2-40B4-BE49-F238E27FC236}">
                <a16:creationId xmlns:a16="http://schemas.microsoft.com/office/drawing/2014/main" id="{965B0474-0FBD-4A7D-AC7D-CFA57529284F}"/>
              </a:ext>
            </a:extLst>
          </p:cNvPr>
          <p:cNvSpPr txBox="1">
            <a:spLocks/>
          </p:cNvSpPr>
          <p:nvPr/>
        </p:nvSpPr>
        <p:spPr>
          <a:xfrm>
            <a:off x="1439652" y="5915129"/>
            <a:ext cx="6264696" cy="35633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100">
                <a:latin typeface="Raleway" panose="020B0503030101060003" pitchFamily="34" charset="-18"/>
              </a:rPr>
              <a:t>Czech Republic	  Poland	                   Hungary	                Belgium</a:t>
            </a:r>
          </a:p>
        </p:txBody>
      </p:sp>
      <p:sp>
        <p:nvSpPr>
          <p:cNvPr id="7" name="TextovéPole 6">
            <a:extLst>
              <a:ext uri="{FF2B5EF4-FFF2-40B4-BE49-F238E27FC236}">
                <a16:creationId xmlns:a16="http://schemas.microsoft.com/office/drawing/2014/main" id="{B3B4E9DC-3FC2-4C14-BB71-8F44CAF8B24B}"/>
              </a:ext>
            </a:extLst>
          </p:cNvPr>
          <p:cNvSpPr txBox="1"/>
          <p:nvPr/>
        </p:nvSpPr>
        <p:spPr>
          <a:xfrm>
            <a:off x="6516216" y="6309322"/>
            <a:ext cx="1872208" cy="369332"/>
          </a:xfrm>
          <a:prstGeom prst="rect">
            <a:avLst/>
          </a:prstGeom>
          <a:noFill/>
        </p:spPr>
        <p:txBody>
          <a:bodyPr wrap="square">
            <a:spAutoFit/>
          </a:bodyPr>
          <a:lstStyle/>
          <a:p>
            <a:r>
              <a:rPr lang="en-GB" dirty="0"/>
              <a:t>* In megawatts</a:t>
            </a:r>
          </a:p>
        </p:txBody>
      </p:sp>
    </p:spTree>
    <p:extLst>
      <p:ext uri="{BB962C8B-B14F-4D97-AF65-F5344CB8AC3E}">
        <p14:creationId xmlns:p14="http://schemas.microsoft.com/office/powerpoint/2010/main" val="296987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dirty="0">
                <a:solidFill>
                  <a:srgbClr val="FDC400"/>
                </a:solidFill>
                <a:latin typeface="Raleway" panose="020B0503030101060003" pitchFamily="34" charset="-18"/>
              </a:rPr>
              <a:t>Meeting the 20</a:t>
            </a:r>
            <a:r>
              <a:rPr lang="cs-CZ" sz="3500" dirty="0">
                <a:solidFill>
                  <a:srgbClr val="FDC400"/>
                </a:solidFill>
                <a:latin typeface="Raleway" panose="020B0503030101060003" pitchFamily="34" charset="-18"/>
              </a:rPr>
              <a:t>3</a:t>
            </a:r>
            <a:r>
              <a:rPr lang="en-GB" sz="3500" dirty="0">
                <a:solidFill>
                  <a:srgbClr val="FDC400"/>
                </a:solidFill>
                <a:latin typeface="Raleway" panose="020B0503030101060003" pitchFamily="34" charset="-18"/>
              </a:rPr>
              <a:t>0 targets</a:t>
            </a:r>
            <a:r>
              <a:rPr lang="cs-CZ" sz="3500" dirty="0">
                <a:solidFill>
                  <a:srgbClr val="FDC400"/>
                </a:solidFill>
                <a:latin typeface="Raleway" panose="020B0503030101060003" pitchFamily="34" charset="-18"/>
              </a:rPr>
              <a:t> (in MW)</a:t>
            </a:r>
            <a:endParaRPr lang="en-GB" sz="3500" dirty="0">
              <a:solidFill>
                <a:srgbClr val="FF0000"/>
              </a:solidFill>
              <a:latin typeface="Raleway" panose="020B0503030101060003" pitchFamily="34" charset="-18"/>
            </a:endParaRP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graf nkep.png" descr="graf nkep.png">
            <a:extLst>
              <a:ext uri="{FF2B5EF4-FFF2-40B4-BE49-F238E27FC236}">
                <a16:creationId xmlns:a16="http://schemas.microsoft.com/office/drawing/2014/main" id="{2AAA40E2-F7C6-41D3-BDCB-ED3FF1DED4AD}"/>
              </a:ext>
            </a:extLst>
          </p:cNvPr>
          <p:cNvPicPr>
            <a:picLocks noChangeAspect="1"/>
          </p:cNvPicPr>
          <p:nvPr/>
        </p:nvPicPr>
        <p:blipFill>
          <a:blip r:embed="rId3"/>
          <a:srcRect t="12488"/>
          <a:stretch>
            <a:fillRect/>
          </a:stretch>
        </p:blipFill>
        <p:spPr>
          <a:xfrm>
            <a:off x="-3" y="1373985"/>
            <a:ext cx="9144004" cy="4566675"/>
          </a:xfrm>
          <a:prstGeom prst="rect">
            <a:avLst/>
          </a:prstGeom>
          <a:ln w="12700">
            <a:miter lim="400000"/>
          </a:ln>
        </p:spPr>
      </p:pic>
      <p:sp>
        <p:nvSpPr>
          <p:cNvPr id="5" name="TextovéPole 4">
            <a:extLst>
              <a:ext uri="{FF2B5EF4-FFF2-40B4-BE49-F238E27FC236}">
                <a16:creationId xmlns:a16="http://schemas.microsoft.com/office/drawing/2014/main" id="{76A33244-28AF-42B8-A631-0946CB11956B}"/>
              </a:ext>
            </a:extLst>
          </p:cNvPr>
          <p:cNvSpPr txBox="1"/>
          <p:nvPr/>
        </p:nvSpPr>
        <p:spPr>
          <a:xfrm>
            <a:off x="2339752" y="6095037"/>
            <a:ext cx="5833864" cy="707886"/>
          </a:xfrm>
          <a:prstGeom prst="rect">
            <a:avLst/>
          </a:prstGeom>
          <a:noFill/>
        </p:spPr>
        <p:txBody>
          <a:bodyPr wrap="square">
            <a:spAutoFit/>
          </a:bodyPr>
          <a:lstStyle/>
          <a:p>
            <a:r>
              <a:rPr lang="en-GB" sz="2000" b="1" dirty="0">
                <a:solidFill>
                  <a:srgbClr val="FFC000"/>
                </a:solidFill>
              </a:rPr>
              <a:t>* BAU scenario </a:t>
            </a:r>
            <a:r>
              <a:rPr lang="en-GB" sz="2000" b="1" u="sng" dirty="0">
                <a:solidFill>
                  <a:srgbClr val="FFC000"/>
                </a:solidFill>
              </a:rPr>
              <a:t>without</a:t>
            </a:r>
            <a:r>
              <a:rPr lang="en-GB" sz="2000" b="1" dirty="0">
                <a:solidFill>
                  <a:srgbClr val="FFC000"/>
                </a:solidFill>
              </a:rPr>
              <a:t> expected growth of PV installations from </a:t>
            </a:r>
            <a:r>
              <a:rPr lang="en-GB" sz="2000" b="1" u="sng" dirty="0">
                <a:solidFill>
                  <a:srgbClr val="FFC000"/>
                </a:solidFill>
              </a:rPr>
              <a:t>Modernisation fund</a:t>
            </a:r>
            <a:r>
              <a:rPr lang="en-GB" sz="2000" b="1" dirty="0">
                <a:solidFill>
                  <a:srgbClr val="FFC000"/>
                </a:solidFill>
              </a:rPr>
              <a:t>!</a:t>
            </a:r>
          </a:p>
        </p:txBody>
      </p:sp>
    </p:spTree>
    <p:extLst>
      <p:ext uri="{BB962C8B-B14F-4D97-AF65-F5344CB8AC3E}">
        <p14:creationId xmlns:p14="http://schemas.microsoft.com/office/powerpoint/2010/main" val="237677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dirty="0">
                <a:solidFill>
                  <a:srgbClr val="FDC400"/>
                </a:solidFill>
                <a:latin typeface="Raleway" panose="020B0503030101060003" pitchFamily="34" charset="-18"/>
              </a:rPr>
              <a:t>Meeting the 2030 targets</a:t>
            </a:r>
            <a:endParaRPr lang="en-GB" sz="3500" dirty="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700808"/>
            <a:ext cx="7416824"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Raleway" panose="020B0503030101060003" pitchFamily="34" charset="-18"/>
              </a:rPr>
              <a:t>The current growth is far too slow, but huge potential for RES in Modernisation Fund </a:t>
            </a:r>
            <a:r>
              <a:rPr lang="en-GB" sz="1800" i="1" dirty="0">
                <a:latin typeface="Raleway" panose="020B0503030101060003" pitchFamily="34" charset="-18"/>
              </a:rPr>
              <a:t>(and potentially auctions also for solar?) </a:t>
            </a: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3284984"/>
            <a:ext cx="7416824" cy="5760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Raleway" panose="020B0503030101060003" pitchFamily="34" charset="-18"/>
              </a:rPr>
              <a:t>Need for new trends – </a:t>
            </a:r>
            <a:r>
              <a:rPr lang="en-GB" sz="1800" dirty="0" err="1">
                <a:latin typeface="Raleway" panose="020B0503030101060003" pitchFamily="34" charset="-18"/>
              </a:rPr>
              <a:t>agrivoltaics</a:t>
            </a:r>
            <a:r>
              <a:rPr lang="en-GB" sz="1800" dirty="0">
                <a:latin typeface="Raleway" panose="020B0503030101060003" pitchFamily="34" charset="-18"/>
              </a:rPr>
              <a:t>, floating PV, solar facades </a:t>
            </a: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8448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263691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3429000"/>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2492896"/>
            <a:ext cx="7416824"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Raleway" panose="020B0503030101060003" pitchFamily="34" charset="-18"/>
              </a:rPr>
              <a:t>Huge untapped potential of </a:t>
            </a:r>
            <a:r>
              <a:rPr lang="cs-CZ" sz="1800" dirty="0">
                <a:latin typeface="Raleway" panose="020B0503030101060003" pitchFamily="34" charset="-18"/>
              </a:rPr>
              <a:t>utility-</a:t>
            </a:r>
            <a:r>
              <a:rPr lang="cs-CZ" sz="1800" dirty="0" err="1">
                <a:latin typeface="Raleway" panose="020B0503030101060003" pitchFamily="34" charset="-18"/>
              </a:rPr>
              <a:t>scale</a:t>
            </a:r>
            <a:r>
              <a:rPr lang="cs-CZ" sz="1800" dirty="0">
                <a:latin typeface="Raleway" panose="020B0503030101060003" pitchFamily="34" charset="-18"/>
              </a:rPr>
              <a:t> </a:t>
            </a:r>
            <a:r>
              <a:rPr lang="en-GB" sz="1800" dirty="0">
                <a:latin typeface="Raleway" panose="020B0503030101060003" pitchFamily="34" charset="-18"/>
              </a:rPr>
              <a:t>PVP – especially on industrially polluted areas and land unsuitable for agriculture</a:t>
            </a: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5749A040-A7DD-4164-A31F-39CA68F9D2CA}"/>
              </a:ext>
            </a:extLst>
          </p:cNvPr>
          <p:cNvCxnSpPr/>
          <p:nvPr/>
        </p:nvCxnSpPr>
        <p:spPr>
          <a:xfrm>
            <a:off x="971600" y="400506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13" name="Nadpis 1">
            <a:extLst>
              <a:ext uri="{FF2B5EF4-FFF2-40B4-BE49-F238E27FC236}">
                <a16:creationId xmlns:a16="http://schemas.microsoft.com/office/drawing/2014/main" id="{EBFC2516-2F73-4195-AC1E-6C4AC53E3B82}"/>
              </a:ext>
            </a:extLst>
          </p:cNvPr>
          <p:cNvSpPr txBox="1">
            <a:spLocks/>
          </p:cNvSpPr>
          <p:nvPr/>
        </p:nvSpPr>
        <p:spPr>
          <a:xfrm>
            <a:off x="1331640" y="3861059"/>
            <a:ext cx="7416824" cy="72005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Raleway" panose="020B0503030101060003" pitchFamily="34" charset="-18"/>
              </a:rPr>
              <a:t>Need to speed up the growth </a:t>
            </a:r>
            <a:r>
              <a:rPr lang="cs-CZ" sz="1800" dirty="0">
                <a:latin typeface="Raleway" panose="020B0503030101060003" pitchFamily="34" charset="-18"/>
              </a:rPr>
              <a:t>of RES </a:t>
            </a:r>
            <a:r>
              <a:rPr lang="en-GB" sz="1800" dirty="0">
                <a:latin typeface="Raleway" panose="020B0503030101060003" pitchFamily="34" charset="-18"/>
              </a:rPr>
              <a:t>also in Prague - only 1.2 MWp was built in Prague – 2.3 % of all installations</a:t>
            </a:r>
          </a:p>
        </p:txBody>
      </p:sp>
      <p:pic>
        <p:nvPicPr>
          <p:cNvPr id="2052" name="Picture 4" descr="Image result for 2030 targets">
            <a:extLst>
              <a:ext uri="{FF2B5EF4-FFF2-40B4-BE49-F238E27FC236}">
                <a16:creationId xmlns:a16="http://schemas.microsoft.com/office/drawing/2014/main" id="{A9D4BFA2-F91F-443A-B7DF-FBC2E9C06F6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58" b="3891"/>
          <a:stretch/>
        </p:blipFill>
        <p:spPr bwMode="auto">
          <a:xfrm>
            <a:off x="2697485" y="4777680"/>
            <a:ext cx="3749029" cy="181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5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idx="4294967295"/>
          </p:nvPr>
        </p:nvSpPr>
        <p:spPr>
          <a:xfrm>
            <a:off x="827584" y="692696"/>
            <a:ext cx="8228422" cy="576062"/>
          </a:xfrm>
          <a:prstGeom prst="rect">
            <a:avLst/>
          </a:prstGeom>
        </p:spPr>
        <p:txBody>
          <a:bodyPr anchor="t">
            <a:normAutofit fontScale="90000"/>
          </a:bodyPr>
          <a:lstStyle/>
          <a:p>
            <a:pPr algn="l"/>
            <a:r>
              <a:rPr lang="en-GB" sz="3500">
                <a:solidFill>
                  <a:srgbClr val="FDC400"/>
                </a:solidFill>
                <a:latin typeface="Raleway" panose="020B0503030101060003" pitchFamily="34" charset="-18"/>
              </a:rPr>
              <a:t>Barriers &amp; challenges</a:t>
            </a:r>
            <a:endParaRPr lang="en-GB" sz="3500">
              <a:solidFill>
                <a:srgbClr val="FF0000"/>
              </a:solidFill>
              <a:latin typeface="Raleway" panose="020B0503030101060003" pitchFamily="34" charset="-18"/>
            </a:endParaRPr>
          </a:p>
        </p:txBody>
      </p:sp>
      <p:sp>
        <p:nvSpPr>
          <p:cNvPr id="17" name="Nadpis 1">
            <a:extLst>
              <a:ext uri="{FF2B5EF4-FFF2-40B4-BE49-F238E27FC236}">
                <a16:creationId xmlns:a16="http://schemas.microsoft.com/office/drawing/2014/main" id="{F217691D-2800-46C1-9CDF-9522469EB89C}"/>
              </a:ext>
            </a:extLst>
          </p:cNvPr>
          <p:cNvSpPr txBox="1">
            <a:spLocks/>
          </p:cNvSpPr>
          <p:nvPr/>
        </p:nvSpPr>
        <p:spPr>
          <a:xfrm>
            <a:off x="1331640" y="1700808"/>
            <a:ext cx="7416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dirty="0">
                <a:latin typeface="Raleway" panose="020B0503030101060003" pitchFamily="34" charset="-18"/>
              </a:rPr>
              <a:t>Very unstable and unpredictable legislative environment</a:t>
            </a:r>
          </a:p>
        </p:txBody>
      </p:sp>
      <p:sp>
        <p:nvSpPr>
          <p:cNvPr id="18" name="Nadpis 1">
            <a:extLst>
              <a:ext uri="{FF2B5EF4-FFF2-40B4-BE49-F238E27FC236}">
                <a16:creationId xmlns:a16="http://schemas.microsoft.com/office/drawing/2014/main" id="{D8C32BF4-2302-4828-A9F2-6877EAB33468}"/>
              </a:ext>
            </a:extLst>
          </p:cNvPr>
          <p:cNvSpPr txBox="1">
            <a:spLocks/>
          </p:cNvSpPr>
          <p:nvPr/>
        </p:nvSpPr>
        <p:spPr>
          <a:xfrm>
            <a:off x="1331640" y="2852948"/>
            <a:ext cx="7416824" cy="5760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dirty="0">
                <a:latin typeface="Raleway" panose="020B0503030101060003" pitchFamily="34" charset="-18"/>
              </a:rPr>
              <a:t>Efforts of large traditional energy companies and „coal-lobby“ to delay the transposition of the European legislation</a:t>
            </a:r>
          </a:p>
          <a:p>
            <a:pPr algn="l"/>
            <a:endParaRPr lang="en-GB" sz="1700" dirty="0">
              <a:latin typeface="Raleway" panose="020B0503030101060003" pitchFamily="34" charset="-18"/>
            </a:endParaRPr>
          </a:p>
        </p:txBody>
      </p:sp>
      <p:cxnSp>
        <p:nvCxnSpPr>
          <p:cNvPr id="20" name="Přímá spojnice se šipkou 19">
            <a:extLst>
              <a:ext uri="{FF2B5EF4-FFF2-40B4-BE49-F238E27FC236}">
                <a16:creationId xmlns:a16="http://schemas.microsoft.com/office/drawing/2014/main" id="{5E2BA707-F8DB-41E1-9993-4966C26D07F1}"/>
              </a:ext>
            </a:extLst>
          </p:cNvPr>
          <p:cNvCxnSpPr/>
          <p:nvPr/>
        </p:nvCxnSpPr>
        <p:spPr>
          <a:xfrm>
            <a:off x="971600" y="18448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DF660AE-41B4-47BF-B63E-BF08C8ECFE33}"/>
              </a:ext>
            </a:extLst>
          </p:cNvPr>
          <p:cNvCxnSpPr/>
          <p:nvPr/>
        </p:nvCxnSpPr>
        <p:spPr>
          <a:xfrm>
            <a:off x="971600" y="2348880"/>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211148C6-3358-4E99-A849-9F6DC781FB79}"/>
              </a:ext>
            </a:extLst>
          </p:cNvPr>
          <p:cNvCxnSpPr/>
          <p:nvPr/>
        </p:nvCxnSpPr>
        <p:spPr>
          <a:xfrm>
            <a:off x="971600" y="2996952"/>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4" name="Nadpis 1">
            <a:extLst>
              <a:ext uri="{FF2B5EF4-FFF2-40B4-BE49-F238E27FC236}">
                <a16:creationId xmlns:a16="http://schemas.microsoft.com/office/drawing/2014/main" id="{C655C7E9-0D3C-4F68-A171-D49CB5294718}"/>
              </a:ext>
            </a:extLst>
          </p:cNvPr>
          <p:cNvSpPr txBox="1">
            <a:spLocks/>
          </p:cNvSpPr>
          <p:nvPr/>
        </p:nvSpPr>
        <p:spPr>
          <a:xfrm>
            <a:off x="1331640" y="2204864"/>
            <a:ext cx="7416824"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dirty="0">
                <a:latin typeface="Raleway" panose="020B0503030101060003" pitchFamily="34" charset="-18"/>
              </a:rPr>
              <a:t>New efforts to cut subsidies for existing PV installation – another retroactive measures (potential RES overcompensation, solar levy)</a:t>
            </a:r>
          </a:p>
        </p:txBody>
      </p:sp>
      <p:cxnSp>
        <p:nvCxnSpPr>
          <p:cNvPr id="11" name="Přímá spojnice 10">
            <a:extLst>
              <a:ext uri="{FF2B5EF4-FFF2-40B4-BE49-F238E27FC236}">
                <a16:creationId xmlns:a16="http://schemas.microsoft.com/office/drawing/2014/main" id="{EA213BAD-B5D4-467C-87DB-C16430C743C6}"/>
              </a:ext>
            </a:extLst>
          </p:cNvPr>
          <p:cNvCxnSpPr/>
          <p:nvPr/>
        </p:nvCxnSpPr>
        <p:spPr>
          <a:xfrm>
            <a:off x="755576" y="1412776"/>
            <a:ext cx="316835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Nadpis 1">
            <a:extLst>
              <a:ext uri="{FF2B5EF4-FFF2-40B4-BE49-F238E27FC236}">
                <a16:creationId xmlns:a16="http://schemas.microsoft.com/office/drawing/2014/main" id="{3D9AC52A-5AE1-48B1-B726-E038D734B6E3}"/>
              </a:ext>
            </a:extLst>
          </p:cNvPr>
          <p:cNvSpPr txBox="1">
            <a:spLocks/>
          </p:cNvSpPr>
          <p:nvPr/>
        </p:nvSpPr>
        <p:spPr>
          <a:xfrm>
            <a:off x="1331640" y="3501020"/>
            <a:ext cx="7416824" cy="5760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a:latin typeface="Raleway" panose="020B0503030101060003" pitchFamily="34" charset="-18"/>
              </a:rPr>
              <a:t>Strong public stigmatisation of </a:t>
            </a:r>
            <a:r>
              <a:rPr lang="en-GB" sz="1700" b="1">
                <a:latin typeface="Raleway" panose="020B0503030101060003" pitchFamily="34" charset="-18"/>
              </a:rPr>
              <a:t>PV </a:t>
            </a:r>
            <a:r>
              <a:rPr lang="en-GB" sz="1700">
                <a:latin typeface="Raleway" panose="020B0503030101060003" pitchFamily="34" charset="-18"/>
              </a:rPr>
              <a:t>owners by state leaders to be „solar barons/tycoons“</a:t>
            </a:r>
          </a:p>
        </p:txBody>
      </p:sp>
      <p:cxnSp>
        <p:nvCxnSpPr>
          <p:cNvPr id="15" name="Přímá spojnice se šipkou 14">
            <a:extLst>
              <a:ext uri="{FF2B5EF4-FFF2-40B4-BE49-F238E27FC236}">
                <a16:creationId xmlns:a16="http://schemas.microsoft.com/office/drawing/2014/main" id="{3D838D85-DB10-4770-83FF-46D797D8E272}"/>
              </a:ext>
            </a:extLst>
          </p:cNvPr>
          <p:cNvCxnSpPr/>
          <p:nvPr/>
        </p:nvCxnSpPr>
        <p:spPr>
          <a:xfrm>
            <a:off x="971600" y="364502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16" name="Nadpis 1">
            <a:extLst>
              <a:ext uri="{FF2B5EF4-FFF2-40B4-BE49-F238E27FC236}">
                <a16:creationId xmlns:a16="http://schemas.microsoft.com/office/drawing/2014/main" id="{0859E5F2-5741-4FA7-883E-74816E0AC8E1}"/>
              </a:ext>
            </a:extLst>
          </p:cNvPr>
          <p:cNvSpPr txBox="1">
            <a:spLocks/>
          </p:cNvSpPr>
          <p:nvPr/>
        </p:nvSpPr>
        <p:spPr>
          <a:xfrm>
            <a:off x="1331640" y="5229201"/>
            <a:ext cx="7416824" cy="100811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dirty="0">
                <a:latin typeface="Raleway" panose="020B0503030101060003" pitchFamily="34" charset="-18"/>
              </a:rPr>
              <a:t>Energy storage only with spinning reserves, not stand-alone </a:t>
            </a:r>
            <a:r>
              <a:rPr lang="en-GB" sz="1700" i="1" dirty="0">
                <a:latin typeface="Raleway" panose="020B0503030101060003" pitchFamily="34" charset="-18"/>
              </a:rPr>
              <a:t>(allowed by Czech TSO (ČEPS) in his Code since the 1</a:t>
            </a:r>
            <a:r>
              <a:rPr lang="en-GB" sz="1700" i="1" baseline="30000" dirty="0">
                <a:latin typeface="Raleway" panose="020B0503030101060003" pitchFamily="34" charset="-18"/>
              </a:rPr>
              <a:t>st</a:t>
            </a:r>
            <a:r>
              <a:rPr lang="en-GB" sz="1700" i="1" dirty="0">
                <a:latin typeface="Raleway" panose="020B0503030101060003" pitchFamily="34" charset="-18"/>
              </a:rPr>
              <a:t> of January 2021, but still not possible to issue a licence for energy storage)</a:t>
            </a:r>
          </a:p>
        </p:txBody>
      </p:sp>
      <p:cxnSp>
        <p:nvCxnSpPr>
          <p:cNvPr id="19" name="Přímá spojnice se šipkou 18">
            <a:extLst>
              <a:ext uri="{FF2B5EF4-FFF2-40B4-BE49-F238E27FC236}">
                <a16:creationId xmlns:a16="http://schemas.microsoft.com/office/drawing/2014/main" id="{FF610816-251D-4FC2-9710-31DA3EAE222D}"/>
              </a:ext>
            </a:extLst>
          </p:cNvPr>
          <p:cNvCxnSpPr/>
          <p:nvPr/>
        </p:nvCxnSpPr>
        <p:spPr>
          <a:xfrm>
            <a:off x="971600" y="5373216"/>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
        <p:nvSpPr>
          <p:cNvPr id="23" name="Nadpis 1">
            <a:extLst>
              <a:ext uri="{FF2B5EF4-FFF2-40B4-BE49-F238E27FC236}">
                <a16:creationId xmlns:a16="http://schemas.microsoft.com/office/drawing/2014/main" id="{C96C5896-9CF9-4409-AAF9-9C03DCD617FD}"/>
              </a:ext>
            </a:extLst>
          </p:cNvPr>
          <p:cNvSpPr txBox="1">
            <a:spLocks/>
          </p:cNvSpPr>
          <p:nvPr/>
        </p:nvSpPr>
        <p:spPr>
          <a:xfrm>
            <a:off x="1331640" y="4221109"/>
            <a:ext cx="7416824" cy="43202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a:latin typeface="Raleway" panose="020B0503030101060003" pitchFamily="34" charset="-18"/>
              </a:rPr>
              <a:t>Unreasonable excluding PV from RES auctions</a:t>
            </a:r>
          </a:p>
        </p:txBody>
      </p:sp>
      <p:cxnSp>
        <p:nvCxnSpPr>
          <p:cNvPr id="25" name="Přímá spojnice se šipkou 24">
            <a:extLst>
              <a:ext uri="{FF2B5EF4-FFF2-40B4-BE49-F238E27FC236}">
                <a16:creationId xmlns:a16="http://schemas.microsoft.com/office/drawing/2014/main" id="{77E55073-F9F0-4265-BB00-2444EF2EF952}"/>
              </a:ext>
            </a:extLst>
          </p:cNvPr>
          <p:cNvCxnSpPr/>
          <p:nvPr/>
        </p:nvCxnSpPr>
        <p:spPr>
          <a:xfrm>
            <a:off x="971600" y="4365104"/>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pic>
        <p:nvPicPr>
          <p:cNvPr id="27" name="Google Shape;30;p6" descr="Google Shape;30;p6">
            <a:extLst>
              <a:ext uri="{FF2B5EF4-FFF2-40B4-BE49-F238E27FC236}">
                <a16:creationId xmlns:a16="http://schemas.microsoft.com/office/drawing/2014/main" id="{503F8D2C-613F-4725-B30F-9FE2C4E6B6C3}"/>
              </a:ext>
            </a:extLst>
          </p:cNvPr>
          <p:cNvPicPr>
            <a:picLocks noChangeAspect="1"/>
          </p:cNvPicPr>
          <p:nvPr/>
        </p:nvPicPr>
        <p:blipFill>
          <a:blip r:embed="rId4"/>
          <a:stretch>
            <a:fillRect/>
          </a:stretch>
        </p:blipFill>
        <p:spPr>
          <a:xfrm>
            <a:off x="7105972" y="231552"/>
            <a:ext cx="1714500" cy="1714488"/>
          </a:xfrm>
          <a:prstGeom prst="rect">
            <a:avLst/>
          </a:prstGeom>
          <a:ln w="12700">
            <a:miter lim="400000"/>
          </a:ln>
        </p:spPr>
      </p:pic>
      <p:sp>
        <p:nvSpPr>
          <p:cNvPr id="28" name="Nadpis 1">
            <a:extLst>
              <a:ext uri="{FF2B5EF4-FFF2-40B4-BE49-F238E27FC236}">
                <a16:creationId xmlns:a16="http://schemas.microsoft.com/office/drawing/2014/main" id="{B94B1E1A-A895-4944-9351-B8675E81CB3E}"/>
              </a:ext>
            </a:extLst>
          </p:cNvPr>
          <p:cNvSpPr txBox="1">
            <a:spLocks/>
          </p:cNvSpPr>
          <p:nvPr/>
        </p:nvSpPr>
        <p:spPr>
          <a:xfrm>
            <a:off x="1331640" y="4725162"/>
            <a:ext cx="7416824" cy="43203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dirty="0">
                <a:latin typeface="Raleway" panose="020B0503030101060003" pitchFamily="34" charset="-18"/>
              </a:rPr>
              <a:t>Strong need of systematic support for RES in the form of a state strategy</a:t>
            </a:r>
          </a:p>
        </p:txBody>
      </p:sp>
      <p:cxnSp>
        <p:nvCxnSpPr>
          <p:cNvPr id="29" name="Přímá spojnice se šipkou 28">
            <a:extLst>
              <a:ext uri="{FF2B5EF4-FFF2-40B4-BE49-F238E27FC236}">
                <a16:creationId xmlns:a16="http://schemas.microsoft.com/office/drawing/2014/main" id="{ABE11CE5-C8E6-41F7-960B-0060D8AC56B9}"/>
              </a:ext>
            </a:extLst>
          </p:cNvPr>
          <p:cNvCxnSpPr/>
          <p:nvPr/>
        </p:nvCxnSpPr>
        <p:spPr>
          <a:xfrm>
            <a:off x="971600" y="4869160"/>
            <a:ext cx="288032" cy="0"/>
          </a:xfrm>
          <a:prstGeom prst="straightConnector1">
            <a:avLst/>
          </a:prstGeom>
          <a:ln w="19050">
            <a:solidFill>
              <a:srgbClr val="FDC4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00789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ar">
      <a:majorFont>
        <a:latin typeface="Raleway Black"/>
        <a:ea typeface=""/>
        <a:cs typeface=""/>
      </a:majorFont>
      <a:minorFont>
        <a:latin typeface="Raleway Light"/>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1589</Words>
  <Application>Microsoft Office PowerPoint</Application>
  <PresentationFormat>Předvádění na obrazovce (4:3)</PresentationFormat>
  <Paragraphs>124</Paragraphs>
  <Slides>22</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22</vt:i4>
      </vt:variant>
    </vt:vector>
  </HeadingPairs>
  <TitlesOfParts>
    <vt:vector size="28" baseType="lpstr">
      <vt:lpstr>Arial</vt:lpstr>
      <vt:lpstr>Calibri</vt:lpstr>
      <vt:lpstr>Raleway</vt:lpstr>
      <vt:lpstr>Raleway Black</vt:lpstr>
      <vt:lpstr>Raleway Light</vt:lpstr>
      <vt:lpstr>Motiv systému Office</vt:lpstr>
      <vt:lpstr>New Opportunities for Solar Energy and Energy Storage in the Context of Recovery</vt:lpstr>
      <vt:lpstr>Content</vt:lpstr>
      <vt:lpstr>Prezentace aplikace PowerPoint</vt:lpstr>
      <vt:lpstr>Solar energy in 2020</vt:lpstr>
      <vt:lpstr>PVP growth 2017 – 2020 (in MW)</vt:lpstr>
      <vt:lpstr>Comparison with other countries (2020)</vt:lpstr>
      <vt:lpstr>Meeting the 2030 targets (in MW)</vt:lpstr>
      <vt:lpstr>Meeting the 2030 targets</vt:lpstr>
      <vt:lpstr>Barriers &amp; challenges</vt:lpstr>
      <vt:lpstr>Contribution of solar to the Recovery</vt:lpstr>
      <vt:lpstr>Novelization of the RES Support Act</vt:lpstr>
      <vt:lpstr>Prezentace aplikace PowerPoint</vt:lpstr>
      <vt:lpstr>Existing large-scale batteries in CZ</vt:lpstr>
      <vt:lpstr>Novelization of the existing Energy Act</vt:lpstr>
      <vt:lpstr>Code of TSO (ČEPS) – positive changes</vt:lpstr>
      <vt:lpstr>New Energy Act – in preparation</vt:lpstr>
      <vt:lpstr>Barriers &amp; challenges</vt:lpstr>
      <vt:lpstr>Prezentace aplikace PowerPoint</vt:lpstr>
      <vt:lpstr>Programme RES+</vt:lpstr>
      <vt:lpstr>Our participation on fund´s settings</vt:lpstr>
      <vt:lpstr>Current situation</vt:lpstr>
      <vt:lpstr>THANK YOU FOR YOUR ATTENTION  Jan Fousek +420 777 889 640 jan.fousek@solarniasociace.cz fousek@akubat-asociace.cz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uživatel</dc:creator>
  <cp:lastModifiedBy>Jan Fousek</cp:lastModifiedBy>
  <cp:revision>321</cp:revision>
  <dcterms:created xsi:type="dcterms:W3CDTF">2020-09-14T07:24:11Z</dcterms:created>
  <dcterms:modified xsi:type="dcterms:W3CDTF">2021-02-22T14:21:24Z</dcterms:modified>
</cp:coreProperties>
</file>