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58" r:id="rId6"/>
    <p:sldId id="259" r:id="rId7"/>
    <p:sldId id="264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6395" autoAdjust="0"/>
  </p:normalViewPr>
  <p:slideViewPr>
    <p:cSldViewPr snapToGrid="0">
      <p:cViewPr varScale="1">
        <p:scale>
          <a:sx n="75" d="100"/>
          <a:sy n="75" d="100"/>
        </p:scale>
        <p:origin x="28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9B623-63DD-4634-A8BD-ED8861828DAB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4FFE5-FF13-490A-890F-126C49AFE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58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E75030-2D50-4322-8C0F-8DD37BCA9B28}" type="datetime1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4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E0C8D0-7826-43E8-BF0D-640EF17BEFF5}" type="datetime1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76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49DEBE-A843-4AD8-A15F-F403E1FB8555}" type="datetime1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01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70BC16-F556-4A6A-A633-C978D460BA24}" type="datetime1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28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FC2B7-9D59-4CEB-94EA-44294A56BA4A}" type="datetime1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43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5AC7AE-B4EC-49E0-AB07-72B6661B1F9E}" type="datetime1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9210F-EE56-437E-891C-C97756346302}" type="datetime1">
              <a:rPr lang="it-IT" smtClean="0"/>
              <a:t>21/04/2020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0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3146A1-2FF4-43A2-B55D-DC8765E59BA8}" type="datetime1">
              <a:rPr lang="it-IT" smtClean="0"/>
              <a:t>21/04/2020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52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0FEDE4-F41C-4C41-A133-9FCEF35A08B6}" type="datetime1">
              <a:rPr lang="it-IT" smtClean="0"/>
              <a:t>21/04/2020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8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40077-3490-40EA-BA10-AA5F0659A15A}" type="datetime1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85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FB985E-4395-450A-A9F9-9A6FD9F9C76B}" type="datetime1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01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ttore diritto 15"/>
          <p:cNvCxnSpPr/>
          <p:nvPr userDrawn="1"/>
        </p:nvCxnSpPr>
        <p:spPr>
          <a:xfrm>
            <a:off x="300000" y="581025"/>
            <a:ext cx="1159200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igura a mano libera 16"/>
          <p:cNvSpPr/>
          <p:nvPr userDrawn="1"/>
        </p:nvSpPr>
        <p:spPr>
          <a:xfrm>
            <a:off x="17116" y="6372265"/>
            <a:ext cx="12174884" cy="498518"/>
          </a:xfrm>
          <a:custGeom>
            <a:avLst/>
            <a:gdLst>
              <a:gd name="connsiteX0" fmla="*/ 0 w 10544175"/>
              <a:gd name="connsiteY0" fmla="*/ 857972 h 857972"/>
              <a:gd name="connsiteX1" fmla="*/ 504825 w 10544175"/>
              <a:gd name="connsiteY1" fmla="*/ 257897 h 857972"/>
              <a:gd name="connsiteX2" fmla="*/ 723900 w 10544175"/>
              <a:gd name="connsiteY2" fmla="*/ 781772 h 857972"/>
              <a:gd name="connsiteX3" fmla="*/ 1390650 w 10544175"/>
              <a:gd name="connsiteY3" fmla="*/ 267422 h 857972"/>
              <a:gd name="connsiteX4" fmla="*/ 1809750 w 10544175"/>
              <a:gd name="connsiteY4" fmla="*/ 667472 h 857972"/>
              <a:gd name="connsiteX5" fmla="*/ 2333625 w 10544175"/>
              <a:gd name="connsiteY5" fmla="*/ 562697 h 857972"/>
              <a:gd name="connsiteX6" fmla="*/ 2905125 w 10544175"/>
              <a:gd name="connsiteY6" fmla="*/ 781772 h 857972"/>
              <a:gd name="connsiteX7" fmla="*/ 3514725 w 10544175"/>
              <a:gd name="connsiteY7" fmla="*/ 57872 h 857972"/>
              <a:gd name="connsiteX8" fmla="*/ 4143375 w 10544175"/>
              <a:gd name="connsiteY8" fmla="*/ 676997 h 857972"/>
              <a:gd name="connsiteX9" fmla="*/ 4552950 w 10544175"/>
              <a:gd name="connsiteY9" fmla="*/ 496022 h 857972"/>
              <a:gd name="connsiteX10" fmla="*/ 4886325 w 10544175"/>
              <a:gd name="connsiteY10" fmla="*/ 810347 h 857972"/>
              <a:gd name="connsiteX11" fmla="*/ 5438775 w 10544175"/>
              <a:gd name="connsiteY11" fmla="*/ 486497 h 857972"/>
              <a:gd name="connsiteX12" fmla="*/ 5857875 w 10544175"/>
              <a:gd name="connsiteY12" fmla="*/ 715097 h 857972"/>
              <a:gd name="connsiteX13" fmla="*/ 6343650 w 10544175"/>
              <a:gd name="connsiteY13" fmla="*/ 362672 h 857972"/>
              <a:gd name="connsiteX14" fmla="*/ 6819900 w 10544175"/>
              <a:gd name="connsiteY14" fmla="*/ 772247 h 857972"/>
              <a:gd name="connsiteX15" fmla="*/ 7343775 w 10544175"/>
              <a:gd name="connsiteY15" fmla="*/ 219797 h 857972"/>
              <a:gd name="connsiteX16" fmla="*/ 8524875 w 10544175"/>
              <a:gd name="connsiteY16" fmla="*/ 724622 h 857972"/>
              <a:gd name="connsiteX17" fmla="*/ 9124950 w 10544175"/>
              <a:gd name="connsiteY17" fmla="*/ 410297 h 857972"/>
              <a:gd name="connsiteX18" fmla="*/ 9591675 w 10544175"/>
              <a:gd name="connsiteY18" fmla="*/ 696047 h 857972"/>
              <a:gd name="connsiteX19" fmla="*/ 10029825 w 10544175"/>
              <a:gd name="connsiteY19" fmla="*/ 722 h 857972"/>
              <a:gd name="connsiteX20" fmla="*/ 10544175 w 10544175"/>
              <a:gd name="connsiteY20" fmla="*/ 848447 h 85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44175" h="857972">
                <a:moveTo>
                  <a:pt x="0" y="857972"/>
                </a:moveTo>
                <a:cubicBezTo>
                  <a:pt x="192087" y="564284"/>
                  <a:pt x="384175" y="270597"/>
                  <a:pt x="504825" y="257897"/>
                </a:cubicBezTo>
                <a:cubicBezTo>
                  <a:pt x="625475" y="245197"/>
                  <a:pt x="576263" y="780185"/>
                  <a:pt x="723900" y="781772"/>
                </a:cubicBezTo>
                <a:cubicBezTo>
                  <a:pt x="871537" y="783359"/>
                  <a:pt x="1209675" y="286472"/>
                  <a:pt x="1390650" y="267422"/>
                </a:cubicBezTo>
                <a:cubicBezTo>
                  <a:pt x="1571625" y="248372"/>
                  <a:pt x="1652588" y="618260"/>
                  <a:pt x="1809750" y="667472"/>
                </a:cubicBezTo>
                <a:cubicBezTo>
                  <a:pt x="1966912" y="716684"/>
                  <a:pt x="2151063" y="543647"/>
                  <a:pt x="2333625" y="562697"/>
                </a:cubicBezTo>
                <a:cubicBezTo>
                  <a:pt x="2516187" y="581747"/>
                  <a:pt x="2708275" y="865910"/>
                  <a:pt x="2905125" y="781772"/>
                </a:cubicBezTo>
                <a:cubicBezTo>
                  <a:pt x="3101975" y="697634"/>
                  <a:pt x="3308350" y="75334"/>
                  <a:pt x="3514725" y="57872"/>
                </a:cubicBezTo>
                <a:cubicBezTo>
                  <a:pt x="3721100" y="40410"/>
                  <a:pt x="3970338" y="603972"/>
                  <a:pt x="4143375" y="676997"/>
                </a:cubicBezTo>
                <a:cubicBezTo>
                  <a:pt x="4316412" y="750022"/>
                  <a:pt x="4429125" y="473797"/>
                  <a:pt x="4552950" y="496022"/>
                </a:cubicBezTo>
                <a:cubicBezTo>
                  <a:pt x="4676775" y="518247"/>
                  <a:pt x="4738688" y="811934"/>
                  <a:pt x="4886325" y="810347"/>
                </a:cubicBezTo>
                <a:cubicBezTo>
                  <a:pt x="5033962" y="808760"/>
                  <a:pt x="5276850" y="502372"/>
                  <a:pt x="5438775" y="486497"/>
                </a:cubicBezTo>
                <a:cubicBezTo>
                  <a:pt x="5600700" y="470622"/>
                  <a:pt x="5707063" y="735734"/>
                  <a:pt x="5857875" y="715097"/>
                </a:cubicBezTo>
                <a:cubicBezTo>
                  <a:pt x="6008687" y="694460"/>
                  <a:pt x="6183313" y="353147"/>
                  <a:pt x="6343650" y="362672"/>
                </a:cubicBezTo>
                <a:cubicBezTo>
                  <a:pt x="6503987" y="372197"/>
                  <a:pt x="6653213" y="796059"/>
                  <a:pt x="6819900" y="772247"/>
                </a:cubicBezTo>
                <a:cubicBezTo>
                  <a:pt x="6986587" y="748435"/>
                  <a:pt x="7059613" y="227734"/>
                  <a:pt x="7343775" y="219797"/>
                </a:cubicBezTo>
                <a:cubicBezTo>
                  <a:pt x="7627937" y="211860"/>
                  <a:pt x="8228013" y="692872"/>
                  <a:pt x="8524875" y="724622"/>
                </a:cubicBezTo>
                <a:cubicBezTo>
                  <a:pt x="8821737" y="756372"/>
                  <a:pt x="8947150" y="415059"/>
                  <a:pt x="9124950" y="410297"/>
                </a:cubicBezTo>
                <a:cubicBezTo>
                  <a:pt x="9302750" y="405534"/>
                  <a:pt x="9440863" y="764309"/>
                  <a:pt x="9591675" y="696047"/>
                </a:cubicBezTo>
                <a:cubicBezTo>
                  <a:pt x="9742487" y="627785"/>
                  <a:pt x="9871075" y="-24678"/>
                  <a:pt x="10029825" y="722"/>
                </a:cubicBezTo>
                <a:cubicBezTo>
                  <a:pt x="10188575" y="26122"/>
                  <a:pt x="10366375" y="437284"/>
                  <a:pt x="10544175" y="848447"/>
                </a:cubicBezTo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077325" y="64675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103F19E-DCCA-474F-8D95-165EC7ED41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69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/>
          <p:cNvSpPr/>
          <p:nvPr/>
        </p:nvSpPr>
        <p:spPr>
          <a:xfrm>
            <a:off x="77600" y="437235"/>
            <a:ext cx="11806259" cy="378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/>
          <p:cNvGrpSpPr>
            <a:grpSpLocks noChangeAspect="1"/>
          </p:cNvGrpSpPr>
          <p:nvPr/>
        </p:nvGrpSpPr>
        <p:grpSpPr>
          <a:xfrm>
            <a:off x="9505423" y="237073"/>
            <a:ext cx="2528036" cy="1405462"/>
            <a:chOff x="9324487" y="44624"/>
            <a:chExt cx="3138027" cy="1875257"/>
          </a:xfrm>
          <a:solidFill>
            <a:schemeClr val="bg1"/>
          </a:solidFill>
        </p:grpSpPr>
        <p:grpSp>
          <p:nvGrpSpPr>
            <p:cNvPr id="7" name="Gruppo 6"/>
            <p:cNvGrpSpPr>
              <a:grpSpLocks noChangeAspect="1"/>
            </p:cNvGrpSpPr>
            <p:nvPr/>
          </p:nvGrpSpPr>
          <p:grpSpPr>
            <a:xfrm>
              <a:off x="9623598" y="44624"/>
              <a:ext cx="2838916" cy="1027776"/>
              <a:chOff x="10105546" y="332656"/>
              <a:chExt cx="1844416" cy="667736"/>
            </a:xfrm>
            <a:grpFill/>
          </p:grpSpPr>
          <p:sp>
            <p:nvSpPr>
              <p:cNvPr id="9" name="Rettangolo 8"/>
              <p:cNvSpPr/>
              <p:nvPr/>
            </p:nvSpPr>
            <p:spPr>
              <a:xfrm>
                <a:off x="10909910" y="506168"/>
                <a:ext cx="216024" cy="2160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" name="Immagine 9"/>
              <p:cNvPicPr/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2043"/>
              <a:stretch/>
            </p:blipFill>
            <p:spPr bwMode="auto">
              <a:xfrm>
                <a:off x="10105546" y="332656"/>
                <a:ext cx="1844416" cy="667736"/>
              </a:xfrm>
              <a:prstGeom prst="rect">
                <a:avLst/>
              </a:prstGeom>
              <a:grpFill/>
            </p:spPr>
          </p:pic>
        </p:grpSp>
        <p:sp>
          <p:nvSpPr>
            <p:cNvPr id="8" name="CasellaDiTesto 7"/>
            <p:cNvSpPr txBox="1"/>
            <p:nvPr/>
          </p:nvSpPr>
          <p:spPr>
            <a:xfrm>
              <a:off x="9324487" y="975374"/>
              <a:ext cx="2952330" cy="9445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indent="226695" algn="ctr">
                <a:spcAft>
                  <a:spcPts val="0"/>
                </a:spcAft>
                <a:tabLst>
                  <a:tab pos="1714500" algn="l"/>
                  <a:tab pos="2857500" algn="l"/>
                </a:tabLst>
              </a:pPr>
              <a:r>
                <a:rPr lang="it-IT" sz="2000" b="1" dirty="0">
                  <a:latin typeface="Kunstler Script" panose="030304020206070D0D06" pitchFamily="66" charset="0"/>
                  <a:ea typeface="Times New Roman" panose="02020603050405020304" pitchFamily="18" charset="0"/>
                  <a:cs typeface="Kunstler Script" panose="030304020206070D0D06" pitchFamily="66" charset="0"/>
                </a:rPr>
                <a:t>Ministero </a:t>
              </a:r>
              <a:endParaRPr lang="it-IT" sz="2000" b="1" dirty="0" smtClean="0">
                <a:latin typeface="Kunstler Script" panose="030304020206070D0D06" pitchFamily="66" charset="0"/>
                <a:ea typeface="Times New Roman" panose="02020603050405020304" pitchFamily="18" charset="0"/>
                <a:cs typeface="Kunstler Script" panose="030304020206070D0D06" pitchFamily="66" charset="0"/>
              </a:endParaRPr>
            </a:p>
            <a:p>
              <a:pPr indent="226695" algn="ctr">
                <a:spcAft>
                  <a:spcPts val="0"/>
                </a:spcAft>
                <a:tabLst>
                  <a:tab pos="1714500" algn="l"/>
                  <a:tab pos="2857500" algn="l"/>
                </a:tabLst>
              </a:pPr>
              <a:r>
                <a:rPr lang="it-IT" sz="2000" b="1" dirty="0" smtClean="0">
                  <a:latin typeface="Kunstler Script" panose="030304020206070D0D06" pitchFamily="66" charset="0"/>
                  <a:ea typeface="Times New Roman" panose="02020603050405020304" pitchFamily="18" charset="0"/>
                  <a:cs typeface="Kunstler Script" panose="030304020206070D0D06" pitchFamily="66" charset="0"/>
                </a:rPr>
                <a:t>dello </a:t>
              </a:r>
              <a:r>
                <a:rPr lang="it-IT" sz="2000" b="1" dirty="0">
                  <a:latin typeface="Kunstler Script" panose="030304020206070D0D06" pitchFamily="66" charset="0"/>
                  <a:ea typeface="Times New Roman" panose="02020603050405020304" pitchFamily="18" charset="0"/>
                  <a:cs typeface="Kunstler Script" panose="030304020206070D0D06" pitchFamily="66" charset="0"/>
                </a:rPr>
                <a:t>Sviluppo </a:t>
              </a:r>
              <a:r>
                <a:rPr lang="it-IT" sz="2000" b="1" dirty="0" smtClean="0">
                  <a:latin typeface="Kunstler Script" panose="030304020206070D0D06" pitchFamily="66" charset="0"/>
                  <a:ea typeface="Times New Roman" panose="02020603050405020304" pitchFamily="18" charset="0"/>
                  <a:cs typeface="Kunstler Script" panose="030304020206070D0D06" pitchFamily="66" charset="0"/>
                </a:rPr>
                <a:t>Economico</a:t>
              </a:r>
              <a:endParaRPr lang="it-IT" sz="900" dirty="0">
                <a:latin typeface="Calibri" panose="020F0502020204030204" pitchFamily="34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510" t="10082" b="8319"/>
          <a:stretch/>
        </p:blipFill>
        <p:spPr>
          <a:xfrm>
            <a:off x="323850" y="667776"/>
            <a:ext cx="5073109" cy="5005207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3392284" y="1954340"/>
            <a:ext cx="7302358" cy="4072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Workshop: the Green Deal and the National Energy and Climate Plans 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Italy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3392283" y="2600325"/>
            <a:ext cx="7302358" cy="3060034"/>
            <a:chOff x="3709309" y="811061"/>
            <a:chExt cx="7387447" cy="3777721"/>
          </a:xfrm>
        </p:grpSpPr>
        <p:sp>
          <p:nvSpPr>
            <p:cNvPr id="15" name="Rettangolo 14"/>
            <p:cNvSpPr>
              <a:spLocks noChangeAspect="1"/>
            </p:cNvSpPr>
            <p:nvPr/>
          </p:nvSpPr>
          <p:spPr>
            <a:xfrm>
              <a:off x="3709309" y="811061"/>
              <a:ext cx="7387447" cy="3765625"/>
            </a:xfrm>
            <a:prstGeom prst="rect">
              <a:avLst/>
            </a:prstGeom>
            <a:noFill/>
            <a:ln w="60325">
              <a:solidFill>
                <a:schemeClr val="accent3">
                  <a:lumMod val="75000"/>
                  <a:alpha val="8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3758053" y="903159"/>
              <a:ext cx="7289958" cy="36856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b="1" i="1" dirty="0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The energy transition and the Italian renewable energy sector: role and perspective</a:t>
              </a:r>
            </a:p>
            <a:p>
              <a:pPr algn="ctr"/>
              <a:endParaRPr lang="en-US" sz="2400" i="1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r>
                <a:rPr lang="en-US" sz="2400" i="1" dirty="0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Giovanni </a:t>
              </a:r>
              <a:r>
                <a:rPr lang="en-US" sz="2400" i="1" dirty="0" err="1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Perrella</a:t>
              </a:r>
              <a:endParaRPr lang="en-US" sz="24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r>
                <a:rPr lang="en-US" sz="2400" i="1" dirty="0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Senior energy advisor</a:t>
              </a:r>
            </a:p>
            <a:p>
              <a:pPr algn="ctr"/>
              <a:r>
                <a:rPr lang="en-US" sz="2400" i="1" dirty="0" err="1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MiSE</a:t>
              </a:r>
              <a:r>
                <a:rPr lang="en-US" sz="2400" i="1" dirty="0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-DGAECE</a:t>
              </a:r>
            </a:p>
            <a:p>
              <a:pPr algn="ctr"/>
              <a:endParaRPr lang="en-US" i="1" dirty="0" smtClean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r>
                <a:rPr lang="en-US" i="1" dirty="0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Slides drawn up in cooperation with Laura Bastone (</a:t>
              </a:r>
              <a:r>
                <a:rPr lang="en-US" i="1" dirty="0" err="1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MiSE</a:t>
              </a:r>
              <a:r>
                <a:rPr lang="en-US" i="1" dirty="0" smtClean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-DGAECE)</a:t>
              </a:r>
            </a:p>
          </p:txBody>
        </p:sp>
        <p:cxnSp>
          <p:nvCxnSpPr>
            <p:cNvPr id="4" name="Connettore diritto 3"/>
            <p:cNvCxnSpPr/>
            <p:nvPr/>
          </p:nvCxnSpPr>
          <p:spPr>
            <a:xfrm>
              <a:off x="7128990" y="2225773"/>
              <a:ext cx="439271" cy="0"/>
            </a:xfrm>
            <a:prstGeom prst="line">
              <a:avLst/>
            </a:prstGeom>
            <a:ln w="11112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asellaDiTesto 19"/>
          <p:cNvSpPr txBox="1"/>
          <p:nvPr/>
        </p:nvSpPr>
        <p:spPr>
          <a:xfrm>
            <a:off x="9163050" y="5903524"/>
            <a:ext cx="1531591" cy="4072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23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April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2020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2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5749" y="133351"/>
            <a:ext cx="11601451" cy="40004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80000"/>
              </a:lnSpc>
              <a:spcAft>
                <a:spcPts val="400"/>
              </a:spcAft>
              <a:defRPr sz="3100" b="1">
                <a:solidFill>
                  <a:srgbClr val="4594A3"/>
                </a:solidFill>
                <a:ea typeface="ＭＳ 明朝"/>
                <a:cs typeface="Titillium Regular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600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Renewable energy sector trajectory</a:t>
            </a:r>
            <a:endParaRPr lang="en-GB" sz="2600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58315"/>
              </p:ext>
            </p:extLst>
          </p:nvPr>
        </p:nvGraphicFramePr>
        <p:xfrm>
          <a:off x="1016002" y="1471986"/>
          <a:ext cx="10109197" cy="39232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335029">
                  <a:extLst>
                    <a:ext uri="{9D8B030D-6E8A-4147-A177-3AD203B41FA5}">
                      <a16:colId xmlns:a16="http://schemas.microsoft.com/office/drawing/2014/main" xmlns="" val="3981652211"/>
                    </a:ext>
                  </a:extLst>
                </a:gridCol>
                <a:gridCol w="1129028">
                  <a:extLst>
                    <a:ext uri="{9D8B030D-6E8A-4147-A177-3AD203B41FA5}">
                      <a16:colId xmlns:a16="http://schemas.microsoft.com/office/drawing/2014/main" xmlns="" val="1107417595"/>
                    </a:ext>
                  </a:extLst>
                </a:gridCol>
                <a:gridCol w="1129028">
                  <a:extLst>
                    <a:ext uri="{9D8B030D-6E8A-4147-A177-3AD203B41FA5}">
                      <a16:colId xmlns:a16="http://schemas.microsoft.com/office/drawing/2014/main" xmlns="" val="2552888670"/>
                    </a:ext>
                  </a:extLst>
                </a:gridCol>
                <a:gridCol w="1129028">
                  <a:extLst>
                    <a:ext uri="{9D8B030D-6E8A-4147-A177-3AD203B41FA5}">
                      <a16:colId xmlns:a16="http://schemas.microsoft.com/office/drawing/2014/main" xmlns="" val="246769710"/>
                    </a:ext>
                  </a:extLst>
                </a:gridCol>
                <a:gridCol w="1129028">
                  <a:extLst>
                    <a:ext uri="{9D8B030D-6E8A-4147-A177-3AD203B41FA5}">
                      <a16:colId xmlns:a16="http://schemas.microsoft.com/office/drawing/2014/main" xmlns="" val="2717132572"/>
                    </a:ext>
                  </a:extLst>
                </a:gridCol>
                <a:gridCol w="1129028">
                  <a:extLst>
                    <a:ext uri="{9D8B030D-6E8A-4147-A177-3AD203B41FA5}">
                      <a16:colId xmlns:a16="http://schemas.microsoft.com/office/drawing/2014/main" xmlns="" val="834766756"/>
                    </a:ext>
                  </a:extLst>
                </a:gridCol>
                <a:gridCol w="1129028">
                  <a:extLst>
                    <a:ext uri="{9D8B030D-6E8A-4147-A177-3AD203B41FA5}">
                      <a16:colId xmlns:a16="http://schemas.microsoft.com/office/drawing/2014/main" xmlns="" val="1791722233"/>
                    </a:ext>
                  </a:extLst>
                </a:gridCol>
              </a:tblGrid>
              <a:tr h="481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BE" sz="16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Trajectory</a:t>
                      </a:r>
                      <a:endParaRPr lang="fr-BE" sz="1600" b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720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37276975"/>
                  </a:ext>
                </a:extLst>
              </a:tr>
              <a:tr h="8911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fr-BE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effectLst/>
                        </a:rPr>
                        <a:t>2020</a:t>
                      </a:r>
                      <a:endParaRPr lang="fr-BE" sz="16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2022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2025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2027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2030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73117256"/>
                  </a:ext>
                </a:extLst>
              </a:tr>
              <a:tr h="702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GB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 - Total</a:t>
                      </a:r>
                      <a:endParaRPr lang="fr-BE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17,8%</a:t>
                      </a:r>
                      <a:endParaRPr lang="fr-BE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19.0%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20.7%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23.4%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25.9%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30.0%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84710938"/>
                  </a:ext>
                </a:extLst>
              </a:tr>
              <a:tr h="659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1" kern="1200" dirty="0">
                          <a:solidFill>
                            <a:schemeClr val="bg1"/>
                          </a:solidFill>
                          <a:effectLst/>
                        </a:rPr>
                        <a:t>RES </a:t>
                      </a:r>
                      <a:r>
                        <a:rPr lang="fr-BE" sz="2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fr-BE" sz="2400" b="1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Heating</a:t>
                      </a:r>
                      <a:r>
                        <a:rPr lang="fr-BE" sz="2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 &amp; </a:t>
                      </a:r>
                      <a:r>
                        <a:rPr lang="fr-BE" sz="2400" b="1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Cooling</a:t>
                      </a:r>
                      <a:endParaRPr lang="fr-BE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19,2%</a:t>
                      </a:r>
                      <a:endParaRPr lang="fr-BE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20.9%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23.3%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27.4%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29.9%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33.9%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02956814"/>
                  </a:ext>
                </a:extLst>
              </a:tr>
              <a:tr h="594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1" kern="1200" dirty="0">
                          <a:solidFill>
                            <a:schemeClr val="bg1"/>
                          </a:solidFill>
                          <a:effectLst/>
                        </a:rPr>
                        <a:t>RES - </a:t>
                      </a:r>
                      <a:r>
                        <a:rPr lang="fr-BE" sz="2400" b="1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Electricity</a:t>
                      </a:r>
                      <a:r>
                        <a:rPr lang="fr-BE" sz="2400" b="1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fr-BE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33,9%</a:t>
                      </a:r>
                      <a:endParaRPr lang="fr-BE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36.2%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38.6%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42.8%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47.6%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55.0%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86950672"/>
                  </a:ext>
                </a:extLst>
              </a:tr>
              <a:tr h="594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1" kern="1200" dirty="0">
                          <a:solidFill>
                            <a:schemeClr val="bg1"/>
                          </a:solidFill>
                          <a:effectLst/>
                        </a:rPr>
                        <a:t>RES - </a:t>
                      </a:r>
                      <a:r>
                        <a:rPr lang="fr-BE" sz="2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Transport</a:t>
                      </a:r>
                      <a:endParaRPr lang="fr-BE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7,7%</a:t>
                      </a:r>
                      <a:endParaRPr lang="fr-BE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8.9%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11.0%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14.4%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17.2%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</a:rPr>
                        <a:t>22.0%</a:t>
                      </a:r>
                      <a:endParaRPr lang="fr-BE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7423744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1681528" y="818920"/>
            <a:ext cx="9282071" cy="57606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8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 contribution as a share of energy from renewable sources in gross final consumption of energy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1919653" y="5814450"/>
            <a:ext cx="9300797" cy="57606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8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strong growth of RES is expected, mainly in terms of production, both to electrify consumption and produce </a:t>
            </a:r>
            <a:r>
              <a:rPr lang="en-US" sz="18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 heat and fuels</a:t>
            </a:r>
          </a:p>
        </p:txBody>
      </p:sp>
    </p:spTree>
    <p:extLst>
      <p:ext uri="{BB962C8B-B14F-4D97-AF65-F5344CB8AC3E}">
        <p14:creationId xmlns:p14="http://schemas.microsoft.com/office/powerpoint/2010/main" val="28728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3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5749" y="133351"/>
            <a:ext cx="11601451" cy="40004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80000"/>
              </a:lnSpc>
              <a:spcAft>
                <a:spcPts val="400"/>
              </a:spcAft>
              <a:defRPr sz="3100" b="1">
                <a:solidFill>
                  <a:srgbClr val="4594A3"/>
                </a:solidFill>
                <a:ea typeface="ＭＳ 明朝"/>
                <a:cs typeface="Titillium Regular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600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Reach the goals</a:t>
            </a:r>
            <a:endParaRPr lang="en-GB" sz="2600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400049" y="678785"/>
            <a:ext cx="11423128" cy="70788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2">
                  <a:lumMod val="75000"/>
                </a:schemeClr>
              </a:buClr>
              <a:defRPr/>
            </a:pPr>
            <a:r>
              <a:rPr lang="en-US" sz="2000" i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Achieving the proposed targets and results will require </a:t>
            </a:r>
            <a:r>
              <a:rPr lang="en-US" sz="2000" i="1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a robust </a:t>
            </a:r>
            <a:r>
              <a:rPr lang="en-US" sz="2000" i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and comprehensive set of policies and measures as well as close monitoring and follow-up</a:t>
            </a:r>
            <a:endParaRPr kumimoji="0" lang="en-GB" sz="1600" i="1" u="none" strike="noStrike" kern="1200" cap="none" spc="0" normalizeH="0" baseline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cs typeface="Arial" panose="020B0604020202020204" pitchFamily="34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371473" y="1644286"/>
            <a:ext cx="7774659" cy="470898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defRPr/>
            </a:pP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All the actions need to interact with air quality and air emission </a:t>
            </a:r>
            <a:r>
              <a:rPr lang="en-US" sz="2000" i="1" dirty="0">
                <a:latin typeface="+mj-lt"/>
                <a:cs typeface="Arial" panose="020B0604020202020204" pitchFamily="34" charset="0"/>
              </a:rPr>
              <a:t>policy  in particular </a:t>
            </a: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in the </a:t>
            </a:r>
            <a:r>
              <a:rPr lang="en-US" sz="2000" i="1" dirty="0">
                <a:latin typeface="+mj-lt"/>
                <a:cs typeface="Arial" panose="020B0604020202020204" pitchFamily="34" charset="0"/>
              </a:rPr>
              <a:t>context of domestic heating and agricultural emissions, with synergies between air and climate </a:t>
            </a: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measures and even landscape protection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Integrated planning to accelerate timing and reduce environmental impacts deriving from building infrastructure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Strong connection between different areas: power generation, mobility and other consumption, active customers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Minimize charges and maximize benefits for consumers and companies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Relevance of citizen’s choices together with financial ones and other levers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A </a:t>
            </a:r>
            <a:r>
              <a:rPr lang="en-US" sz="2000" i="1" dirty="0">
                <a:latin typeface="+mj-lt"/>
                <a:cs typeface="Arial" panose="020B0604020202020204" pitchFamily="34" charset="0"/>
              </a:rPr>
              <a:t>NECP </a:t>
            </a:r>
            <a:r>
              <a:rPr lang="en-US" sz="2000" i="1" dirty="0" smtClean="0">
                <a:latin typeface="+mj-lt"/>
                <a:cs typeface="Arial" panose="020B0604020202020204" pitchFamily="34" charset="0"/>
              </a:rPr>
              <a:t>Observatory with Central Administrations, Regions and Association of Municipalities to provide a proper NECP implementation, as a venue for collaboration and sharing, in particular for “suitable areas”</a:t>
            </a:r>
          </a:p>
        </p:txBody>
      </p:sp>
      <p:grpSp>
        <p:nvGrpSpPr>
          <p:cNvPr id="52" name="Gruppo 51"/>
          <p:cNvGrpSpPr>
            <a:grpSpLocks noChangeAspect="1"/>
          </p:cNvGrpSpPr>
          <p:nvPr/>
        </p:nvGrpSpPr>
        <p:grpSpPr>
          <a:xfrm>
            <a:off x="8268286" y="2316032"/>
            <a:ext cx="3967902" cy="3069722"/>
            <a:chOff x="2958301" y="1794260"/>
            <a:chExt cx="5953155" cy="4605588"/>
          </a:xfrm>
        </p:grpSpPr>
        <p:grpSp>
          <p:nvGrpSpPr>
            <p:cNvPr id="53" name="Gruppo 52"/>
            <p:cNvGrpSpPr/>
            <p:nvPr/>
          </p:nvGrpSpPr>
          <p:grpSpPr>
            <a:xfrm>
              <a:off x="3130439" y="5206728"/>
              <a:ext cx="1468235" cy="1193120"/>
              <a:chOff x="1315518" y="4789166"/>
              <a:chExt cx="1468235" cy="1193120"/>
            </a:xfrm>
          </p:grpSpPr>
          <p:sp>
            <p:nvSpPr>
              <p:cNvPr id="147" name="Oval 12"/>
              <p:cNvSpPr/>
              <p:nvPr/>
            </p:nvSpPr>
            <p:spPr>
              <a:xfrm>
                <a:off x="2074104" y="4789166"/>
                <a:ext cx="709649" cy="72677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91390" tIns="45694" rIns="91390" bIns="45694" rtlCol="0" anchor="ctr"/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  <a:ea typeface="+mn-ea"/>
                    <a:cs typeface="+mn-cs"/>
                  </a:rPr>
                  <a:t>€</a:t>
                </a:r>
              </a:p>
            </p:txBody>
          </p:sp>
          <p:sp>
            <p:nvSpPr>
              <p:cNvPr id="148" name="TextBox 33"/>
              <p:cNvSpPr txBox="1"/>
              <p:nvPr/>
            </p:nvSpPr>
            <p:spPr>
              <a:xfrm>
                <a:off x="1315518" y="5382099"/>
                <a:ext cx="1441844" cy="600187"/>
              </a:xfrm>
              <a:prstGeom prst="rect">
                <a:avLst/>
              </a:prstGeom>
              <a:noFill/>
            </p:spPr>
            <p:txBody>
              <a:bodyPr vert="horz" wrap="none" lIns="121850" tIns="60924" rIns="121850" bIns="60924" rtlCol="0">
                <a:spAutoFit/>
              </a:bodyPr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M</a:t>
                </a:r>
                <a:r>
                  <a:rPr kumimoji="0" lang="en-US" sz="10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EASURES</a:t>
                </a:r>
                <a:endPara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Lato Regular"/>
                </a:endParaRPr>
              </a:p>
            </p:txBody>
          </p:sp>
        </p:grpSp>
        <p:grpSp>
          <p:nvGrpSpPr>
            <p:cNvPr id="54" name="Gruppo 53"/>
            <p:cNvGrpSpPr/>
            <p:nvPr/>
          </p:nvGrpSpPr>
          <p:grpSpPr>
            <a:xfrm>
              <a:off x="6845964" y="3384435"/>
              <a:ext cx="1843485" cy="1197681"/>
              <a:chOff x="4343640" y="4227037"/>
              <a:chExt cx="1843485" cy="1197681"/>
            </a:xfrm>
          </p:grpSpPr>
          <p:sp>
            <p:nvSpPr>
              <p:cNvPr id="144" name="Oval 18"/>
              <p:cNvSpPr/>
              <p:nvPr/>
            </p:nvSpPr>
            <p:spPr>
              <a:xfrm>
                <a:off x="4497134" y="4227037"/>
                <a:ext cx="709649" cy="726770"/>
              </a:xfrm>
              <a:prstGeom prst="ellipse">
                <a:avLst/>
              </a:prstGeom>
              <a:solidFill>
                <a:srgbClr val="53677B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91390" tIns="45694" rIns="91390" bIns="45694" rtlCol="0" anchor="ctr"/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5" name="TextBox 35"/>
              <p:cNvSpPr txBox="1"/>
              <p:nvPr/>
            </p:nvSpPr>
            <p:spPr>
              <a:xfrm>
                <a:off x="4343640" y="4824531"/>
                <a:ext cx="1843485" cy="600187"/>
              </a:xfrm>
              <a:prstGeom prst="rect">
                <a:avLst/>
              </a:prstGeom>
              <a:noFill/>
            </p:spPr>
            <p:txBody>
              <a:bodyPr vert="horz" wrap="none" lIns="121850" tIns="60924" rIns="121850" bIns="60924" rtlCol="0">
                <a:spAutoFit/>
              </a:bodyPr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Narrow" panose="020B0606020202030204" pitchFamily="34" charset="0"/>
                    <a:cs typeface="Lato Regular"/>
                  </a:rPr>
                  <a:t>R</a:t>
                </a:r>
                <a:r>
                  <a:rPr kumimoji="0" lang="en-US" sz="10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EQUIREMENTS</a:t>
                </a:r>
                <a:endPara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Lato Regular"/>
                </a:endParaRPr>
              </a:p>
            </p:txBody>
          </p:sp>
          <p:sp>
            <p:nvSpPr>
              <p:cNvPr id="146" name="Freeform 78"/>
              <p:cNvSpPr>
                <a:spLocks noEditPoints="1"/>
              </p:cNvSpPr>
              <p:nvPr/>
            </p:nvSpPr>
            <p:spPr bwMode="auto">
              <a:xfrm>
                <a:off x="4666117" y="4403297"/>
                <a:ext cx="371681" cy="369316"/>
              </a:xfrm>
              <a:custGeom>
                <a:avLst/>
                <a:gdLst>
                  <a:gd name="T0" fmla="*/ 172 w 241"/>
                  <a:gd name="T1" fmla="*/ 0 h 234"/>
                  <a:gd name="T2" fmla="*/ 102 w 241"/>
                  <a:gd name="T3" fmla="*/ 50 h 234"/>
                  <a:gd name="T4" fmla="*/ 102 w 241"/>
                  <a:gd name="T5" fmla="*/ 50 h 234"/>
                  <a:gd name="T6" fmla="*/ 26 w 241"/>
                  <a:gd name="T7" fmla="*/ 126 h 234"/>
                  <a:gd name="T8" fmla="*/ 2 w 241"/>
                  <a:gd name="T9" fmla="*/ 201 h 234"/>
                  <a:gd name="T10" fmla="*/ 26 w 241"/>
                  <a:gd name="T11" fmla="*/ 234 h 234"/>
                  <a:gd name="T12" fmla="*/ 96 w 241"/>
                  <a:gd name="T13" fmla="*/ 216 h 234"/>
                  <a:gd name="T14" fmla="*/ 220 w 241"/>
                  <a:gd name="T15" fmla="*/ 97 h 234"/>
                  <a:gd name="T16" fmla="*/ 117 w 241"/>
                  <a:gd name="T17" fmla="*/ 174 h 234"/>
                  <a:gd name="T18" fmla="*/ 181 w 241"/>
                  <a:gd name="T19" fmla="*/ 86 h 234"/>
                  <a:gd name="T20" fmla="*/ 174 w 241"/>
                  <a:gd name="T21" fmla="*/ 123 h 234"/>
                  <a:gd name="T22" fmla="*/ 117 w 241"/>
                  <a:gd name="T23" fmla="*/ 180 h 234"/>
                  <a:gd name="T24" fmla="*/ 108 w 241"/>
                  <a:gd name="T25" fmla="*/ 148 h 234"/>
                  <a:gd name="T26" fmla="*/ 84 w 241"/>
                  <a:gd name="T27" fmla="*/ 125 h 234"/>
                  <a:gd name="T28" fmla="*/ 169 w 241"/>
                  <a:gd name="T29" fmla="*/ 66 h 234"/>
                  <a:gd name="T30" fmla="*/ 108 w 241"/>
                  <a:gd name="T31" fmla="*/ 148 h 234"/>
                  <a:gd name="T32" fmla="*/ 56 w 241"/>
                  <a:gd name="T33" fmla="*/ 117 h 234"/>
                  <a:gd name="T34" fmla="*/ 146 w 241"/>
                  <a:gd name="T35" fmla="*/ 53 h 234"/>
                  <a:gd name="T36" fmla="*/ 31 w 241"/>
                  <a:gd name="T37" fmla="*/ 219 h 234"/>
                  <a:gd name="T38" fmla="*/ 15 w 241"/>
                  <a:gd name="T39" fmla="*/ 209 h 234"/>
                  <a:gd name="T40" fmla="*/ 23 w 241"/>
                  <a:gd name="T41" fmla="*/ 177 h 234"/>
                  <a:gd name="T42" fmla="*/ 58 w 241"/>
                  <a:gd name="T43" fmla="*/ 211 h 234"/>
                  <a:gd name="T44" fmla="*/ 65 w 241"/>
                  <a:gd name="T45" fmla="*/ 210 h 234"/>
                  <a:gd name="T46" fmla="*/ 26 w 241"/>
                  <a:gd name="T47" fmla="*/ 169 h 234"/>
                  <a:gd name="T48" fmla="*/ 36 w 241"/>
                  <a:gd name="T49" fmla="*/ 138 h 234"/>
                  <a:gd name="T50" fmla="*/ 95 w 241"/>
                  <a:gd name="T51" fmla="*/ 201 h 234"/>
                  <a:gd name="T52" fmla="*/ 65 w 241"/>
                  <a:gd name="T53" fmla="*/ 210 h 234"/>
                  <a:gd name="T54" fmla="*/ 198 w 241"/>
                  <a:gd name="T55" fmla="*/ 99 h 234"/>
                  <a:gd name="T56" fmla="*/ 179 w 241"/>
                  <a:gd name="T57" fmla="*/ 55 h 234"/>
                  <a:gd name="T58" fmla="*/ 148 w 241"/>
                  <a:gd name="T59" fmla="*/ 24 h 234"/>
                  <a:gd name="T60" fmla="*/ 205 w 241"/>
                  <a:gd name="T61" fmla="*/ 30 h 234"/>
                  <a:gd name="T62" fmla="*/ 210 w 241"/>
                  <a:gd name="T63" fmla="*/ 8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1" h="234">
                    <a:moveTo>
                      <a:pt x="215" y="19"/>
                    </a:moveTo>
                    <a:cubicBezTo>
                      <a:pt x="203" y="7"/>
                      <a:pt x="187" y="0"/>
                      <a:pt x="172" y="0"/>
                    </a:cubicBezTo>
                    <a:cubicBezTo>
                      <a:pt x="159" y="0"/>
                      <a:pt x="146" y="5"/>
                      <a:pt x="138" y="14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23" y="130"/>
                      <a:pt x="20" y="134"/>
                      <a:pt x="19" y="139"/>
                    </a:cubicBezTo>
                    <a:cubicBezTo>
                      <a:pt x="2" y="201"/>
                      <a:pt x="2" y="201"/>
                      <a:pt x="2" y="201"/>
                    </a:cubicBezTo>
                    <a:cubicBezTo>
                      <a:pt x="2" y="201"/>
                      <a:pt x="0" y="206"/>
                      <a:pt x="0" y="209"/>
                    </a:cubicBezTo>
                    <a:cubicBezTo>
                      <a:pt x="0" y="223"/>
                      <a:pt x="12" y="234"/>
                      <a:pt x="26" y="234"/>
                    </a:cubicBezTo>
                    <a:cubicBezTo>
                      <a:pt x="29" y="234"/>
                      <a:pt x="34" y="233"/>
                      <a:pt x="34" y="233"/>
                    </a:cubicBezTo>
                    <a:cubicBezTo>
                      <a:pt x="96" y="216"/>
                      <a:pt x="96" y="216"/>
                      <a:pt x="96" y="216"/>
                    </a:cubicBezTo>
                    <a:cubicBezTo>
                      <a:pt x="101" y="215"/>
                      <a:pt x="105" y="213"/>
                      <a:pt x="109" y="209"/>
                    </a:cubicBezTo>
                    <a:cubicBezTo>
                      <a:pt x="220" y="97"/>
                      <a:pt x="220" y="97"/>
                      <a:pt x="220" y="97"/>
                    </a:cubicBezTo>
                    <a:cubicBezTo>
                      <a:pt x="241" y="76"/>
                      <a:pt x="238" y="42"/>
                      <a:pt x="215" y="19"/>
                    </a:cubicBezTo>
                    <a:close/>
                    <a:moveTo>
                      <a:pt x="117" y="174"/>
                    </a:moveTo>
                    <a:cubicBezTo>
                      <a:pt x="117" y="168"/>
                      <a:pt x="115" y="161"/>
                      <a:pt x="112" y="155"/>
                    </a:cubicBezTo>
                    <a:cubicBezTo>
                      <a:pt x="181" y="86"/>
                      <a:pt x="181" y="86"/>
                      <a:pt x="181" y="86"/>
                    </a:cubicBezTo>
                    <a:cubicBezTo>
                      <a:pt x="185" y="99"/>
                      <a:pt x="183" y="113"/>
                      <a:pt x="174" y="123"/>
                    </a:cubicBezTo>
                    <a:cubicBezTo>
                      <a:pt x="174" y="123"/>
                      <a:pt x="174" y="123"/>
                      <a:pt x="174" y="123"/>
                    </a:cubicBezTo>
                    <a:cubicBezTo>
                      <a:pt x="174" y="123"/>
                      <a:pt x="174" y="123"/>
                      <a:pt x="174" y="123"/>
                    </a:cubicBezTo>
                    <a:cubicBezTo>
                      <a:pt x="117" y="180"/>
                      <a:pt x="117" y="180"/>
                      <a:pt x="117" y="180"/>
                    </a:cubicBezTo>
                    <a:cubicBezTo>
                      <a:pt x="117" y="178"/>
                      <a:pt x="118" y="176"/>
                      <a:pt x="117" y="174"/>
                    </a:cubicBezTo>
                    <a:close/>
                    <a:moveTo>
                      <a:pt x="108" y="148"/>
                    </a:moveTo>
                    <a:cubicBezTo>
                      <a:pt x="106" y="144"/>
                      <a:pt x="103" y="140"/>
                      <a:pt x="99" y="136"/>
                    </a:cubicBezTo>
                    <a:cubicBezTo>
                      <a:pt x="94" y="131"/>
                      <a:pt x="89" y="128"/>
                      <a:pt x="84" y="125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9" y="58"/>
                      <a:pt x="164" y="61"/>
                      <a:pt x="169" y="66"/>
                    </a:cubicBezTo>
                    <a:cubicBezTo>
                      <a:pt x="173" y="70"/>
                      <a:pt x="176" y="74"/>
                      <a:pt x="178" y="79"/>
                    </a:cubicBezTo>
                    <a:lnTo>
                      <a:pt x="108" y="148"/>
                    </a:lnTo>
                    <a:close/>
                    <a:moveTo>
                      <a:pt x="77" y="121"/>
                    </a:moveTo>
                    <a:cubicBezTo>
                      <a:pt x="70" y="119"/>
                      <a:pt x="63" y="117"/>
                      <a:pt x="56" y="117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21" y="52"/>
                      <a:pt x="133" y="50"/>
                      <a:pt x="146" y="53"/>
                    </a:cubicBezTo>
                    <a:lnTo>
                      <a:pt x="77" y="121"/>
                    </a:lnTo>
                    <a:close/>
                    <a:moveTo>
                      <a:pt x="31" y="219"/>
                    </a:moveTo>
                    <a:cubicBezTo>
                      <a:pt x="30" y="219"/>
                      <a:pt x="28" y="219"/>
                      <a:pt x="26" y="220"/>
                    </a:cubicBezTo>
                    <a:cubicBezTo>
                      <a:pt x="20" y="219"/>
                      <a:pt x="15" y="215"/>
                      <a:pt x="15" y="209"/>
                    </a:cubicBezTo>
                    <a:cubicBezTo>
                      <a:pt x="15" y="207"/>
                      <a:pt x="16" y="205"/>
                      <a:pt x="16" y="204"/>
                    </a:cubicBezTo>
                    <a:cubicBezTo>
                      <a:pt x="23" y="177"/>
                      <a:pt x="23" y="177"/>
                      <a:pt x="23" y="177"/>
                    </a:cubicBezTo>
                    <a:cubicBezTo>
                      <a:pt x="32" y="176"/>
                      <a:pt x="41" y="180"/>
                      <a:pt x="48" y="187"/>
                    </a:cubicBezTo>
                    <a:cubicBezTo>
                      <a:pt x="55" y="194"/>
                      <a:pt x="58" y="203"/>
                      <a:pt x="58" y="211"/>
                    </a:cubicBezTo>
                    <a:lnTo>
                      <a:pt x="31" y="219"/>
                    </a:lnTo>
                    <a:close/>
                    <a:moveTo>
                      <a:pt x="65" y="210"/>
                    </a:moveTo>
                    <a:cubicBezTo>
                      <a:pt x="65" y="200"/>
                      <a:pt x="61" y="190"/>
                      <a:pt x="53" y="182"/>
                    </a:cubicBezTo>
                    <a:cubicBezTo>
                      <a:pt x="45" y="174"/>
                      <a:pt x="35" y="170"/>
                      <a:pt x="26" y="169"/>
                    </a:cubicBezTo>
                    <a:cubicBezTo>
                      <a:pt x="33" y="143"/>
                      <a:pt x="33" y="143"/>
                      <a:pt x="33" y="143"/>
                    </a:cubicBezTo>
                    <a:cubicBezTo>
                      <a:pt x="33" y="141"/>
                      <a:pt x="34" y="139"/>
                      <a:pt x="36" y="138"/>
                    </a:cubicBezTo>
                    <a:cubicBezTo>
                      <a:pt x="50" y="127"/>
                      <a:pt x="73" y="130"/>
                      <a:pt x="88" y="146"/>
                    </a:cubicBezTo>
                    <a:cubicBezTo>
                      <a:pt x="105" y="163"/>
                      <a:pt x="108" y="187"/>
                      <a:pt x="95" y="201"/>
                    </a:cubicBezTo>
                    <a:cubicBezTo>
                      <a:pt x="94" y="202"/>
                      <a:pt x="93" y="202"/>
                      <a:pt x="92" y="202"/>
                    </a:cubicBezTo>
                    <a:lnTo>
                      <a:pt x="65" y="210"/>
                    </a:lnTo>
                    <a:close/>
                    <a:moveTo>
                      <a:pt x="210" y="86"/>
                    </a:moveTo>
                    <a:cubicBezTo>
                      <a:pt x="198" y="99"/>
                      <a:pt x="198" y="99"/>
                      <a:pt x="198" y="99"/>
                    </a:cubicBezTo>
                    <a:cubicBezTo>
                      <a:pt x="198" y="97"/>
                      <a:pt x="198" y="96"/>
                      <a:pt x="198" y="94"/>
                    </a:cubicBezTo>
                    <a:cubicBezTo>
                      <a:pt x="196" y="80"/>
                      <a:pt x="190" y="66"/>
                      <a:pt x="179" y="55"/>
                    </a:cubicBezTo>
                    <a:cubicBezTo>
                      <a:pt x="167" y="44"/>
                      <a:pt x="151" y="37"/>
                      <a:pt x="136" y="37"/>
                    </a:cubicBezTo>
                    <a:cubicBezTo>
                      <a:pt x="148" y="24"/>
                      <a:pt x="148" y="24"/>
                      <a:pt x="148" y="24"/>
                    </a:cubicBezTo>
                    <a:cubicBezTo>
                      <a:pt x="154" y="18"/>
                      <a:pt x="162" y="15"/>
                      <a:pt x="172" y="15"/>
                    </a:cubicBezTo>
                    <a:cubicBezTo>
                      <a:pt x="183" y="15"/>
                      <a:pt x="196" y="20"/>
                      <a:pt x="205" y="30"/>
                    </a:cubicBezTo>
                    <a:cubicBezTo>
                      <a:pt x="214" y="38"/>
                      <a:pt x="219" y="49"/>
                      <a:pt x="219" y="60"/>
                    </a:cubicBezTo>
                    <a:cubicBezTo>
                      <a:pt x="220" y="70"/>
                      <a:pt x="217" y="80"/>
                      <a:pt x="210" y="8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10" tIns="45705" rIns="91410" bIns="4570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200" b="0" i="0" u="none" strike="noStrike" kern="0" cap="none" spc="0" normalizeH="0" baseline="0" noProof="0">
                  <a:ln>
                    <a:noFill/>
                  </a:ln>
                  <a:solidFill>
                    <a:srgbClr val="A1A1A1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5" name="Gruppo 54"/>
            <p:cNvGrpSpPr/>
            <p:nvPr/>
          </p:nvGrpSpPr>
          <p:grpSpPr>
            <a:xfrm>
              <a:off x="2958301" y="3379400"/>
              <a:ext cx="1335573" cy="1203082"/>
              <a:chOff x="5113815" y="3086788"/>
              <a:chExt cx="1335573" cy="1203082"/>
            </a:xfrm>
          </p:grpSpPr>
          <p:sp>
            <p:nvSpPr>
              <p:cNvPr id="141" name="Oval 21"/>
              <p:cNvSpPr/>
              <p:nvPr/>
            </p:nvSpPr>
            <p:spPr>
              <a:xfrm>
                <a:off x="5739739" y="3086788"/>
                <a:ext cx="709649" cy="72677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45704" tIns="22852" rIns="45704" bIns="22852" rtlCol="0" anchor="ctr"/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2" name="TextBox 36"/>
              <p:cNvSpPr txBox="1"/>
              <p:nvPr/>
            </p:nvSpPr>
            <p:spPr>
              <a:xfrm>
                <a:off x="5113815" y="3689683"/>
                <a:ext cx="1251845" cy="600187"/>
              </a:xfrm>
              <a:prstGeom prst="rect">
                <a:avLst/>
              </a:prstGeom>
              <a:noFill/>
            </p:spPr>
            <p:txBody>
              <a:bodyPr vert="horz" wrap="none" lIns="121850" tIns="60924" rIns="121850" bIns="60924" rtlCol="0">
                <a:spAutoFit/>
              </a:bodyPr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P</a:t>
                </a:r>
                <a:r>
                  <a:rPr kumimoji="0" lang="en-US" sz="10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OLICIES</a:t>
                </a:r>
                <a:endPara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Lato Regular"/>
                </a:endParaRPr>
              </a:p>
            </p:txBody>
          </p:sp>
          <p:sp>
            <p:nvSpPr>
              <p:cNvPr id="143" name="Freeform 23"/>
              <p:cNvSpPr>
                <a:spLocks noEditPoints="1"/>
              </p:cNvSpPr>
              <p:nvPr/>
            </p:nvSpPr>
            <p:spPr bwMode="auto">
              <a:xfrm>
                <a:off x="5883537" y="3258952"/>
                <a:ext cx="430716" cy="374459"/>
              </a:xfrm>
              <a:custGeom>
                <a:avLst/>
                <a:gdLst>
                  <a:gd name="T0" fmla="*/ 2147483646 w 68"/>
                  <a:gd name="T1" fmla="*/ 2147483646 h 64"/>
                  <a:gd name="T2" fmla="*/ 2147483646 w 68"/>
                  <a:gd name="T3" fmla="*/ 2147483646 h 64"/>
                  <a:gd name="T4" fmla="*/ 2147483646 w 68"/>
                  <a:gd name="T5" fmla="*/ 2147483646 h 64"/>
                  <a:gd name="T6" fmla="*/ 2147483646 w 68"/>
                  <a:gd name="T7" fmla="*/ 2147483646 h 64"/>
                  <a:gd name="T8" fmla="*/ 2147483646 w 68"/>
                  <a:gd name="T9" fmla="*/ 2147483646 h 64"/>
                  <a:gd name="T10" fmla="*/ 2147483646 w 68"/>
                  <a:gd name="T11" fmla="*/ 2147483646 h 64"/>
                  <a:gd name="T12" fmla="*/ 0 w 68"/>
                  <a:gd name="T13" fmla="*/ 2147483646 h 64"/>
                  <a:gd name="T14" fmla="*/ 0 w 68"/>
                  <a:gd name="T15" fmla="*/ 2147483646 h 64"/>
                  <a:gd name="T16" fmla="*/ 2147483646 w 68"/>
                  <a:gd name="T17" fmla="*/ 0 h 64"/>
                  <a:gd name="T18" fmla="*/ 2147483646 w 68"/>
                  <a:gd name="T19" fmla="*/ 2147483646 h 64"/>
                  <a:gd name="T20" fmla="*/ 2147483646 w 68"/>
                  <a:gd name="T21" fmla="*/ 2147483646 h 64"/>
                  <a:gd name="T22" fmla="*/ 2147483646 w 68"/>
                  <a:gd name="T23" fmla="*/ 2147483646 h 64"/>
                  <a:gd name="T24" fmla="*/ 0 w 68"/>
                  <a:gd name="T25" fmla="*/ 2147483646 h 64"/>
                  <a:gd name="T26" fmla="*/ 0 w 68"/>
                  <a:gd name="T27" fmla="*/ 2147483646 h 64"/>
                  <a:gd name="T28" fmla="*/ 2147483646 w 68"/>
                  <a:gd name="T29" fmla="*/ 2147483646 h 64"/>
                  <a:gd name="T30" fmla="*/ 2147483646 w 68"/>
                  <a:gd name="T31" fmla="*/ 2147483646 h 64"/>
                  <a:gd name="T32" fmla="*/ 2147483646 w 68"/>
                  <a:gd name="T33" fmla="*/ 2147483646 h 64"/>
                  <a:gd name="T34" fmla="*/ 2147483646 w 68"/>
                  <a:gd name="T35" fmla="*/ 2147483646 h 64"/>
                  <a:gd name="T36" fmla="*/ 2147483646 w 68"/>
                  <a:gd name="T37" fmla="*/ 2147483646 h 64"/>
                  <a:gd name="T38" fmla="*/ 2147483646 w 68"/>
                  <a:gd name="T39" fmla="*/ 2147483646 h 64"/>
                  <a:gd name="T40" fmla="*/ 2147483646 w 68"/>
                  <a:gd name="T41" fmla="*/ 2147483646 h 64"/>
                  <a:gd name="T42" fmla="*/ 2147483646 w 68"/>
                  <a:gd name="T43" fmla="*/ 2147483646 h 64"/>
                  <a:gd name="T44" fmla="*/ 2147483646 w 68"/>
                  <a:gd name="T45" fmla="*/ 2147483646 h 64"/>
                  <a:gd name="T46" fmla="*/ 2147483646 w 68"/>
                  <a:gd name="T47" fmla="*/ 2147483646 h 64"/>
                  <a:gd name="T48" fmla="*/ 2147483646 w 68"/>
                  <a:gd name="T49" fmla="*/ 2147483646 h 64"/>
                  <a:gd name="T50" fmla="*/ 2147483646 w 68"/>
                  <a:gd name="T51" fmla="*/ 2147483646 h 64"/>
                  <a:gd name="T52" fmla="*/ 2147483646 w 68"/>
                  <a:gd name="T53" fmla="*/ 2147483646 h 64"/>
                  <a:gd name="T54" fmla="*/ 2147483646 w 68"/>
                  <a:gd name="T55" fmla="*/ 2147483646 h 64"/>
                  <a:gd name="T56" fmla="*/ 2147483646 w 68"/>
                  <a:gd name="T57" fmla="*/ 2147483646 h 64"/>
                  <a:gd name="T58" fmla="*/ 2147483646 w 68"/>
                  <a:gd name="T59" fmla="*/ 2147483646 h 64"/>
                  <a:gd name="T60" fmla="*/ 2147483646 w 68"/>
                  <a:gd name="T61" fmla="*/ 2147483646 h 64"/>
                  <a:gd name="T62" fmla="*/ 2147483646 w 68"/>
                  <a:gd name="T63" fmla="*/ 2147483646 h 64"/>
                  <a:gd name="T64" fmla="*/ 2147483646 w 68"/>
                  <a:gd name="T65" fmla="*/ 2147483646 h 64"/>
                  <a:gd name="T66" fmla="*/ 2147483646 w 68"/>
                  <a:gd name="T67" fmla="*/ 2147483646 h 64"/>
                  <a:gd name="T68" fmla="*/ 2147483646 w 68"/>
                  <a:gd name="T69" fmla="*/ 2147483646 h 64"/>
                  <a:gd name="T70" fmla="*/ 2147483646 w 68"/>
                  <a:gd name="T71" fmla="*/ 2147483646 h 64"/>
                  <a:gd name="T72" fmla="*/ 2147483646 w 68"/>
                  <a:gd name="T73" fmla="*/ 2147483646 h 64"/>
                  <a:gd name="T74" fmla="*/ 2147483646 w 68"/>
                  <a:gd name="T75" fmla="*/ 2147483646 h 64"/>
                  <a:gd name="T76" fmla="*/ 2147483646 w 68"/>
                  <a:gd name="T77" fmla="*/ 2147483646 h 64"/>
                  <a:gd name="T78" fmla="*/ 2147483646 w 68"/>
                  <a:gd name="T79" fmla="*/ 2147483646 h 6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8" h="64">
                    <a:moveTo>
                      <a:pt x="68" y="14"/>
                    </a:moveTo>
                    <a:cubicBezTo>
                      <a:pt x="68" y="18"/>
                      <a:pt x="68" y="18"/>
                      <a:pt x="68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20"/>
                      <a:pt x="63" y="21"/>
                      <a:pt x="61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5" y="21"/>
                      <a:pt x="4" y="20"/>
                      <a:pt x="4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4" y="0"/>
                      <a:pt x="34" y="0"/>
                      <a:pt x="34" y="0"/>
                    </a:cubicBezTo>
                    <a:lnTo>
                      <a:pt x="68" y="14"/>
                    </a:lnTo>
                    <a:close/>
                    <a:moveTo>
                      <a:pt x="68" y="60"/>
                    </a:moveTo>
                    <a:cubicBezTo>
                      <a:pt x="68" y="64"/>
                      <a:pt x="68" y="64"/>
                      <a:pt x="68" y="6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58"/>
                      <a:pt x="1" y="57"/>
                      <a:pt x="2" y="57"/>
                    </a:cubicBezTo>
                    <a:cubicBezTo>
                      <a:pt x="66" y="57"/>
                      <a:pt x="66" y="57"/>
                      <a:pt x="66" y="57"/>
                    </a:cubicBezTo>
                    <a:cubicBezTo>
                      <a:pt x="67" y="57"/>
                      <a:pt x="68" y="58"/>
                      <a:pt x="68" y="60"/>
                    </a:cubicBezTo>
                    <a:close/>
                    <a:moveTo>
                      <a:pt x="18" y="23"/>
                    </a:moveTo>
                    <a:cubicBezTo>
                      <a:pt x="18" y="50"/>
                      <a:pt x="18" y="50"/>
                      <a:pt x="18" y="50"/>
                    </a:cubicBezTo>
                    <a:cubicBezTo>
                      <a:pt x="23" y="50"/>
                      <a:pt x="23" y="50"/>
                      <a:pt x="23" y="50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6" y="50"/>
                      <a:pt x="36" y="50"/>
                      <a:pt x="36" y="50"/>
                    </a:cubicBezTo>
                    <a:cubicBezTo>
                      <a:pt x="36" y="23"/>
                      <a:pt x="36" y="23"/>
                      <a:pt x="36" y="2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50"/>
                      <a:pt x="59" y="50"/>
                      <a:pt x="59" y="50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3" y="50"/>
                      <a:pt x="64" y="51"/>
                      <a:pt x="64" y="53"/>
                    </a:cubicBezTo>
                    <a:cubicBezTo>
                      <a:pt x="64" y="55"/>
                      <a:pt x="64" y="55"/>
                      <a:pt x="6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1"/>
                      <a:pt x="5" y="50"/>
                      <a:pt x="7" y="50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23"/>
                      <a:pt x="9" y="23"/>
                      <a:pt x="9" y="23"/>
                    </a:cubicBezTo>
                    <a:lnTo>
                      <a:pt x="18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8" name="Gruppo 57"/>
            <p:cNvGrpSpPr/>
            <p:nvPr/>
          </p:nvGrpSpPr>
          <p:grpSpPr>
            <a:xfrm>
              <a:off x="6293553" y="5204308"/>
              <a:ext cx="2617903" cy="1181992"/>
              <a:chOff x="6728043" y="3813558"/>
              <a:chExt cx="2617903" cy="1181992"/>
            </a:xfrm>
          </p:grpSpPr>
          <p:sp>
            <p:nvSpPr>
              <p:cNvPr id="138" name="Oval 27"/>
              <p:cNvSpPr/>
              <p:nvPr/>
            </p:nvSpPr>
            <p:spPr>
              <a:xfrm>
                <a:off x="6959523" y="3813558"/>
                <a:ext cx="709649" cy="72677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91390" tIns="45694" rIns="91390" bIns="45694" rtlCol="0" anchor="ctr"/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9" name="TextBox 37"/>
              <p:cNvSpPr txBox="1"/>
              <p:nvPr/>
            </p:nvSpPr>
            <p:spPr>
              <a:xfrm>
                <a:off x="6728043" y="4395364"/>
                <a:ext cx="2617903" cy="600186"/>
              </a:xfrm>
              <a:prstGeom prst="rect">
                <a:avLst/>
              </a:prstGeom>
              <a:noFill/>
            </p:spPr>
            <p:txBody>
              <a:bodyPr vert="horz" wrap="none" lIns="121850" tIns="60924" rIns="121850" bIns="60924" rtlCol="0">
                <a:spAutoFit/>
              </a:bodyPr>
              <a:lstStyle/>
              <a:p>
                <a:pPr lvl="0" algn="ctr" defTabSz="914126">
                  <a:defRPr/>
                </a:pPr>
                <a:r>
                  <a:rPr kumimoji="0" lang="en-US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T</a:t>
                </a:r>
                <a:r>
                  <a:rPr kumimoji="0" lang="en-US" sz="10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RAINING&amp;</a:t>
                </a:r>
                <a:r>
                  <a:rPr lang="en-US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Narrow" panose="020B0606020202030204" pitchFamily="34" charset="0"/>
                    <a:cs typeface="Lato Regular"/>
                  </a:rPr>
                  <a:t>I</a:t>
                </a:r>
                <a:r>
                  <a:rPr lang="en-US" sz="10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Narrow" panose="020B0606020202030204" pitchFamily="34" charset="0"/>
                    <a:cs typeface="Lato Regular"/>
                  </a:rPr>
                  <a:t>NFORMATION</a:t>
                </a:r>
                <a:endPara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cs typeface="Lato Regular"/>
                </a:endParaRPr>
              </a:p>
            </p:txBody>
          </p:sp>
          <p:sp>
            <p:nvSpPr>
              <p:cNvPr id="140" name="Freeform 116"/>
              <p:cNvSpPr>
                <a:spLocks noChangeArrowheads="1"/>
              </p:cNvSpPr>
              <p:nvPr/>
            </p:nvSpPr>
            <p:spPr bwMode="auto">
              <a:xfrm>
                <a:off x="7087668" y="3925166"/>
                <a:ext cx="439923" cy="468253"/>
              </a:xfrm>
              <a:custGeom>
                <a:avLst/>
                <a:gdLst>
                  <a:gd name="T0" fmla="*/ 400 w 445"/>
                  <a:gd name="T1" fmla="*/ 159 h 462"/>
                  <a:gd name="T2" fmla="*/ 400 w 445"/>
                  <a:gd name="T3" fmla="*/ 159 h 462"/>
                  <a:gd name="T4" fmla="*/ 266 w 445"/>
                  <a:gd name="T5" fmla="*/ 8 h 462"/>
                  <a:gd name="T6" fmla="*/ 36 w 445"/>
                  <a:gd name="T7" fmla="*/ 248 h 462"/>
                  <a:gd name="T8" fmla="*/ 9 w 445"/>
                  <a:gd name="T9" fmla="*/ 319 h 462"/>
                  <a:gd name="T10" fmla="*/ 81 w 445"/>
                  <a:gd name="T11" fmla="*/ 355 h 462"/>
                  <a:gd name="T12" fmla="*/ 98 w 445"/>
                  <a:gd name="T13" fmla="*/ 346 h 462"/>
                  <a:gd name="T14" fmla="*/ 134 w 445"/>
                  <a:gd name="T15" fmla="*/ 372 h 462"/>
                  <a:gd name="T16" fmla="*/ 160 w 445"/>
                  <a:gd name="T17" fmla="*/ 434 h 462"/>
                  <a:gd name="T18" fmla="*/ 187 w 445"/>
                  <a:gd name="T19" fmla="*/ 452 h 462"/>
                  <a:gd name="T20" fmla="*/ 240 w 445"/>
                  <a:gd name="T21" fmla="*/ 434 h 462"/>
                  <a:gd name="T22" fmla="*/ 249 w 445"/>
                  <a:gd name="T23" fmla="*/ 416 h 462"/>
                  <a:gd name="T24" fmla="*/ 231 w 445"/>
                  <a:gd name="T25" fmla="*/ 390 h 462"/>
                  <a:gd name="T26" fmla="*/ 204 w 445"/>
                  <a:gd name="T27" fmla="*/ 337 h 462"/>
                  <a:gd name="T28" fmla="*/ 231 w 445"/>
                  <a:gd name="T29" fmla="*/ 310 h 462"/>
                  <a:gd name="T30" fmla="*/ 417 w 445"/>
                  <a:gd name="T31" fmla="*/ 355 h 462"/>
                  <a:gd name="T32" fmla="*/ 400 w 445"/>
                  <a:gd name="T33" fmla="*/ 159 h 462"/>
                  <a:gd name="T34" fmla="*/ 390 w 445"/>
                  <a:gd name="T35" fmla="*/ 310 h 462"/>
                  <a:gd name="T36" fmla="*/ 390 w 445"/>
                  <a:gd name="T37" fmla="*/ 310 h 462"/>
                  <a:gd name="T38" fmla="*/ 302 w 445"/>
                  <a:gd name="T39" fmla="*/ 204 h 462"/>
                  <a:gd name="T40" fmla="*/ 284 w 445"/>
                  <a:gd name="T41" fmla="*/ 62 h 462"/>
                  <a:gd name="T42" fmla="*/ 364 w 445"/>
                  <a:gd name="T43" fmla="*/ 177 h 462"/>
                  <a:gd name="T44" fmla="*/ 390 w 445"/>
                  <a:gd name="T45" fmla="*/ 31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5" h="462">
                    <a:moveTo>
                      <a:pt x="400" y="159"/>
                    </a:moveTo>
                    <a:lnTo>
                      <a:pt x="400" y="159"/>
                    </a:lnTo>
                    <a:cubicBezTo>
                      <a:pt x="364" y="71"/>
                      <a:pt x="302" y="0"/>
                      <a:pt x="266" y="8"/>
                    </a:cubicBezTo>
                    <a:cubicBezTo>
                      <a:pt x="213" y="36"/>
                      <a:pt x="302" y="142"/>
                      <a:pt x="36" y="248"/>
                    </a:cubicBezTo>
                    <a:cubicBezTo>
                      <a:pt x="9" y="257"/>
                      <a:pt x="0" y="292"/>
                      <a:pt x="9" y="319"/>
                    </a:cubicBezTo>
                    <a:cubicBezTo>
                      <a:pt x="18" y="337"/>
                      <a:pt x="53" y="363"/>
                      <a:pt x="81" y="355"/>
                    </a:cubicBezTo>
                    <a:lnTo>
                      <a:pt x="98" y="346"/>
                    </a:lnTo>
                    <a:cubicBezTo>
                      <a:pt x="116" y="372"/>
                      <a:pt x="134" y="355"/>
                      <a:pt x="134" y="372"/>
                    </a:cubicBezTo>
                    <a:cubicBezTo>
                      <a:pt x="143" y="390"/>
                      <a:pt x="160" y="425"/>
                      <a:pt x="160" y="434"/>
                    </a:cubicBezTo>
                    <a:cubicBezTo>
                      <a:pt x="169" y="443"/>
                      <a:pt x="178" y="461"/>
                      <a:pt x="187" y="452"/>
                    </a:cubicBezTo>
                    <a:cubicBezTo>
                      <a:pt x="196" y="452"/>
                      <a:pt x="231" y="443"/>
                      <a:pt x="240" y="434"/>
                    </a:cubicBezTo>
                    <a:cubicBezTo>
                      <a:pt x="257" y="434"/>
                      <a:pt x="257" y="425"/>
                      <a:pt x="249" y="416"/>
                    </a:cubicBezTo>
                    <a:cubicBezTo>
                      <a:pt x="249" y="408"/>
                      <a:pt x="231" y="399"/>
                      <a:pt x="231" y="390"/>
                    </a:cubicBezTo>
                    <a:cubicBezTo>
                      <a:pt x="222" y="381"/>
                      <a:pt x="213" y="346"/>
                      <a:pt x="204" y="337"/>
                    </a:cubicBezTo>
                    <a:cubicBezTo>
                      <a:pt x="196" y="328"/>
                      <a:pt x="213" y="310"/>
                      <a:pt x="231" y="310"/>
                    </a:cubicBezTo>
                    <a:cubicBezTo>
                      <a:pt x="355" y="302"/>
                      <a:pt x="373" y="372"/>
                      <a:pt x="417" y="355"/>
                    </a:cubicBezTo>
                    <a:cubicBezTo>
                      <a:pt x="444" y="346"/>
                      <a:pt x="444" y="248"/>
                      <a:pt x="400" y="159"/>
                    </a:cubicBezTo>
                    <a:close/>
                    <a:moveTo>
                      <a:pt x="390" y="310"/>
                    </a:moveTo>
                    <a:lnTo>
                      <a:pt x="390" y="310"/>
                    </a:lnTo>
                    <a:cubicBezTo>
                      <a:pt x="381" y="310"/>
                      <a:pt x="328" y="275"/>
                      <a:pt x="302" y="204"/>
                    </a:cubicBezTo>
                    <a:cubicBezTo>
                      <a:pt x="275" y="133"/>
                      <a:pt x="275" y="62"/>
                      <a:pt x="284" y="62"/>
                    </a:cubicBezTo>
                    <a:cubicBezTo>
                      <a:pt x="293" y="62"/>
                      <a:pt x="337" y="106"/>
                      <a:pt x="364" y="177"/>
                    </a:cubicBezTo>
                    <a:cubicBezTo>
                      <a:pt x="400" y="248"/>
                      <a:pt x="390" y="302"/>
                      <a:pt x="390" y="31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marL="0" marR="0" lvl="0" indent="0" algn="l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A1A1A1"/>
                  </a:solidFill>
                  <a:effectLst/>
                  <a:uLnTx/>
                  <a:uFillTx/>
                  <a:latin typeface="Lat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9" name="Gruppo 58"/>
            <p:cNvGrpSpPr/>
            <p:nvPr/>
          </p:nvGrpSpPr>
          <p:grpSpPr>
            <a:xfrm>
              <a:off x="4838882" y="1794260"/>
              <a:ext cx="1586146" cy="1242899"/>
              <a:chOff x="2867224" y="3104074"/>
              <a:chExt cx="1586146" cy="1242899"/>
            </a:xfrm>
          </p:grpSpPr>
          <p:sp>
            <p:nvSpPr>
              <p:cNvPr id="135" name="Oval 15"/>
              <p:cNvSpPr/>
              <p:nvPr/>
            </p:nvSpPr>
            <p:spPr>
              <a:xfrm>
                <a:off x="3305475" y="3104074"/>
                <a:ext cx="709649" cy="72677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91390" tIns="45694" rIns="91390" bIns="45694" rtlCol="0" anchor="ctr"/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6" name="TextBox 34"/>
              <p:cNvSpPr txBox="1"/>
              <p:nvPr/>
            </p:nvSpPr>
            <p:spPr>
              <a:xfrm>
                <a:off x="2867224" y="3746787"/>
                <a:ext cx="1586146" cy="600186"/>
              </a:xfrm>
              <a:prstGeom prst="rect">
                <a:avLst/>
              </a:prstGeom>
              <a:noFill/>
            </p:spPr>
            <p:txBody>
              <a:bodyPr vert="horz" wrap="none" lIns="121850" tIns="60924" rIns="121850" bIns="60924" rtlCol="0">
                <a:spAutoFit/>
              </a:bodyPr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Narrow" panose="020B0606020202030204" pitchFamily="34" charset="0"/>
                    <a:cs typeface="Lato Regular"/>
                  </a:rPr>
                  <a:t>M</a:t>
                </a:r>
                <a:r>
                  <a:rPr kumimoji="0" lang="en-US" sz="10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Lato Regular"/>
                  </a:rPr>
                  <a:t>ONITORING</a:t>
                </a:r>
                <a:endPara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Lato Regular"/>
                </a:endParaRPr>
              </a:p>
            </p:txBody>
          </p:sp>
          <p:sp>
            <p:nvSpPr>
              <p:cNvPr id="137" name="Freeform 102"/>
              <p:cNvSpPr>
                <a:spLocks noChangeArrowheads="1"/>
              </p:cNvSpPr>
              <p:nvPr/>
            </p:nvSpPr>
            <p:spPr bwMode="auto">
              <a:xfrm>
                <a:off x="3398045" y="3242946"/>
                <a:ext cx="492189" cy="450416"/>
              </a:xfrm>
              <a:custGeom>
                <a:avLst/>
                <a:gdLst>
                  <a:gd name="T0" fmla="*/ 80 w 498"/>
                  <a:gd name="T1" fmla="*/ 151 h 445"/>
                  <a:gd name="T2" fmla="*/ 80 w 498"/>
                  <a:gd name="T3" fmla="*/ 151 h 445"/>
                  <a:gd name="T4" fmla="*/ 142 w 498"/>
                  <a:gd name="T5" fmla="*/ 169 h 445"/>
                  <a:gd name="T6" fmla="*/ 151 w 498"/>
                  <a:gd name="T7" fmla="*/ 169 h 445"/>
                  <a:gd name="T8" fmla="*/ 195 w 498"/>
                  <a:gd name="T9" fmla="*/ 134 h 445"/>
                  <a:gd name="T10" fmla="*/ 195 w 498"/>
                  <a:gd name="T11" fmla="*/ 125 h 445"/>
                  <a:gd name="T12" fmla="*/ 178 w 498"/>
                  <a:gd name="T13" fmla="*/ 107 h 445"/>
                  <a:gd name="T14" fmla="*/ 275 w 498"/>
                  <a:gd name="T15" fmla="*/ 10 h 445"/>
                  <a:gd name="T16" fmla="*/ 195 w 498"/>
                  <a:gd name="T17" fmla="*/ 0 h 445"/>
                  <a:gd name="T18" fmla="*/ 107 w 498"/>
                  <a:gd name="T19" fmla="*/ 54 h 445"/>
                  <a:gd name="T20" fmla="*/ 72 w 498"/>
                  <a:gd name="T21" fmla="*/ 81 h 445"/>
                  <a:gd name="T22" fmla="*/ 53 w 498"/>
                  <a:gd name="T23" fmla="*/ 116 h 445"/>
                  <a:gd name="T24" fmla="*/ 18 w 498"/>
                  <a:gd name="T25" fmla="*/ 125 h 445"/>
                  <a:gd name="T26" fmla="*/ 0 w 498"/>
                  <a:gd name="T27" fmla="*/ 143 h 445"/>
                  <a:gd name="T28" fmla="*/ 0 w 498"/>
                  <a:gd name="T29" fmla="*/ 151 h 445"/>
                  <a:gd name="T30" fmla="*/ 36 w 498"/>
                  <a:gd name="T31" fmla="*/ 187 h 445"/>
                  <a:gd name="T32" fmla="*/ 53 w 498"/>
                  <a:gd name="T33" fmla="*/ 196 h 445"/>
                  <a:gd name="T34" fmla="*/ 72 w 498"/>
                  <a:gd name="T35" fmla="*/ 178 h 445"/>
                  <a:gd name="T36" fmla="*/ 80 w 498"/>
                  <a:gd name="T37" fmla="*/ 151 h 445"/>
                  <a:gd name="T38" fmla="*/ 222 w 498"/>
                  <a:gd name="T39" fmla="*/ 160 h 445"/>
                  <a:gd name="T40" fmla="*/ 222 w 498"/>
                  <a:gd name="T41" fmla="*/ 160 h 445"/>
                  <a:gd name="T42" fmla="*/ 213 w 498"/>
                  <a:gd name="T43" fmla="*/ 160 h 445"/>
                  <a:gd name="T44" fmla="*/ 178 w 498"/>
                  <a:gd name="T45" fmla="*/ 187 h 445"/>
                  <a:gd name="T46" fmla="*/ 169 w 498"/>
                  <a:gd name="T47" fmla="*/ 204 h 445"/>
                  <a:gd name="T48" fmla="*/ 381 w 498"/>
                  <a:gd name="T49" fmla="*/ 435 h 445"/>
                  <a:gd name="T50" fmla="*/ 399 w 498"/>
                  <a:gd name="T51" fmla="*/ 435 h 445"/>
                  <a:gd name="T52" fmla="*/ 426 w 498"/>
                  <a:gd name="T53" fmla="*/ 417 h 445"/>
                  <a:gd name="T54" fmla="*/ 426 w 498"/>
                  <a:gd name="T55" fmla="*/ 400 h 445"/>
                  <a:gd name="T56" fmla="*/ 222 w 498"/>
                  <a:gd name="T57" fmla="*/ 160 h 445"/>
                  <a:gd name="T58" fmla="*/ 497 w 498"/>
                  <a:gd name="T59" fmla="*/ 63 h 445"/>
                  <a:gd name="T60" fmla="*/ 497 w 498"/>
                  <a:gd name="T61" fmla="*/ 63 h 445"/>
                  <a:gd name="T62" fmla="*/ 479 w 498"/>
                  <a:gd name="T63" fmla="*/ 54 h 445"/>
                  <a:gd name="T64" fmla="*/ 461 w 498"/>
                  <a:gd name="T65" fmla="*/ 89 h 445"/>
                  <a:gd name="T66" fmla="*/ 408 w 498"/>
                  <a:gd name="T67" fmla="*/ 107 h 445"/>
                  <a:gd name="T68" fmla="*/ 399 w 498"/>
                  <a:gd name="T69" fmla="*/ 63 h 445"/>
                  <a:gd name="T70" fmla="*/ 417 w 498"/>
                  <a:gd name="T71" fmla="*/ 19 h 445"/>
                  <a:gd name="T72" fmla="*/ 408 w 498"/>
                  <a:gd name="T73" fmla="*/ 10 h 445"/>
                  <a:gd name="T74" fmla="*/ 337 w 498"/>
                  <a:gd name="T75" fmla="*/ 72 h 445"/>
                  <a:gd name="T76" fmla="*/ 319 w 498"/>
                  <a:gd name="T77" fmla="*/ 151 h 445"/>
                  <a:gd name="T78" fmla="*/ 284 w 498"/>
                  <a:gd name="T79" fmla="*/ 187 h 445"/>
                  <a:gd name="T80" fmla="*/ 319 w 498"/>
                  <a:gd name="T81" fmla="*/ 231 h 445"/>
                  <a:gd name="T82" fmla="*/ 364 w 498"/>
                  <a:gd name="T83" fmla="*/ 187 h 445"/>
                  <a:gd name="T84" fmla="*/ 408 w 498"/>
                  <a:gd name="T85" fmla="*/ 178 h 445"/>
                  <a:gd name="T86" fmla="*/ 488 w 498"/>
                  <a:gd name="T87" fmla="*/ 143 h 445"/>
                  <a:gd name="T88" fmla="*/ 497 w 498"/>
                  <a:gd name="T89" fmla="*/ 63 h 445"/>
                  <a:gd name="T90" fmla="*/ 72 w 498"/>
                  <a:gd name="T91" fmla="*/ 400 h 445"/>
                  <a:gd name="T92" fmla="*/ 72 w 498"/>
                  <a:gd name="T93" fmla="*/ 400 h 445"/>
                  <a:gd name="T94" fmla="*/ 72 w 498"/>
                  <a:gd name="T95" fmla="*/ 417 h 445"/>
                  <a:gd name="T96" fmla="*/ 89 w 498"/>
                  <a:gd name="T97" fmla="*/ 444 h 445"/>
                  <a:gd name="T98" fmla="*/ 107 w 498"/>
                  <a:gd name="T99" fmla="*/ 435 h 445"/>
                  <a:gd name="T100" fmla="*/ 231 w 498"/>
                  <a:gd name="T101" fmla="*/ 320 h 445"/>
                  <a:gd name="T102" fmla="*/ 195 w 498"/>
                  <a:gd name="T103" fmla="*/ 275 h 445"/>
                  <a:gd name="T104" fmla="*/ 72 w 498"/>
                  <a:gd name="T105" fmla="*/ 40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98" h="445">
                    <a:moveTo>
                      <a:pt x="80" y="151"/>
                    </a:moveTo>
                    <a:lnTo>
                      <a:pt x="80" y="151"/>
                    </a:lnTo>
                    <a:cubicBezTo>
                      <a:pt x="97" y="134"/>
                      <a:pt x="116" y="143"/>
                      <a:pt x="142" y="169"/>
                    </a:cubicBezTo>
                    <a:cubicBezTo>
                      <a:pt x="151" y="178"/>
                      <a:pt x="151" y="169"/>
                      <a:pt x="151" y="169"/>
                    </a:cubicBezTo>
                    <a:cubicBezTo>
                      <a:pt x="160" y="169"/>
                      <a:pt x="186" y="134"/>
                      <a:pt x="195" y="134"/>
                    </a:cubicBezTo>
                    <a:cubicBezTo>
                      <a:pt x="195" y="134"/>
                      <a:pt x="195" y="134"/>
                      <a:pt x="195" y="125"/>
                    </a:cubicBezTo>
                    <a:cubicBezTo>
                      <a:pt x="186" y="125"/>
                      <a:pt x="178" y="116"/>
                      <a:pt x="178" y="107"/>
                    </a:cubicBezTo>
                    <a:cubicBezTo>
                      <a:pt x="133" y="45"/>
                      <a:pt x="301" y="10"/>
                      <a:pt x="275" y="10"/>
                    </a:cubicBezTo>
                    <a:cubicBezTo>
                      <a:pt x="257" y="0"/>
                      <a:pt x="204" y="0"/>
                      <a:pt x="195" y="0"/>
                    </a:cubicBezTo>
                    <a:cubicBezTo>
                      <a:pt x="169" y="10"/>
                      <a:pt x="125" y="36"/>
                      <a:pt x="107" y="54"/>
                    </a:cubicBezTo>
                    <a:cubicBezTo>
                      <a:pt x="80" y="72"/>
                      <a:pt x="72" y="81"/>
                      <a:pt x="72" y="81"/>
                    </a:cubicBezTo>
                    <a:cubicBezTo>
                      <a:pt x="62" y="89"/>
                      <a:pt x="72" y="107"/>
                      <a:pt x="53" y="116"/>
                    </a:cubicBezTo>
                    <a:cubicBezTo>
                      <a:pt x="36" y="125"/>
                      <a:pt x="27" y="116"/>
                      <a:pt x="18" y="125"/>
                    </a:cubicBezTo>
                    <a:cubicBezTo>
                      <a:pt x="18" y="134"/>
                      <a:pt x="9" y="134"/>
                      <a:pt x="0" y="143"/>
                    </a:cubicBezTo>
                    <a:lnTo>
                      <a:pt x="0" y="151"/>
                    </a:lnTo>
                    <a:lnTo>
                      <a:pt x="36" y="187"/>
                    </a:lnTo>
                    <a:cubicBezTo>
                      <a:pt x="36" y="196"/>
                      <a:pt x="44" y="196"/>
                      <a:pt x="53" y="196"/>
                    </a:cubicBezTo>
                    <a:cubicBezTo>
                      <a:pt x="53" y="187"/>
                      <a:pt x="62" y="178"/>
                      <a:pt x="72" y="178"/>
                    </a:cubicBezTo>
                    <a:cubicBezTo>
                      <a:pt x="72" y="178"/>
                      <a:pt x="72" y="151"/>
                      <a:pt x="80" y="151"/>
                    </a:cubicBezTo>
                    <a:close/>
                    <a:moveTo>
                      <a:pt x="222" y="160"/>
                    </a:moveTo>
                    <a:lnTo>
                      <a:pt x="222" y="160"/>
                    </a:lnTo>
                    <a:cubicBezTo>
                      <a:pt x="213" y="160"/>
                      <a:pt x="213" y="160"/>
                      <a:pt x="213" y="160"/>
                    </a:cubicBezTo>
                    <a:cubicBezTo>
                      <a:pt x="178" y="187"/>
                      <a:pt x="178" y="187"/>
                      <a:pt x="178" y="187"/>
                    </a:cubicBezTo>
                    <a:cubicBezTo>
                      <a:pt x="169" y="196"/>
                      <a:pt x="169" y="196"/>
                      <a:pt x="169" y="204"/>
                    </a:cubicBezTo>
                    <a:cubicBezTo>
                      <a:pt x="381" y="435"/>
                      <a:pt x="381" y="435"/>
                      <a:pt x="381" y="435"/>
                    </a:cubicBezTo>
                    <a:cubicBezTo>
                      <a:pt x="381" y="444"/>
                      <a:pt x="391" y="444"/>
                      <a:pt x="399" y="435"/>
                    </a:cubicBezTo>
                    <a:cubicBezTo>
                      <a:pt x="426" y="417"/>
                      <a:pt x="426" y="417"/>
                      <a:pt x="426" y="417"/>
                    </a:cubicBezTo>
                    <a:cubicBezTo>
                      <a:pt x="426" y="408"/>
                      <a:pt x="426" y="400"/>
                      <a:pt x="426" y="400"/>
                    </a:cubicBezTo>
                    <a:lnTo>
                      <a:pt x="222" y="160"/>
                    </a:lnTo>
                    <a:close/>
                    <a:moveTo>
                      <a:pt x="497" y="63"/>
                    </a:moveTo>
                    <a:lnTo>
                      <a:pt x="497" y="63"/>
                    </a:lnTo>
                    <a:cubicBezTo>
                      <a:pt x="488" y="45"/>
                      <a:pt x="488" y="54"/>
                      <a:pt x="479" y="54"/>
                    </a:cubicBezTo>
                    <a:cubicBezTo>
                      <a:pt x="479" y="63"/>
                      <a:pt x="461" y="81"/>
                      <a:pt x="461" y="89"/>
                    </a:cubicBezTo>
                    <a:cubicBezTo>
                      <a:pt x="452" y="107"/>
                      <a:pt x="435" y="125"/>
                      <a:pt x="408" y="107"/>
                    </a:cubicBezTo>
                    <a:cubicBezTo>
                      <a:pt x="381" y="81"/>
                      <a:pt x="391" y="72"/>
                      <a:pt x="399" y="63"/>
                    </a:cubicBezTo>
                    <a:cubicBezTo>
                      <a:pt x="399" y="54"/>
                      <a:pt x="417" y="28"/>
                      <a:pt x="417" y="19"/>
                    </a:cubicBezTo>
                    <a:cubicBezTo>
                      <a:pt x="426" y="19"/>
                      <a:pt x="417" y="10"/>
                      <a:pt x="408" y="10"/>
                    </a:cubicBezTo>
                    <a:cubicBezTo>
                      <a:pt x="399" y="19"/>
                      <a:pt x="346" y="36"/>
                      <a:pt x="337" y="72"/>
                    </a:cubicBezTo>
                    <a:cubicBezTo>
                      <a:pt x="328" y="98"/>
                      <a:pt x="346" y="125"/>
                      <a:pt x="319" y="151"/>
                    </a:cubicBezTo>
                    <a:cubicBezTo>
                      <a:pt x="284" y="187"/>
                      <a:pt x="284" y="187"/>
                      <a:pt x="284" y="187"/>
                    </a:cubicBezTo>
                    <a:cubicBezTo>
                      <a:pt x="319" y="231"/>
                      <a:pt x="319" y="231"/>
                      <a:pt x="319" y="231"/>
                    </a:cubicBezTo>
                    <a:cubicBezTo>
                      <a:pt x="364" y="187"/>
                      <a:pt x="364" y="187"/>
                      <a:pt x="364" y="187"/>
                    </a:cubicBezTo>
                    <a:cubicBezTo>
                      <a:pt x="372" y="178"/>
                      <a:pt x="391" y="169"/>
                      <a:pt x="408" y="178"/>
                    </a:cubicBezTo>
                    <a:cubicBezTo>
                      <a:pt x="452" y="187"/>
                      <a:pt x="470" y="169"/>
                      <a:pt x="488" y="143"/>
                    </a:cubicBezTo>
                    <a:cubicBezTo>
                      <a:pt x="497" y="116"/>
                      <a:pt x="497" y="72"/>
                      <a:pt x="497" y="63"/>
                    </a:cubicBezTo>
                    <a:close/>
                    <a:moveTo>
                      <a:pt x="72" y="400"/>
                    </a:moveTo>
                    <a:lnTo>
                      <a:pt x="72" y="400"/>
                    </a:lnTo>
                    <a:cubicBezTo>
                      <a:pt x="62" y="408"/>
                      <a:pt x="62" y="417"/>
                      <a:pt x="72" y="417"/>
                    </a:cubicBezTo>
                    <a:cubicBezTo>
                      <a:pt x="89" y="444"/>
                      <a:pt x="89" y="444"/>
                      <a:pt x="89" y="444"/>
                    </a:cubicBezTo>
                    <a:cubicBezTo>
                      <a:pt x="97" y="444"/>
                      <a:pt x="107" y="444"/>
                      <a:pt x="107" y="435"/>
                    </a:cubicBezTo>
                    <a:cubicBezTo>
                      <a:pt x="231" y="320"/>
                      <a:pt x="231" y="320"/>
                      <a:pt x="231" y="320"/>
                    </a:cubicBezTo>
                    <a:cubicBezTo>
                      <a:pt x="195" y="275"/>
                      <a:pt x="195" y="275"/>
                      <a:pt x="195" y="275"/>
                    </a:cubicBezTo>
                    <a:lnTo>
                      <a:pt x="72" y="40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marL="0" marR="0" lvl="0" indent="0" algn="ctr" defTabSz="91412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A1A1A1"/>
                  </a:solidFill>
                  <a:effectLst/>
                  <a:uLnTx/>
                  <a:uFillTx/>
                  <a:latin typeface="Lat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60" name="Gruppo 59"/>
            <p:cNvGrpSpPr/>
            <p:nvPr/>
          </p:nvGrpSpPr>
          <p:grpSpPr>
            <a:xfrm>
              <a:off x="4334983" y="2966452"/>
              <a:ext cx="2498243" cy="2463354"/>
              <a:chOff x="4334983" y="2966452"/>
              <a:chExt cx="2498243" cy="2463354"/>
            </a:xfrm>
          </p:grpSpPr>
          <p:grpSp>
            <p:nvGrpSpPr>
              <p:cNvPr id="61" name="Gruppo 60"/>
              <p:cNvGrpSpPr/>
              <p:nvPr/>
            </p:nvGrpSpPr>
            <p:grpSpPr>
              <a:xfrm>
                <a:off x="4334983" y="2966452"/>
                <a:ext cx="2498243" cy="2463354"/>
                <a:chOff x="9623598" y="4396939"/>
                <a:chExt cx="2427438" cy="2306358"/>
              </a:xfrm>
            </p:grpSpPr>
            <p:grpSp>
              <p:nvGrpSpPr>
                <p:cNvPr id="63" name="Gruppo 62"/>
                <p:cNvGrpSpPr/>
                <p:nvPr/>
              </p:nvGrpSpPr>
              <p:grpSpPr>
                <a:xfrm>
                  <a:off x="9623598" y="4396939"/>
                  <a:ext cx="2427438" cy="2306358"/>
                  <a:chOff x="10082281" y="3583166"/>
                  <a:chExt cx="3357856" cy="3207225"/>
                </a:xfrm>
              </p:grpSpPr>
              <p:sp>
                <p:nvSpPr>
                  <p:cNvPr id="65" name="Oval 8">
                    <a:extLst>
                      <a:ext uri="{FF2B5EF4-FFF2-40B4-BE49-F238E27FC236}">
                        <a16:creationId xmlns:a16="http://schemas.microsoft.com/office/drawing/2014/main" xmlns="" id="{F83E1AED-7F78-4FCB-B6F1-37DCD14C76E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236910" y="3583166"/>
                    <a:ext cx="3203227" cy="3207225"/>
                  </a:xfrm>
                  <a:prstGeom prst="ellipse">
                    <a:avLst/>
                  </a:prstGeom>
                  <a:solidFill>
                    <a:srgbClr val="FBFBFA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Oval 17">
                    <a:extLst>
                      <a:ext uri="{FF2B5EF4-FFF2-40B4-BE49-F238E27FC236}">
                        <a16:creationId xmlns:a16="http://schemas.microsoft.com/office/drawing/2014/main" xmlns="" id="{48FB2E96-9A6E-4281-A95A-2780CC7B19C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349734" y="5589348"/>
                    <a:ext cx="1017088" cy="10184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" name="Freeform 50">
                    <a:extLst>
                      <a:ext uri="{FF2B5EF4-FFF2-40B4-BE49-F238E27FC236}">
                        <a16:creationId xmlns:a16="http://schemas.microsoft.com/office/drawing/2014/main" xmlns="" id="{50960FAC-3108-466B-8FE6-B9BABD1E428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0082281" y="5987918"/>
                    <a:ext cx="2411418" cy="376268"/>
                  </a:xfrm>
                  <a:custGeom>
                    <a:avLst/>
                    <a:gdLst>
                      <a:gd name="T0" fmla="*/ 5607 w 5607"/>
                      <a:gd name="T1" fmla="*/ 409 h 818"/>
                      <a:gd name="T2" fmla="*/ 5198 w 5607"/>
                      <a:gd name="T3" fmla="*/ 818 h 818"/>
                      <a:gd name="T4" fmla="*/ 409 w 5607"/>
                      <a:gd name="T5" fmla="*/ 818 h 818"/>
                      <a:gd name="T6" fmla="*/ 0 w 5607"/>
                      <a:gd name="T7" fmla="*/ 409 h 818"/>
                      <a:gd name="T8" fmla="*/ 409 w 5607"/>
                      <a:gd name="T9" fmla="*/ 0 h 818"/>
                      <a:gd name="T10" fmla="*/ 5198 w 5607"/>
                      <a:gd name="T11" fmla="*/ 0 h 818"/>
                      <a:gd name="T12" fmla="*/ 5607 w 5607"/>
                      <a:gd name="T13" fmla="*/ 409 h 8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607" h="818">
                        <a:moveTo>
                          <a:pt x="5607" y="409"/>
                        </a:moveTo>
                        <a:cubicBezTo>
                          <a:pt x="5607" y="635"/>
                          <a:pt x="5424" y="818"/>
                          <a:pt x="5198" y="818"/>
                        </a:cubicBezTo>
                        <a:lnTo>
                          <a:pt x="409" y="818"/>
                        </a:lnTo>
                        <a:cubicBezTo>
                          <a:pt x="183" y="818"/>
                          <a:pt x="0" y="635"/>
                          <a:pt x="0" y="409"/>
                        </a:cubicBezTo>
                        <a:cubicBezTo>
                          <a:pt x="0" y="183"/>
                          <a:pt x="183" y="0"/>
                          <a:pt x="409" y="0"/>
                        </a:cubicBezTo>
                        <a:lnTo>
                          <a:pt x="5198" y="0"/>
                        </a:lnTo>
                        <a:cubicBezTo>
                          <a:pt x="5424" y="0"/>
                          <a:pt x="5607" y="183"/>
                          <a:pt x="5607" y="40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9" name="Oval 54">
                    <a:extLst>
                      <a:ext uri="{FF2B5EF4-FFF2-40B4-BE49-F238E27FC236}">
                        <a16:creationId xmlns:a16="http://schemas.microsoft.com/office/drawing/2014/main" xmlns="" id="{AD39A7ED-B304-4952-B674-DC25CDE15FA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92608" y="5180114"/>
                    <a:ext cx="301260" cy="30259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B0F0"/>
                    </a:solidFill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" name="Rectangle 55">
                    <a:extLst>
                      <a:ext uri="{FF2B5EF4-FFF2-40B4-BE49-F238E27FC236}">
                        <a16:creationId xmlns:a16="http://schemas.microsoft.com/office/drawing/2014/main" xmlns="" id="{C403D894-7B1A-4C4E-BA2A-28E2DB894B4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633907" y="5476844"/>
                    <a:ext cx="29326" cy="19462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rgbClr val="00B0F0"/>
                    </a:solidFill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4" name="Oval 58">
                    <a:extLst>
                      <a:ext uri="{FF2B5EF4-FFF2-40B4-BE49-F238E27FC236}">
                        <a16:creationId xmlns:a16="http://schemas.microsoft.com/office/drawing/2014/main" xmlns="" id="{20B89849-7A5D-4DEB-B072-5BB14108E1BA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162369" y="4457578"/>
                    <a:ext cx="302594" cy="30259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5" name="Rectangle 59">
                    <a:extLst>
                      <a:ext uri="{FF2B5EF4-FFF2-40B4-BE49-F238E27FC236}">
                        <a16:creationId xmlns:a16="http://schemas.microsoft.com/office/drawing/2014/main" xmlns="" id="{DE98F62C-7B79-4256-ADC7-B77FC53E00A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305745" y="4758881"/>
                    <a:ext cx="27994" cy="51587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" name="Oval 60">
                    <a:extLst>
                      <a:ext uri="{FF2B5EF4-FFF2-40B4-BE49-F238E27FC236}">
                        <a16:creationId xmlns:a16="http://schemas.microsoft.com/office/drawing/2014/main" xmlns="" id="{01DB7946-E2F3-4CB8-BA16-87E3D6C81CB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15815" y="4677621"/>
                    <a:ext cx="177291" cy="177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8" name="Rectangle 61">
                    <a:extLst>
                      <a:ext uri="{FF2B5EF4-FFF2-40B4-BE49-F238E27FC236}">
                        <a16:creationId xmlns:a16="http://schemas.microsoft.com/office/drawing/2014/main" xmlns="" id="{E6471E6A-4A99-4BC8-9482-55E6DD5A8629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96462" y="4853525"/>
                    <a:ext cx="17330" cy="51720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" name="Oval 62">
                    <a:extLst>
                      <a:ext uri="{FF2B5EF4-FFF2-40B4-BE49-F238E27FC236}">
                        <a16:creationId xmlns:a16="http://schemas.microsoft.com/office/drawing/2014/main" xmlns="" id="{F0325D1B-6558-43C0-AF9A-51D6C0EACD9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053563" y="5410725"/>
                    <a:ext cx="194620" cy="19462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0" name="Rectangle 63">
                    <a:extLst>
                      <a:ext uri="{FF2B5EF4-FFF2-40B4-BE49-F238E27FC236}">
                        <a16:creationId xmlns:a16="http://schemas.microsoft.com/office/drawing/2014/main" xmlns="" id="{E23CA98C-598C-4C12-BBE2-7677BC281DA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142876" y="5606677"/>
                    <a:ext cx="18662" cy="12663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1" name="Freeform 176">
                    <a:extLst>
                      <a:ext uri="{FF2B5EF4-FFF2-40B4-BE49-F238E27FC236}">
                        <a16:creationId xmlns:a16="http://schemas.microsoft.com/office/drawing/2014/main" xmlns="" id="{FB0F829F-7D28-483A-AF3E-EAA49AA54D74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0480713" y="5518697"/>
                    <a:ext cx="218614" cy="481216"/>
                  </a:xfrm>
                  <a:custGeom>
                    <a:avLst/>
                    <a:gdLst>
                      <a:gd name="T0" fmla="*/ 448 w 508"/>
                      <a:gd name="T1" fmla="*/ 292 h 1115"/>
                      <a:gd name="T2" fmla="*/ 284 w 508"/>
                      <a:gd name="T3" fmla="*/ 292 h 1115"/>
                      <a:gd name="T4" fmla="*/ 284 w 508"/>
                      <a:gd name="T5" fmla="*/ 46 h 1115"/>
                      <a:gd name="T6" fmla="*/ 448 w 508"/>
                      <a:gd name="T7" fmla="*/ 46 h 1115"/>
                      <a:gd name="T8" fmla="*/ 448 w 508"/>
                      <a:gd name="T9" fmla="*/ 292 h 1115"/>
                      <a:gd name="T10" fmla="*/ 448 w 508"/>
                      <a:gd name="T11" fmla="*/ 599 h 1115"/>
                      <a:gd name="T12" fmla="*/ 284 w 508"/>
                      <a:gd name="T13" fmla="*/ 599 h 1115"/>
                      <a:gd name="T14" fmla="*/ 284 w 508"/>
                      <a:gd name="T15" fmla="*/ 352 h 1115"/>
                      <a:gd name="T16" fmla="*/ 448 w 508"/>
                      <a:gd name="T17" fmla="*/ 352 h 1115"/>
                      <a:gd name="T18" fmla="*/ 448 w 508"/>
                      <a:gd name="T19" fmla="*/ 599 h 1115"/>
                      <a:gd name="T20" fmla="*/ 448 w 508"/>
                      <a:gd name="T21" fmla="*/ 905 h 1115"/>
                      <a:gd name="T22" fmla="*/ 284 w 508"/>
                      <a:gd name="T23" fmla="*/ 905 h 1115"/>
                      <a:gd name="T24" fmla="*/ 284 w 508"/>
                      <a:gd name="T25" fmla="*/ 658 h 1115"/>
                      <a:gd name="T26" fmla="*/ 448 w 508"/>
                      <a:gd name="T27" fmla="*/ 658 h 1115"/>
                      <a:gd name="T28" fmla="*/ 448 w 508"/>
                      <a:gd name="T29" fmla="*/ 905 h 1115"/>
                      <a:gd name="T30" fmla="*/ 224 w 508"/>
                      <a:gd name="T31" fmla="*/ 292 h 1115"/>
                      <a:gd name="T32" fmla="*/ 60 w 508"/>
                      <a:gd name="T33" fmla="*/ 292 h 1115"/>
                      <a:gd name="T34" fmla="*/ 60 w 508"/>
                      <a:gd name="T35" fmla="*/ 46 h 1115"/>
                      <a:gd name="T36" fmla="*/ 224 w 508"/>
                      <a:gd name="T37" fmla="*/ 46 h 1115"/>
                      <a:gd name="T38" fmla="*/ 224 w 508"/>
                      <a:gd name="T39" fmla="*/ 292 h 1115"/>
                      <a:gd name="T40" fmla="*/ 224 w 508"/>
                      <a:gd name="T41" fmla="*/ 599 h 1115"/>
                      <a:gd name="T42" fmla="*/ 60 w 508"/>
                      <a:gd name="T43" fmla="*/ 599 h 1115"/>
                      <a:gd name="T44" fmla="*/ 60 w 508"/>
                      <a:gd name="T45" fmla="*/ 352 h 1115"/>
                      <a:gd name="T46" fmla="*/ 224 w 508"/>
                      <a:gd name="T47" fmla="*/ 352 h 1115"/>
                      <a:gd name="T48" fmla="*/ 224 w 508"/>
                      <a:gd name="T49" fmla="*/ 599 h 1115"/>
                      <a:gd name="T50" fmla="*/ 224 w 508"/>
                      <a:gd name="T51" fmla="*/ 905 h 1115"/>
                      <a:gd name="T52" fmla="*/ 60 w 508"/>
                      <a:gd name="T53" fmla="*/ 905 h 1115"/>
                      <a:gd name="T54" fmla="*/ 60 w 508"/>
                      <a:gd name="T55" fmla="*/ 658 h 1115"/>
                      <a:gd name="T56" fmla="*/ 224 w 508"/>
                      <a:gd name="T57" fmla="*/ 658 h 1115"/>
                      <a:gd name="T58" fmla="*/ 224 w 508"/>
                      <a:gd name="T59" fmla="*/ 905 h 1115"/>
                      <a:gd name="T60" fmla="*/ 0 w 508"/>
                      <a:gd name="T61" fmla="*/ 0 h 1115"/>
                      <a:gd name="T62" fmla="*/ 0 w 508"/>
                      <a:gd name="T63" fmla="*/ 1115 h 1115"/>
                      <a:gd name="T64" fmla="*/ 508 w 508"/>
                      <a:gd name="T65" fmla="*/ 1115 h 1115"/>
                      <a:gd name="T66" fmla="*/ 508 w 508"/>
                      <a:gd name="T67" fmla="*/ 0 h 1115"/>
                      <a:gd name="T68" fmla="*/ 0 w 508"/>
                      <a:gd name="T69" fmla="*/ 0 h 1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l="0" t="0" r="r" b="b"/>
                    <a:pathLst>
                      <a:path w="508" h="1115">
                        <a:moveTo>
                          <a:pt x="448" y="292"/>
                        </a:moveTo>
                        <a:lnTo>
                          <a:pt x="284" y="292"/>
                        </a:lnTo>
                        <a:lnTo>
                          <a:pt x="284" y="46"/>
                        </a:lnTo>
                        <a:lnTo>
                          <a:pt x="448" y="46"/>
                        </a:lnTo>
                        <a:lnTo>
                          <a:pt x="448" y="292"/>
                        </a:lnTo>
                        <a:close/>
                        <a:moveTo>
                          <a:pt x="448" y="599"/>
                        </a:moveTo>
                        <a:lnTo>
                          <a:pt x="284" y="599"/>
                        </a:lnTo>
                        <a:lnTo>
                          <a:pt x="284" y="352"/>
                        </a:lnTo>
                        <a:lnTo>
                          <a:pt x="448" y="352"/>
                        </a:lnTo>
                        <a:lnTo>
                          <a:pt x="448" y="599"/>
                        </a:lnTo>
                        <a:close/>
                        <a:moveTo>
                          <a:pt x="448" y="905"/>
                        </a:moveTo>
                        <a:lnTo>
                          <a:pt x="284" y="905"/>
                        </a:lnTo>
                        <a:lnTo>
                          <a:pt x="284" y="658"/>
                        </a:lnTo>
                        <a:lnTo>
                          <a:pt x="448" y="658"/>
                        </a:lnTo>
                        <a:lnTo>
                          <a:pt x="448" y="905"/>
                        </a:lnTo>
                        <a:close/>
                        <a:moveTo>
                          <a:pt x="224" y="292"/>
                        </a:moveTo>
                        <a:lnTo>
                          <a:pt x="60" y="292"/>
                        </a:lnTo>
                        <a:lnTo>
                          <a:pt x="60" y="46"/>
                        </a:lnTo>
                        <a:lnTo>
                          <a:pt x="224" y="46"/>
                        </a:lnTo>
                        <a:lnTo>
                          <a:pt x="224" y="292"/>
                        </a:lnTo>
                        <a:close/>
                        <a:moveTo>
                          <a:pt x="224" y="599"/>
                        </a:moveTo>
                        <a:lnTo>
                          <a:pt x="60" y="599"/>
                        </a:lnTo>
                        <a:lnTo>
                          <a:pt x="60" y="352"/>
                        </a:lnTo>
                        <a:lnTo>
                          <a:pt x="224" y="352"/>
                        </a:lnTo>
                        <a:lnTo>
                          <a:pt x="224" y="599"/>
                        </a:lnTo>
                        <a:close/>
                        <a:moveTo>
                          <a:pt x="224" y="905"/>
                        </a:moveTo>
                        <a:lnTo>
                          <a:pt x="60" y="905"/>
                        </a:lnTo>
                        <a:lnTo>
                          <a:pt x="60" y="658"/>
                        </a:lnTo>
                        <a:lnTo>
                          <a:pt x="224" y="658"/>
                        </a:lnTo>
                        <a:lnTo>
                          <a:pt x="224" y="905"/>
                        </a:lnTo>
                        <a:close/>
                        <a:moveTo>
                          <a:pt x="0" y="0"/>
                        </a:moveTo>
                        <a:lnTo>
                          <a:pt x="0" y="1115"/>
                        </a:lnTo>
                        <a:lnTo>
                          <a:pt x="508" y="1115"/>
                        </a:lnTo>
                        <a:lnTo>
                          <a:pt x="50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22" name="Group 6">
                    <a:extLst>
                      <a:ext uri="{FF2B5EF4-FFF2-40B4-BE49-F238E27FC236}">
                        <a16:creationId xmlns:a16="http://schemas.microsoft.com/office/drawing/2014/main" xmlns="" id="{4CC8E3D0-A3D4-4861-8245-039EBB20EE63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10908748" y="5690656"/>
                    <a:ext cx="562531" cy="309259"/>
                    <a:chOff x="7219575" y="5444009"/>
                    <a:chExt cx="1210168" cy="665306"/>
                  </a:xfrm>
                </p:grpSpPr>
                <p:sp>
                  <p:nvSpPr>
                    <p:cNvPr id="132" name="Freeform 177">
                      <a:extLst>
                        <a:ext uri="{FF2B5EF4-FFF2-40B4-BE49-F238E27FC236}">
                          <a16:creationId xmlns:a16="http://schemas.microsoft.com/office/drawing/2014/main" xmlns="" id="{C052EC57-4780-4D3F-8F37-D40EE3C06B8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219575" y="5444009"/>
                      <a:ext cx="1210168" cy="541996"/>
                    </a:xfrm>
                    <a:custGeom>
                      <a:avLst/>
                      <a:gdLst>
                        <a:gd name="T0" fmla="*/ 1135 w 1309"/>
                        <a:gd name="T1" fmla="*/ 302 h 582"/>
                        <a:gd name="T2" fmla="*/ 1217 w 1309"/>
                        <a:gd name="T3" fmla="*/ 322 h 582"/>
                        <a:gd name="T4" fmla="*/ 1276 w 1309"/>
                        <a:gd name="T5" fmla="*/ 402 h 582"/>
                        <a:gd name="T6" fmla="*/ 1135 w 1309"/>
                        <a:gd name="T7" fmla="*/ 302 h 582"/>
                        <a:gd name="T8" fmla="*/ 498 w 1309"/>
                        <a:gd name="T9" fmla="*/ 238 h 582"/>
                        <a:gd name="T10" fmla="*/ 497 w 1309"/>
                        <a:gd name="T11" fmla="*/ 39 h 582"/>
                        <a:gd name="T12" fmla="*/ 839 w 1309"/>
                        <a:gd name="T13" fmla="*/ 75 h 582"/>
                        <a:gd name="T14" fmla="*/ 1018 w 1309"/>
                        <a:gd name="T15" fmla="*/ 237 h 582"/>
                        <a:gd name="T16" fmla="*/ 498 w 1309"/>
                        <a:gd name="T17" fmla="*/ 238 h 582"/>
                        <a:gd name="T18" fmla="*/ 474 w 1309"/>
                        <a:gd name="T19" fmla="*/ 238 h 582"/>
                        <a:gd name="T20" fmla="*/ 135 w 1309"/>
                        <a:gd name="T21" fmla="*/ 238 h 582"/>
                        <a:gd name="T22" fmla="*/ 229 w 1309"/>
                        <a:gd name="T23" fmla="*/ 70 h 582"/>
                        <a:gd name="T24" fmla="*/ 474 w 1309"/>
                        <a:gd name="T25" fmla="*/ 40 h 582"/>
                        <a:gd name="T26" fmla="*/ 474 w 1309"/>
                        <a:gd name="T27" fmla="*/ 238 h 582"/>
                        <a:gd name="T28" fmla="*/ 1225 w 1309"/>
                        <a:gd name="T29" fmla="*/ 309 h 582"/>
                        <a:gd name="T30" fmla="*/ 1038 w 1309"/>
                        <a:gd name="T31" fmla="*/ 215 h 582"/>
                        <a:gd name="T32" fmla="*/ 870 w 1309"/>
                        <a:gd name="T33" fmla="*/ 59 h 582"/>
                        <a:gd name="T34" fmla="*/ 218 w 1309"/>
                        <a:gd name="T35" fmla="*/ 49 h 582"/>
                        <a:gd name="T36" fmla="*/ 77 w 1309"/>
                        <a:gd name="T37" fmla="*/ 324 h 582"/>
                        <a:gd name="T38" fmla="*/ 149 w 1309"/>
                        <a:gd name="T39" fmla="*/ 568 h 582"/>
                        <a:gd name="T40" fmla="*/ 149 w 1309"/>
                        <a:gd name="T41" fmla="*/ 562 h 582"/>
                        <a:gd name="T42" fmla="*/ 318 w 1309"/>
                        <a:gd name="T43" fmla="*/ 392 h 582"/>
                        <a:gd name="T44" fmla="*/ 487 w 1309"/>
                        <a:gd name="T45" fmla="*/ 562 h 582"/>
                        <a:gd name="T46" fmla="*/ 487 w 1309"/>
                        <a:gd name="T47" fmla="*/ 574 h 582"/>
                        <a:gd name="T48" fmla="*/ 910 w 1309"/>
                        <a:gd name="T49" fmla="*/ 570 h 582"/>
                        <a:gd name="T50" fmla="*/ 910 w 1309"/>
                        <a:gd name="T51" fmla="*/ 562 h 582"/>
                        <a:gd name="T52" fmla="*/ 1079 w 1309"/>
                        <a:gd name="T53" fmla="*/ 392 h 582"/>
                        <a:gd name="T54" fmla="*/ 1249 w 1309"/>
                        <a:gd name="T55" fmla="*/ 562 h 582"/>
                        <a:gd name="T56" fmla="*/ 1248 w 1309"/>
                        <a:gd name="T57" fmla="*/ 582 h 582"/>
                        <a:gd name="T58" fmla="*/ 1300 w 1309"/>
                        <a:gd name="T59" fmla="*/ 533 h 582"/>
                        <a:gd name="T60" fmla="*/ 1225 w 1309"/>
                        <a:gd name="T61" fmla="*/ 309 h 5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</a:cxnLst>
                      <a:rect l="0" t="0" r="r" b="b"/>
                      <a:pathLst>
                        <a:path w="1309" h="582">
                          <a:moveTo>
                            <a:pt x="1135" y="302"/>
                          </a:moveTo>
                          <a:cubicBezTo>
                            <a:pt x="1135" y="302"/>
                            <a:pt x="1173" y="297"/>
                            <a:pt x="1217" y="322"/>
                          </a:cubicBezTo>
                          <a:cubicBezTo>
                            <a:pt x="1255" y="343"/>
                            <a:pt x="1276" y="402"/>
                            <a:pt x="1276" y="402"/>
                          </a:cubicBezTo>
                          <a:cubicBezTo>
                            <a:pt x="1133" y="408"/>
                            <a:pt x="1135" y="302"/>
                            <a:pt x="1135" y="302"/>
                          </a:cubicBezTo>
                          <a:close/>
                          <a:moveTo>
                            <a:pt x="498" y="238"/>
                          </a:moveTo>
                          <a:lnTo>
                            <a:pt x="497" y="39"/>
                          </a:lnTo>
                          <a:cubicBezTo>
                            <a:pt x="497" y="39"/>
                            <a:pt x="677" y="34"/>
                            <a:pt x="839" y="75"/>
                          </a:cubicBezTo>
                          <a:cubicBezTo>
                            <a:pt x="894" y="89"/>
                            <a:pt x="970" y="176"/>
                            <a:pt x="1018" y="237"/>
                          </a:cubicBezTo>
                          <a:lnTo>
                            <a:pt x="498" y="238"/>
                          </a:lnTo>
                          <a:close/>
                          <a:moveTo>
                            <a:pt x="474" y="238"/>
                          </a:moveTo>
                          <a:lnTo>
                            <a:pt x="135" y="238"/>
                          </a:lnTo>
                          <a:cubicBezTo>
                            <a:pt x="135" y="238"/>
                            <a:pt x="188" y="102"/>
                            <a:pt x="229" y="70"/>
                          </a:cubicBezTo>
                          <a:cubicBezTo>
                            <a:pt x="234" y="66"/>
                            <a:pt x="297" y="32"/>
                            <a:pt x="474" y="40"/>
                          </a:cubicBezTo>
                          <a:lnTo>
                            <a:pt x="474" y="238"/>
                          </a:lnTo>
                          <a:close/>
                          <a:moveTo>
                            <a:pt x="1225" y="309"/>
                          </a:moveTo>
                          <a:cubicBezTo>
                            <a:pt x="1127" y="263"/>
                            <a:pt x="1038" y="215"/>
                            <a:pt x="1038" y="215"/>
                          </a:cubicBezTo>
                          <a:cubicBezTo>
                            <a:pt x="1038" y="215"/>
                            <a:pt x="929" y="84"/>
                            <a:pt x="870" y="59"/>
                          </a:cubicBezTo>
                          <a:cubicBezTo>
                            <a:pt x="725" y="0"/>
                            <a:pt x="286" y="2"/>
                            <a:pt x="218" y="49"/>
                          </a:cubicBezTo>
                          <a:cubicBezTo>
                            <a:pt x="153" y="92"/>
                            <a:pt x="77" y="324"/>
                            <a:pt x="77" y="324"/>
                          </a:cubicBezTo>
                          <a:cubicBezTo>
                            <a:pt x="77" y="324"/>
                            <a:pt x="0" y="510"/>
                            <a:pt x="149" y="568"/>
                          </a:cubicBezTo>
                          <a:cubicBezTo>
                            <a:pt x="149" y="566"/>
                            <a:pt x="149" y="564"/>
                            <a:pt x="149" y="562"/>
                          </a:cubicBezTo>
                          <a:cubicBezTo>
                            <a:pt x="149" y="468"/>
                            <a:pt x="225" y="392"/>
                            <a:pt x="318" y="392"/>
                          </a:cubicBezTo>
                          <a:cubicBezTo>
                            <a:pt x="412" y="392"/>
                            <a:pt x="487" y="468"/>
                            <a:pt x="487" y="562"/>
                          </a:cubicBezTo>
                          <a:cubicBezTo>
                            <a:pt x="487" y="566"/>
                            <a:pt x="487" y="570"/>
                            <a:pt x="487" y="574"/>
                          </a:cubicBezTo>
                          <a:lnTo>
                            <a:pt x="910" y="570"/>
                          </a:lnTo>
                          <a:cubicBezTo>
                            <a:pt x="910" y="568"/>
                            <a:pt x="910" y="565"/>
                            <a:pt x="910" y="562"/>
                          </a:cubicBezTo>
                          <a:cubicBezTo>
                            <a:pt x="910" y="468"/>
                            <a:pt x="986" y="392"/>
                            <a:pt x="1079" y="392"/>
                          </a:cubicBezTo>
                          <a:cubicBezTo>
                            <a:pt x="1173" y="392"/>
                            <a:pt x="1249" y="468"/>
                            <a:pt x="1249" y="562"/>
                          </a:cubicBezTo>
                          <a:cubicBezTo>
                            <a:pt x="1249" y="568"/>
                            <a:pt x="1248" y="575"/>
                            <a:pt x="1248" y="582"/>
                          </a:cubicBezTo>
                          <a:cubicBezTo>
                            <a:pt x="1259" y="578"/>
                            <a:pt x="1295" y="564"/>
                            <a:pt x="1300" y="533"/>
                          </a:cubicBezTo>
                          <a:cubicBezTo>
                            <a:pt x="1309" y="480"/>
                            <a:pt x="1306" y="346"/>
                            <a:pt x="1225" y="309"/>
                          </a:cubicBezTo>
                        </a:path>
                      </a:pathLst>
                    </a:custGeom>
                    <a:solidFill>
                      <a:srgbClr val="007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3" name="Freeform 178">
                      <a:extLst>
                        <a:ext uri="{FF2B5EF4-FFF2-40B4-BE49-F238E27FC236}">
                          <a16:creationId xmlns:a16="http://schemas.microsoft.com/office/drawing/2014/main" xmlns="" id="{29F9A18F-AC1D-43FA-AB58-CBC1A9BDC7B1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074149" y="5828281"/>
                      <a:ext cx="281034" cy="281034"/>
                    </a:xfrm>
                    <a:custGeom>
                      <a:avLst/>
                      <a:gdLst>
                        <a:gd name="T0" fmla="*/ 188 w 304"/>
                        <a:gd name="T1" fmla="*/ 131 h 304"/>
                        <a:gd name="T2" fmla="*/ 219 w 304"/>
                        <a:gd name="T3" fmla="*/ 74 h 304"/>
                        <a:gd name="T4" fmla="*/ 253 w 304"/>
                        <a:gd name="T5" fmla="*/ 132 h 304"/>
                        <a:gd name="T6" fmla="*/ 253 w 304"/>
                        <a:gd name="T7" fmla="*/ 172 h 304"/>
                        <a:gd name="T8" fmla="*/ 221 w 304"/>
                        <a:gd name="T9" fmla="*/ 229 h 304"/>
                        <a:gd name="T10" fmla="*/ 188 w 304"/>
                        <a:gd name="T11" fmla="*/ 172 h 304"/>
                        <a:gd name="T12" fmla="*/ 253 w 304"/>
                        <a:gd name="T13" fmla="*/ 172 h 304"/>
                        <a:gd name="T14" fmla="*/ 187 w 304"/>
                        <a:gd name="T15" fmla="*/ 249 h 304"/>
                        <a:gd name="T16" fmla="*/ 121 w 304"/>
                        <a:gd name="T17" fmla="*/ 250 h 304"/>
                        <a:gd name="T18" fmla="*/ 80 w 304"/>
                        <a:gd name="T19" fmla="*/ 225 h 304"/>
                        <a:gd name="T20" fmla="*/ 49 w 304"/>
                        <a:gd name="T21" fmla="*/ 152 h 304"/>
                        <a:gd name="T22" fmla="*/ 80 w 304"/>
                        <a:gd name="T23" fmla="*/ 79 h 304"/>
                        <a:gd name="T24" fmla="*/ 119 w 304"/>
                        <a:gd name="T25" fmla="*/ 55 h 304"/>
                        <a:gd name="T26" fmla="*/ 184 w 304"/>
                        <a:gd name="T27" fmla="*/ 54 h 304"/>
                        <a:gd name="T28" fmla="*/ 184 w 304"/>
                        <a:gd name="T29" fmla="*/ 55 h 304"/>
                        <a:gd name="T30" fmla="*/ 152 w 304"/>
                        <a:gd name="T31" fmla="*/ 110 h 304"/>
                        <a:gd name="T32" fmla="*/ 119 w 304"/>
                        <a:gd name="T33" fmla="*/ 55 h 304"/>
                        <a:gd name="T34" fmla="*/ 84 w 304"/>
                        <a:gd name="T35" fmla="*/ 76 h 304"/>
                        <a:gd name="T36" fmla="*/ 117 w 304"/>
                        <a:gd name="T37" fmla="*/ 131 h 304"/>
                        <a:gd name="T38" fmla="*/ 52 w 304"/>
                        <a:gd name="T39" fmla="*/ 132 h 304"/>
                        <a:gd name="T40" fmla="*/ 49 w 304"/>
                        <a:gd name="T41" fmla="*/ 152 h 304"/>
                        <a:gd name="T42" fmla="*/ 52 w 304"/>
                        <a:gd name="T43" fmla="*/ 172 h 304"/>
                        <a:gd name="T44" fmla="*/ 117 w 304"/>
                        <a:gd name="T45" fmla="*/ 174 h 304"/>
                        <a:gd name="T46" fmla="*/ 86 w 304"/>
                        <a:gd name="T47" fmla="*/ 231 h 304"/>
                        <a:gd name="T48" fmla="*/ 153 w 304"/>
                        <a:gd name="T49" fmla="*/ 193 h 304"/>
                        <a:gd name="T50" fmla="*/ 187 w 304"/>
                        <a:gd name="T51" fmla="*/ 249 h 304"/>
                        <a:gd name="T52" fmla="*/ 272 w 304"/>
                        <a:gd name="T53" fmla="*/ 59 h 304"/>
                        <a:gd name="T54" fmla="*/ 169 w 304"/>
                        <a:gd name="T55" fmla="*/ 1 h 304"/>
                        <a:gd name="T56" fmla="*/ 133 w 304"/>
                        <a:gd name="T57" fmla="*/ 1 h 304"/>
                        <a:gd name="T58" fmla="*/ 30 w 304"/>
                        <a:gd name="T59" fmla="*/ 62 h 304"/>
                        <a:gd name="T60" fmla="*/ 0 w 304"/>
                        <a:gd name="T61" fmla="*/ 152 h 304"/>
                        <a:gd name="T62" fmla="*/ 33 w 304"/>
                        <a:gd name="T63" fmla="*/ 246 h 304"/>
                        <a:gd name="T64" fmla="*/ 136 w 304"/>
                        <a:gd name="T65" fmla="*/ 303 h 304"/>
                        <a:gd name="T66" fmla="*/ 152 w 304"/>
                        <a:gd name="T67" fmla="*/ 304 h 304"/>
                        <a:gd name="T68" fmla="*/ 260 w 304"/>
                        <a:gd name="T69" fmla="*/ 260 h 304"/>
                        <a:gd name="T70" fmla="*/ 292 w 304"/>
                        <a:gd name="T71" fmla="*/ 212 h 304"/>
                        <a:gd name="T72" fmla="*/ 293 w 304"/>
                        <a:gd name="T73" fmla="*/ 94 h 3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</a:cxnLst>
                      <a:rect l="0" t="0" r="r" b="b"/>
                      <a:pathLst>
                        <a:path w="304" h="304">
                          <a:moveTo>
                            <a:pt x="188" y="132"/>
                          </a:moveTo>
                          <a:lnTo>
                            <a:pt x="188" y="131"/>
                          </a:lnTo>
                          <a:lnTo>
                            <a:pt x="219" y="74"/>
                          </a:lnTo>
                          <a:lnTo>
                            <a:pt x="219" y="74"/>
                          </a:lnTo>
                          <a:cubicBezTo>
                            <a:pt x="221" y="76"/>
                            <a:pt x="223" y="78"/>
                            <a:pt x="225" y="79"/>
                          </a:cubicBezTo>
                          <a:cubicBezTo>
                            <a:pt x="239" y="94"/>
                            <a:pt x="249" y="112"/>
                            <a:pt x="253" y="132"/>
                          </a:cubicBezTo>
                          <a:lnTo>
                            <a:pt x="188" y="132"/>
                          </a:lnTo>
                          <a:close/>
                          <a:moveTo>
                            <a:pt x="253" y="172"/>
                          </a:moveTo>
                          <a:cubicBezTo>
                            <a:pt x="249" y="193"/>
                            <a:pt x="239" y="211"/>
                            <a:pt x="225" y="225"/>
                          </a:cubicBezTo>
                          <a:lnTo>
                            <a:pt x="221" y="229"/>
                          </a:lnTo>
                          <a:lnTo>
                            <a:pt x="188" y="172"/>
                          </a:lnTo>
                          <a:lnTo>
                            <a:pt x="188" y="172"/>
                          </a:lnTo>
                          <a:lnTo>
                            <a:pt x="253" y="172"/>
                          </a:lnTo>
                          <a:lnTo>
                            <a:pt x="253" y="172"/>
                          </a:lnTo>
                          <a:close/>
                          <a:moveTo>
                            <a:pt x="187" y="249"/>
                          </a:moveTo>
                          <a:lnTo>
                            <a:pt x="187" y="249"/>
                          </a:lnTo>
                          <a:cubicBezTo>
                            <a:pt x="176" y="253"/>
                            <a:pt x="164" y="255"/>
                            <a:pt x="152" y="255"/>
                          </a:cubicBezTo>
                          <a:cubicBezTo>
                            <a:pt x="141" y="255"/>
                            <a:pt x="131" y="253"/>
                            <a:pt x="121" y="250"/>
                          </a:cubicBezTo>
                          <a:cubicBezTo>
                            <a:pt x="108" y="246"/>
                            <a:pt x="96" y="239"/>
                            <a:pt x="86" y="231"/>
                          </a:cubicBezTo>
                          <a:cubicBezTo>
                            <a:pt x="84" y="229"/>
                            <a:pt x="82" y="227"/>
                            <a:pt x="80" y="225"/>
                          </a:cubicBezTo>
                          <a:cubicBezTo>
                            <a:pt x="65" y="211"/>
                            <a:pt x="55" y="193"/>
                            <a:pt x="51" y="173"/>
                          </a:cubicBezTo>
                          <a:cubicBezTo>
                            <a:pt x="50" y="166"/>
                            <a:pt x="49" y="159"/>
                            <a:pt x="49" y="152"/>
                          </a:cubicBezTo>
                          <a:cubicBezTo>
                            <a:pt x="49" y="145"/>
                            <a:pt x="50" y="138"/>
                            <a:pt x="52" y="131"/>
                          </a:cubicBezTo>
                          <a:cubicBezTo>
                            <a:pt x="56" y="111"/>
                            <a:pt x="66" y="93"/>
                            <a:pt x="80" y="79"/>
                          </a:cubicBezTo>
                          <a:lnTo>
                            <a:pt x="84" y="76"/>
                          </a:lnTo>
                          <a:cubicBezTo>
                            <a:pt x="94" y="66"/>
                            <a:pt x="106" y="59"/>
                            <a:pt x="119" y="55"/>
                          </a:cubicBezTo>
                          <a:cubicBezTo>
                            <a:pt x="130" y="51"/>
                            <a:pt x="141" y="49"/>
                            <a:pt x="152" y="49"/>
                          </a:cubicBezTo>
                          <a:cubicBezTo>
                            <a:pt x="163" y="49"/>
                            <a:pt x="174" y="51"/>
                            <a:pt x="184" y="54"/>
                          </a:cubicBezTo>
                          <a:lnTo>
                            <a:pt x="184" y="54"/>
                          </a:lnTo>
                          <a:lnTo>
                            <a:pt x="184" y="55"/>
                          </a:lnTo>
                          <a:lnTo>
                            <a:pt x="153" y="111"/>
                          </a:lnTo>
                          <a:lnTo>
                            <a:pt x="152" y="110"/>
                          </a:lnTo>
                          <a:lnTo>
                            <a:pt x="152" y="111"/>
                          </a:lnTo>
                          <a:lnTo>
                            <a:pt x="119" y="55"/>
                          </a:lnTo>
                          <a:lnTo>
                            <a:pt x="119" y="55"/>
                          </a:lnTo>
                          <a:cubicBezTo>
                            <a:pt x="106" y="59"/>
                            <a:pt x="94" y="66"/>
                            <a:pt x="84" y="76"/>
                          </a:cubicBezTo>
                          <a:lnTo>
                            <a:pt x="85" y="76"/>
                          </a:lnTo>
                          <a:lnTo>
                            <a:pt x="117" y="131"/>
                          </a:lnTo>
                          <a:lnTo>
                            <a:pt x="116" y="132"/>
                          </a:lnTo>
                          <a:lnTo>
                            <a:pt x="52" y="132"/>
                          </a:lnTo>
                          <a:lnTo>
                            <a:pt x="52" y="131"/>
                          </a:lnTo>
                          <a:cubicBezTo>
                            <a:pt x="50" y="138"/>
                            <a:pt x="49" y="145"/>
                            <a:pt x="49" y="152"/>
                          </a:cubicBezTo>
                          <a:cubicBezTo>
                            <a:pt x="49" y="159"/>
                            <a:pt x="50" y="166"/>
                            <a:pt x="51" y="173"/>
                          </a:cubicBezTo>
                          <a:lnTo>
                            <a:pt x="52" y="172"/>
                          </a:lnTo>
                          <a:lnTo>
                            <a:pt x="116" y="172"/>
                          </a:lnTo>
                          <a:lnTo>
                            <a:pt x="117" y="174"/>
                          </a:lnTo>
                          <a:lnTo>
                            <a:pt x="86" y="231"/>
                          </a:lnTo>
                          <a:lnTo>
                            <a:pt x="86" y="231"/>
                          </a:lnTo>
                          <a:cubicBezTo>
                            <a:pt x="96" y="239"/>
                            <a:pt x="108" y="246"/>
                            <a:pt x="121" y="250"/>
                          </a:cubicBezTo>
                          <a:lnTo>
                            <a:pt x="153" y="193"/>
                          </a:lnTo>
                          <a:lnTo>
                            <a:pt x="154" y="193"/>
                          </a:lnTo>
                          <a:lnTo>
                            <a:pt x="187" y="249"/>
                          </a:lnTo>
                          <a:close/>
                          <a:moveTo>
                            <a:pt x="293" y="94"/>
                          </a:moveTo>
                          <a:cubicBezTo>
                            <a:pt x="287" y="81"/>
                            <a:pt x="281" y="70"/>
                            <a:pt x="272" y="59"/>
                          </a:cubicBezTo>
                          <a:cubicBezTo>
                            <a:pt x="269" y="54"/>
                            <a:pt x="264" y="49"/>
                            <a:pt x="260" y="45"/>
                          </a:cubicBezTo>
                          <a:cubicBezTo>
                            <a:pt x="236" y="21"/>
                            <a:pt x="204" y="5"/>
                            <a:pt x="169" y="1"/>
                          </a:cubicBezTo>
                          <a:cubicBezTo>
                            <a:pt x="163" y="0"/>
                            <a:pt x="158" y="0"/>
                            <a:pt x="152" y="0"/>
                          </a:cubicBezTo>
                          <a:cubicBezTo>
                            <a:pt x="146" y="0"/>
                            <a:pt x="139" y="1"/>
                            <a:pt x="133" y="1"/>
                          </a:cubicBezTo>
                          <a:cubicBezTo>
                            <a:pt x="99" y="6"/>
                            <a:pt x="68" y="22"/>
                            <a:pt x="45" y="45"/>
                          </a:cubicBezTo>
                          <a:cubicBezTo>
                            <a:pt x="40" y="50"/>
                            <a:pt x="35" y="56"/>
                            <a:pt x="30" y="62"/>
                          </a:cubicBezTo>
                          <a:cubicBezTo>
                            <a:pt x="23" y="71"/>
                            <a:pt x="17" y="81"/>
                            <a:pt x="13" y="92"/>
                          </a:cubicBezTo>
                          <a:cubicBezTo>
                            <a:pt x="5" y="111"/>
                            <a:pt x="0" y="131"/>
                            <a:pt x="0" y="152"/>
                          </a:cubicBezTo>
                          <a:cubicBezTo>
                            <a:pt x="0" y="173"/>
                            <a:pt x="5" y="193"/>
                            <a:pt x="12" y="211"/>
                          </a:cubicBezTo>
                          <a:cubicBezTo>
                            <a:pt x="18" y="224"/>
                            <a:pt x="24" y="235"/>
                            <a:pt x="33" y="246"/>
                          </a:cubicBezTo>
                          <a:cubicBezTo>
                            <a:pt x="36" y="251"/>
                            <a:pt x="41" y="255"/>
                            <a:pt x="45" y="260"/>
                          </a:cubicBezTo>
                          <a:cubicBezTo>
                            <a:pt x="69" y="284"/>
                            <a:pt x="100" y="299"/>
                            <a:pt x="136" y="303"/>
                          </a:cubicBezTo>
                          <a:cubicBezTo>
                            <a:pt x="141" y="304"/>
                            <a:pt x="147" y="304"/>
                            <a:pt x="152" y="304"/>
                          </a:cubicBezTo>
                          <a:lnTo>
                            <a:pt x="152" y="304"/>
                          </a:lnTo>
                          <a:cubicBezTo>
                            <a:pt x="159" y="304"/>
                            <a:pt x="166" y="304"/>
                            <a:pt x="173" y="303"/>
                          </a:cubicBezTo>
                          <a:cubicBezTo>
                            <a:pt x="207" y="298"/>
                            <a:pt x="237" y="283"/>
                            <a:pt x="260" y="260"/>
                          </a:cubicBezTo>
                          <a:cubicBezTo>
                            <a:pt x="265" y="255"/>
                            <a:pt x="270" y="249"/>
                            <a:pt x="274" y="243"/>
                          </a:cubicBezTo>
                          <a:cubicBezTo>
                            <a:pt x="282" y="233"/>
                            <a:pt x="288" y="223"/>
                            <a:pt x="292" y="212"/>
                          </a:cubicBezTo>
                          <a:cubicBezTo>
                            <a:pt x="300" y="193"/>
                            <a:pt x="304" y="173"/>
                            <a:pt x="304" y="152"/>
                          </a:cubicBezTo>
                          <a:cubicBezTo>
                            <a:pt x="304" y="131"/>
                            <a:pt x="300" y="112"/>
                            <a:pt x="293" y="94"/>
                          </a:cubicBezTo>
                        </a:path>
                      </a:pathLst>
                    </a:custGeom>
                    <a:solidFill>
                      <a:srgbClr val="007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4" name="Freeform 179">
                      <a:extLst>
                        <a:ext uri="{FF2B5EF4-FFF2-40B4-BE49-F238E27FC236}">
                          <a16:creationId xmlns:a16="http://schemas.microsoft.com/office/drawing/2014/main" xmlns="" id="{9F262A33-41E4-4C21-AE5A-4D796AB282D6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371564" y="5828281"/>
                      <a:ext cx="281034" cy="281034"/>
                    </a:xfrm>
                    <a:custGeom>
                      <a:avLst/>
                      <a:gdLst>
                        <a:gd name="T0" fmla="*/ 187 w 304"/>
                        <a:gd name="T1" fmla="*/ 131 h 304"/>
                        <a:gd name="T2" fmla="*/ 219 w 304"/>
                        <a:gd name="T3" fmla="*/ 74 h 304"/>
                        <a:gd name="T4" fmla="*/ 253 w 304"/>
                        <a:gd name="T5" fmla="*/ 132 h 304"/>
                        <a:gd name="T6" fmla="*/ 253 w 304"/>
                        <a:gd name="T7" fmla="*/ 172 h 304"/>
                        <a:gd name="T8" fmla="*/ 221 w 304"/>
                        <a:gd name="T9" fmla="*/ 229 h 304"/>
                        <a:gd name="T10" fmla="*/ 253 w 304"/>
                        <a:gd name="T11" fmla="*/ 172 h 304"/>
                        <a:gd name="T12" fmla="*/ 186 w 304"/>
                        <a:gd name="T13" fmla="*/ 249 h 304"/>
                        <a:gd name="T14" fmla="*/ 152 w 304"/>
                        <a:gd name="T15" fmla="*/ 255 h 304"/>
                        <a:gd name="T16" fmla="*/ 85 w 304"/>
                        <a:gd name="T17" fmla="*/ 231 h 304"/>
                        <a:gd name="T18" fmla="*/ 51 w 304"/>
                        <a:gd name="T19" fmla="*/ 173 h 304"/>
                        <a:gd name="T20" fmla="*/ 51 w 304"/>
                        <a:gd name="T21" fmla="*/ 131 h 304"/>
                        <a:gd name="T22" fmla="*/ 83 w 304"/>
                        <a:gd name="T23" fmla="*/ 76 h 304"/>
                        <a:gd name="T24" fmla="*/ 152 w 304"/>
                        <a:gd name="T25" fmla="*/ 49 h 304"/>
                        <a:gd name="T26" fmla="*/ 183 w 304"/>
                        <a:gd name="T27" fmla="*/ 54 h 304"/>
                        <a:gd name="T28" fmla="*/ 153 w 304"/>
                        <a:gd name="T29" fmla="*/ 111 h 304"/>
                        <a:gd name="T30" fmla="*/ 119 w 304"/>
                        <a:gd name="T31" fmla="*/ 55 h 304"/>
                        <a:gd name="T32" fmla="*/ 83 w 304"/>
                        <a:gd name="T33" fmla="*/ 76 h 304"/>
                        <a:gd name="T34" fmla="*/ 116 w 304"/>
                        <a:gd name="T35" fmla="*/ 130 h 304"/>
                        <a:gd name="T36" fmla="*/ 52 w 304"/>
                        <a:gd name="T37" fmla="*/ 132 h 304"/>
                        <a:gd name="T38" fmla="*/ 49 w 304"/>
                        <a:gd name="T39" fmla="*/ 152 h 304"/>
                        <a:gd name="T40" fmla="*/ 52 w 304"/>
                        <a:gd name="T41" fmla="*/ 172 h 304"/>
                        <a:gd name="T42" fmla="*/ 117 w 304"/>
                        <a:gd name="T43" fmla="*/ 175 h 304"/>
                        <a:gd name="T44" fmla="*/ 85 w 304"/>
                        <a:gd name="T45" fmla="*/ 231 h 304"/>
                        <a:gd name="T46" fmla="*/ 152 w 304"/>
                        <a:gd name="T47" fmla="*/ 193 h 304"/>
                        <a:gd name="T48" fmla="*/ 186 w 304"/>
                        <a:gd name="T49" fmla="*/ 249 h 304"/>
                        <a:gd name="T50" fmla="*/ 272 w 304"/>
                        <a:gd name="T51" fmla="*/ 59 h 304"/>
                        <a:gd name="T52" fmla="*/ 168 w 304"/>
                        <a:gd name="T53" fmla="*/ 1 h 304"/>
                        <a:gd name="T54" fmla="*/ 133 w 304"/>
                        <a:gd name="T55" fmla="*/ 1 h 304"/>
                        <a:gd name="T56" fmla="*/ 30 w 304"/>
                        <a:gd name="T57" fmla="*/ 62 h 304"/>
                        <a:gd name="T58" fmla="*/ 0 w 304"/>
                        <a:gd name="T59" fmla="*/ 152 h 304"/>
                        <a:gd name="T60" fmla="*/ 32 w 304"/>
                        <a:gd name="T61" fmla="*/ 246 h 304"/>
                        <a:gd name="T62" fmla="*/ 135 w 304"/>
                        <a:gd name="T63" fmla="*/ 303 h 304"/>
                        <a:gd name="T64" fmla="*/ 152 w 304"/>
                        <a:gd name="T65" fmla="*/ 304 h 304"/>
                        <a:gd name="T66" fmla="*/ 260 w 304"/>
                        <a:gd name="T67" fmla="*/ 260 h 304"/>
                        <a:gd name="T68" fmla="*/ 292 w 304"/>
                        <a:gd name="T69" fmla="*/ 212 h 304"/>
                        <a:gd name="T70" fmla="*/ 292 w 304"/>
                        <a:gd name="T71" fmla="*/ 94 h 3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304" h="304">
                          <a:moveTo>
                            <a:pt x="187" y="132"/>
                          </a:moveTo>
                          <a:lnTo>
                            <a:pt x="187" y="131"/>
                          </a:lnTo>
                          <a:lnTo>
                            <a:pt x="219" y="74"/>
                          </a:lnTo>
                          <a:lnTo>
                            <a:pt x="219" y="74"/>
                          </a:lnTo>
                          <a:cubicBezTo>
                            <a:pt x="221" y="76"/>
                            <a:pt x="223" y="78"/>
                            <a:pt x="225" y="79"/>
                          </a:cubicBezTo>
                          <a:cubicBezTo>
                            <a:pt x="239" y="94"/>
                            <a:pt x="249" y="112"/>
                            <a:pt x="253" y="132"/>
                          </a:cubicBezTo>
                          <a:lnTo>
                            <a:pt x="187" y="132"/>
                          </a:lnTo>
                          <a:close/>
                          <a:moveTo>
                            <a:pt x="253" y="172"/>
                          </a:moveTo>
                          <a:cubicBezTo>
                            <a:pt x="249" y="193"/>
                            <a:pt x="239" y="211"/>
                            <a:pt x="225" y="225"/>
                          </a:cubicBezTo>
                          <a:lnTo>
                            <a:pt x="221" y="229"/>
                          </a:lnTo>
                          <a:lnTo>
                            <a:pt x="187" y="172"/>
                          </a:lnTo>
                          <a:lnTo>
                            <a:pt x="253" y="172"/>
                          </a:lnTo>
                          <a:lnTo>
                            <a:pt x="253" y="172"/>
                          </a:lnTo>
                          <a:close/>
                          <a:moveTo>
                            <a:pt x="186" y="249"/>
                          </a:moveTo>
                          <a:lnTo>
                            <a:pt x="186" y="249"/>
                          </a:lnTo>
                          <a:cubicBezTo>
                            <a:pt x="175" y="253"/>
                            <a:pt x="164" y="255"/>
                            <a:pt x="152" y="255"/>
                          </a:cubicBezTo>
                          <a:cubicBezTo>
                            <a:pt x="141" y="255"/>
                            <a:pt x="130" y="253"/>
                            <a:pt x="120" y="250"/>
                          </a:cubicBezTo>
                          <a:cubicBezTo>
                            <a:pt x="107" y="246"/>
                            <a:pt x="96" y="239"/>
                            <a:pt x="85" y="231"/>
                          </a:cubicBezTo>
                          <a:cubicBezTo>
                            <a:pt x="83" y="229"/>
                            <a:pt x="81" y="227"/>
                            <a:pt x="79" y="225"/>
                          </a:cubicBezTo>
                          <a:cubicBezTo>
                            <a:pt x="65" y="211"/>
                            <a:pt x="55" y="193"/>
                            <a:pt x="51" y="173"/>
                          </a:cubicBezTo>
                          <a:cubicBezTo>
                            <a:pt x="50" y="166"/>
                            <a:pt x="49" y="159"/>
                            <a:pt x="49" y="152"/>
                          </a:cubicBezTo>
                          <a:cubicBezTo>
                            <a:pt x="49" y="145"/>
                            <a:pt x="50" y="138"/>
                            <a:pt x="51" y="131"/>
                          </a:cubicBezTo>
                          <a:cubicBezTo>
                            <a:pt x="55" y="111"/>
                            <a:pt x="65" y="93"/>
                            <a:pt x="79" y="79"/>
                          </a:cubicBezTo>
                          <a:lnTo>
                            <a:pt x="83" y="76"/>
                          </a:lnTo>
                          <a:cubicBezTo>
                            <a:pt x="93" y="66"/>
                            <a:pt x="105" y="59"/>
                            <a:pt x="119" y="55"/>
                          </a:cubicBezTo>
                          <a:cubicBezTo>
                            <a:pt x="129" y="51"/>
                            <a:pt x="140" y="49"/>
                            <a:pt x="152" y="49"/>
                          </a:cubicBezTo>
                          <a:cubicBezTo>
                            <a:pt x="163" y="49"/>
                            <a:pt x="173" y="51"/>
                            <a:pt x="183" y="54"/>
                          </a:cubicBezTo>
                          <a:lnTo>
                            <a:pt x="183" y="54"/>
                          </a:lnTo>
                          <a:lnTo>
                            <a:pt x="184" y="55"/>
                          </a:lnTo>
                          <a:lnTo>
                            <a:pt x="153" y="111"/>
                          </a:lnTo>
                          <a:lnTo>
                            <a:pt x="151" y="110"/>
                          </a:lnTo>
                          <a:lnTo>
                            <a:pt x="119" y="55"/>
                          </a:lnTo>
                          <a:lnTo>
                            <a:pt x="119" y="55"/>
                          </a:lnTo>
                          <a:cubicBezTo>
                            <a:pt x="105" y="59"/>
                            <a:pt x="93" y="66"/>
                            <a:pt x="83" y="76"/>
                          </a:cubicBezTo>
                          <a:lnTo>
                            <a:pt x="84" y="76"/>
                          </a:lnTo>
                          <a:lnTo>
                            <a:pt x="116" y="130"/>
                          </a:lnTo>
                          <a:lnTo>
                            <a:pt x="115" y="132"/>
                          </a:lnTo>
                          <a:lnTo>
                            <a:pt x="52" y="132"/>
                          </a:lnTo>
                          <a:lnTo>
                            <a:pt x="51" y="131"/>
                          </a:lnTo>
                          <a:cubicBezTo>
                            <a:pt x="50" y="138"/>
                            <a:pt x="49" y="145"/>
                            <a:pt x="49" y="152"/>
                          </a:cubicBezTo>
                          <a:cubicBezTo>
                            <a:pt x="49" y="159"/>
                            <a:pt x="50" y="166"/>
                            <a:pt x="51" y="173"/>
                          </a:cubicBezTo>
                          <a:lnTo>
                            <a:pt x="52" y="172"/>
                          </a:lnTo>
                          <a:lnTo>
                            <a:pt x="115" y="172"/>
                          </a:lnTo>
                          <a:lnTo>
                            <a:pt x="117" y="175"/>
                          </a:lnTo>
                          <a:lnTo>
                            <a:pt x="86" y="231"/>
                          </a:lnTo>
                          <a:lnTo>
                            <a:pt x="85" y="231"/>
                          </a:lnTo>
                          <a:cubicBezTo>
                            <a:pt x="96" y="239"/>
                            <a:pt x="108" y="246"/>
                            <a:pt x="121" y="250"/>
                          </a:cubicBezTo>
                          <a:lnTo>
                            <a:pt x="152" y="193"/>
                          </a:lnTo>
                          <a:lnTo>
                            <a:pt x="153" y="193"/>
                          </a:lnTo>
                          <a:lnTo>
                            <a:pt x="186" y="249"/>
                          </a:lnTo>
                          <a:close/>
                          <a:moveTo>
                            <a:pt x="292" y="94"/>
                          </a:moveTo>
                          <a:cubicBezTo>
                            <a:pt x="287" y="81"/>
                            <a:pt x="280" y="70"/>
                            <a:pt x="272" y="59"/>
                          </a:cubicBezTo>
                          <a:cubicBezTo>
                            <a:pt x="268" y="54"/>
                            <a:pt x="264" y="49"/>
                            <a:pt x="260" y="45"/>
                          </a:cubicBezTo>
                          <a:cubicBezTo>
                            <a:pt x="236" y="21"/>
                            <a:pt x="204" y="5"/>
                            <a:pt x="168" y="1"/>
                          </a:cubicBezTo>
                          <a:cubicBezTo>
                            <a:pt x="163" y="0"/>
                            <a:pt x="157" y="0"/>
                            <a:pt x="152" y="0"/>
                          </a:cubicBezTo>
                          <a:cubicBezTo>
                            <a:pt x="145" y="0"/>
                            <a:pt x="139" y="1"/>
                            <a:pt x="133" y="1"/>
                          </a:cubicBezTo>
                          <a:cubicBezTo>
                            <a:pt x="98" y="6"/>
                            <a:pt x="68" y="22"/>
                            <a:pt x="44" y="45"/>
                          </a:cubicBezTo>
                          <a:cubicBezTo>
                            <a:pt x="39" y="50"/>
                            <a:pt x="34" y="56"/>
                            <a:pt x="30" y="62"/>
                          </a:cubicBezTo>
                          <a:cubicBezTo>
                            <a:pt x="23" y="71"/>
                            <a:pt x="17" y="81"/>
                            <a:pt x="12" y="92"/>
                          </a:cubicBezTo>
                          <a:cubicBezTo>
                            <a:pt x="4" y="111"/>
                            <a:pt x="0" y="131"/>
                            <a:pt x="0" y="152"/>
                          </a:cubicBezTo>
                          <a:cubicBezTo>
                            <a:pt x="0" y="173"/>
                            <a:pt x="4" y="193"/>
                            <a:pt x="12" y="211"/>
                          </a:cubicBezTo>
                          <a:cubicBezTo>
                            <a:pt x="17" y="224"/>
                            <a:pt x="24" y="235"/>
                            <a:pt x="32" y="246"/>
                          </a:cubicBezTo>
                          <a:cubicBezTo>
                            <a:pt x="36" y="251"/>
                            <a:pt x="40" y="255"/>
                            <a:pt x="44" y="260"/>
                          </a:cubicBezTo>
                          <a:cubicBezTo>
                            <a:pt x="68" y="284"/>
                            <a:pt x="100" y="299"/>
                            <a:pt x="135" y="303"/>
                          </a:cubicBezTo>
                          <a:cubicBezTo>
                            <a:pt x="141" y="304"/>
                            <a:pt x="146" y="304"/>
                            <a:pt x="152" y="304"/>
                          </a:cubicBezTo>
                          <a:lnTo>
                            <a:pt x="152" y="304"/>
                          </a:lnTo>
                          <a:cubicBezTo>
                            <a:pt x="159" y="304"/>
                            <a:pt x="166" y="304"/>
                            <a:pt x="172" y="303"/>
                          </a:cubicBezTo>
                          <a:cubicBezTo>
                            <a:pt x="206" y="298"/>
                            <a:pt x="237" y="283"/>
                            <a:pt x="260" y="260"/>
                          </a:cubicBezTo>
                          <a:cubicBezTo>
                            <a:pt x="265" y="255"/>
                            <a:pt x="270" y="249"/>
                            <a:pt x="274" y="243"/>
                          </a:cubicBezTo>
                          <a:cubicBezTo>
                            <a:pt x="281" y="233"/>
                            <a:pt x="287" y="223"/>
                            <a:pt x="292" y="212"/>
                          </a:cubicBezTo>
                          <a:cubicBezTo>
                            <a:pt x="300" y="193"/>
                            <a:pt x="304" y="173"/>
                            <a:pt x="304" y="152"/>
                          </a:cubicBezTo>
                          <a:cubicBezTo>
                            <a:pt x="304" y="131"/>
                            <a:pt x="300" y="112"/>
                            <a:pt x="292" y="94"/>
                          </a:cubicBezTo>
                        </a:path>
                      </a:pathLst>
                    </a:custGeom>
                    <a:solidFill>
                      <a:srgbClr val="007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123" name="Freeform 213">
                    <a:extLst>
                      <a:ext uri="{FF2B5EF4-FFF2-40B4-BE49-F238E27FC236}">
                        <a16:creationId xmlns:a16="http://schemas.microsoft.com/office/drawing/2014/main" xmlns="" id="{98A2B6A6-A22D-4C3F-B29D-4C258A1CCD7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868517" y="5092135"/>
                    <a:ext cx="38658" cy="314591"/>
                  </a:xfrm>
                  <a:custGeom>
                    <a:avLst/>
                    <a:gdLst>
                      <a:gd name="T0" fmla="*/ 29 w 29"/>
                      <a:gd name="T1" fmla="*/ 236 h 236"/>
                      <a:gd name="T2" fmla="*/ 0 w 29"/>
                      <a:gd name="T3" fmla="*/ 236 h 236"/>
                      <a:gd name="T4" fmla="*/ 9 w 29"/>
                      <a:gd name="T5" fmla="*/ 0 h 236"/>
                      <a:gd name="T6" fmla="*/ 21 w 29"/>
                      <a:gd name="T7" fmla="*/ 0 h 236"/>
                      <a:gd name="T8" fmla="*/ 29 w 29"/>
                      <a:gd name="T9" fmla="*/ 236 h 2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" h="236">
                        <a:moveTo>
                          <a:pt x="29" y="236"/>
                        </a:moveTo>
                        <a:lnTo>
                          <a:pt x="0" y="236"/>
                        </a:lnTo>
                        <a:lnTo>
                          <a:pt x="9" y="0"/>
                        </a:lnTo>
                        <a:lnTo>
                          <a:pt x="21" y="0"/>
                        </a:lnTo>
                        <a:lnTo>
                          <a:pt x="29" y="23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4" name="Freeform 214">
                    <a:extLst>
                      <a:ext uri="{FF2B5EF4-FFF2-40B4-BE49-F238E27FC236}">
                        <a16:creationId xmlns:a16="http://schemas.microsoft.com/office/drawing/2014/main" xmlns="" id="{3443E6D3-83AF-4964-BF4A-EBB3D450D9B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876516" y="4940171"/>
                    <a:ext cx="21328" cy="159962"/>
                  </a:xfrm>
                  <a:custGeom>
                    <a:avLst/>
                    <a:gdLst>
                      <a:gd name="T0" fmla="*/ 16 w 16"/>
                      <a:gd name="T1" fmla="*/ 120 h 120"/>
                      <a:gd name="T2" fmla="*/ 0 w 16"/>
                      <a:gd name="T3" fmla="*/ 120 h 120"/>
                      <a:gd name="T4" fmla="*/ 4 w 16"/>
                      <a:gd name="T5" fmla="*/ 0 h 120"/>
                      <a:gd name="T6" fmla="*/ 12 w 16"/>
                      <a:gd name="T7" fmla="*/ 0 h 120"/>
                      <a:gd name="T8" fmla="*/ 16 w 16"/>
                      <a:gd name="T9" fmla="*/ 12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" h="120">
                        <a:moveTo>
                          <a:pt x="16" y="120"/>
                        </a:moveTo>
                        <a:lnTo>
                          <a:pt x="0" y="120"/>
                        </a:lnTo>
                        <a:lnTo>
                          <a:pt x="4" y="0"/>
                        </a:lnTo>
                        <a:lnTo>
                          <a:pt x="12" y="0"/>
                        </a:lnTo>
                        <a:lnTo>
                          <a:pt x="16" y="12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5" name="Freeform 215">
                    <a:extLst>
                      <a:ext uri="{FF2B5EF4-FFF2-40B4-BE49-F238E27FC236}">
                        <a16:creationId xmlns:a16="http://schemas.microsoft.com/office/drawing/2014/main" xmlns="" id="{7F19E1AF-99A0-43D5-A7F9-0D9970FF8C6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872516" y="5082803"/>
                    <a:ext cx="151963" cy="81314"/>
                  </a:xfrm>
                  <a:custGeom>
                    <a:avLst/>
                    <a:gdLst>
                      <a:gd name="T0" fmla="*/ 0 w 114"/>
                      <a:gd name="T1" fmla="*/ 15 h 61"/>
                      <a:gd name="T2" fmla="*/ 6 w 114"/>
                      <a:gd name="T3" fmla="*/ 0 h 61"/>
                      <a:gd name="T4" fmla="*/ 114 w 114"/>
                      <a:gd name="T5" fmla="*/ 54 h 61"/>
                      <a:gd name="T6" fmla="*/ 111 w 114"/>
                      <a:gd name="T7" fmla="*/ 61 h 61"/>
                      <a:gd name="T8" fmla="*/ 0 w 114"/>
                      <a:gd name="T9" fmla="*/ 15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" h="61">
                        <a:moveTo>
                          <a:pt x="0" y="15"/>
                        </a:moveTo>
                        <a:lnTo>
                          <a:pt x="6" y="0"/>
                        </a:lnTo>
                        <a:lnTo>
                          <a:pt x="114" y="54"/>
                        </a:lnTo>
                        <a:lnTo>
                          <a:pt x="111" y="61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6" name="Freeform 216">
                    <a:extLst>
                      <a:ext uri="{FF2B5EF4-FFF2-40B4-BE49-F238E27FC236}">
                        <a16:creationId xmlns:a16="http://schemas.microsoft.com/office/drawing/2014/main" xmlns="" id="{3B76D6B7-4DB7-4970-AB3E-D89EEB4FA45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747213" y="5085469"/>
                    <a:ext cx="155963" cy="70650"/>
                  </a:xfrm>
                  <a:custGeom>
                    <a:avLst/>
                    <a:gdLst>
                      <a:gd name="T0" fmla="*/ 111 w 117"/>
                      <a:gd name="T1" fmla="*/ 0 h 53"/>
                      <a:gd name="T2" fmla="*/ 117 w 117"/>
                      <a:gd name="T3" fmla="*/ 15 h 53"/>
                      <a:gd name="T4" fmla="*/ 3 w 117"/>
                      <a:gd name="T5" fmla="*/ 53 h 53"/>
                      <a:gd name="T6" fmla="*/ 0 w 117"/>
                      <a:gd name="T7" fmla="*/ 46 h 53"/>
                      <a:gd name="T8" fmla="*/ 111 w 117"/>
                      <a:gd name="T9" fmla="*/ 0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7" h="53">
                        <a:moveTo>
                          <a:pt x="111" y="0"/>
                        </a:moveTo>
                        <a:lnTo>
                          <a:pt x="117" y="15"/>
                        </a:lnTo>
                        <a:lnTo>
                          <a:pt x="3" y="53"/>
                        </a:lnTo>
                        <a:lnTo>
                          <a:pt x="0" y="46"/>
                        </a:lnTo>
                        <a:lnTo>
                          <a:pt x="11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7" name="Freeform 217">
                    <a:extLst>
                      <a:ext uri="{FF2B5EF4-FFF2-40B4-BE49-F238E27FC236}">
                        <a16:creationId xmlns:a16="http://schemas.microsoft.com/office/drawing/2014/main" xmlns="" id="{F6071506-130F-4F9F-A50F-8B5001A5094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968493" y="5217438"/>
                    <a:ext cx="22662" cy="189288"/>
                  </a:xfrm>
                  <a:custGeom>
                    <a:avLst/>
                    <a:gdLst>
                      <a:gd name="T0" fmla="*/ 17 w 17"/>
                      <a:gd name="T1" fmla="*/ 142 h 142"/>
                      <a:gd name="T2" fmla="*/ 0 w 17"/>
                      <a:gd name="T3" fmla="*/ 142 h 142"/>
                      <a:gd name="T4" fmla="*/ 5 w 17"/>
                      <a:gd name="T5" fmla="*/ 0 h 142"/>
                      <a:gd name="T6" fmla="*/ 12 w 17"/>
                      <a:gd name="T7" fmla="*/ 0 h 142"/>
                      <a:gd name="T8" fmla="*/ 17 w 17"/>
                      <a:gd name="T9" fmla="*/ 142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142">
                        <a:moveTo>
                          <a:pt x="17" y="142"/>
                        </a:moveTo>
                        <a:lnTo>
                          <a:pt x="0" y="142"/>
                        </a:lnTo>
                        <a:lnTo>
                          <a:pt x="5" y="0"/>
                        </a:lnTo>
                        <a:lnTo>
                          <a:pt x="12" y="0"/>
                        </a:lnTo>
                        <a:lnTo>
                          <a:pt x="17" y="14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8" name="Freeform 218">
                    <a:extLst>
                      <a:ext uri="{FF2B5EF4-FFF2-40B4-BE49-F238E27FC236}">
                        <a16:creationId xmlns:a16="http://schemas.microsoft.com/office/drawing/2014/main" xmlns="" id="{6A77A846-EB7D-4763-BE27-33A20BEDB37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972492" y="5125459"/>
                    <a:ext cx="13330" cy="97310"/>
                  </a:xfrm>
                  <a:custGeom>
                    <a:avLst/>
                    <a:gdLst>
                      <a:gd name="T0" fmla="*/ 10 w 10"/>
                      <a:gd name="T1" fmla="*/ 73 h 73"/>
                      <a:gd name="T2" fmla="*/ 0 w 10"/>
                      <a:gd name="T3" fmla="*/ 73 h 73"/>
                      <a:gd name="T4" fmla="*/ 3 w 10"/>
                      <a:gd name="T5" fmla="*/ 0 h 73"/>
                      <a:gd name="T6" fmla="*/ 7 w 10"/>
                      <a:gd name="T7" fmla="*/ 0 h 73"/>
                      <a:gd name="T8" fmla="*/ 10 w 10"/>
                      <a:gd name="T9" fmla="*/ 73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73">
                        <a:moveTo>
                          <a:pt x="10" y="73"/>
                        </a:moveTo>
                        <a:lnTo>
                          <a:pt x="0" y="73"/>
                        </a:lnTo>
                        <a:lnTo>
                          <a:pt x="3" y="0"/>
                        </a:lnTo>
                        <a:lnTo>
                          <a:pt x="7" y="0"/>
                        </a:lnTo>
                        <a:lnTo>
                          <a:pt x="10" y="7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9" name="Freeform 219">
                    <a:extLst>
                      <a:ext uri="{FF2B5EF4-FFF2-40B4-BE49-F238E27FC236}">
                        <a16:creationId xmlns:a16="http://schemas.microsoft.com/office/drawing/2014/main" xmlns="" id="{4BE96D4C-154A-44C7-8D01-A44523AD2D6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969826" y="5212105"/>
                    <a:ext cx="91978" cy="47988"/>
                  </a:xfrm>
                  <a:custGeom>
                    <a:avLst/>
                    <a:gdLst>
                      <a:gd name="T0" fmla="*/ 0 w 69"/>
                      <a:gd name="T1" fmla="*/ 9 h 36"/>
                      <a:gd name="T2" fmla="*/ 4 w 69"/>
                      <a:gd name="T3" fmla="*/ 0 h 36"/>
                      <a:gd name="T4" fmla="*/ 69 w 69"/>
                      <a:gd name="T5" fmla="*/ 32 h 36"/>
                      <a:gd name="T6" fmla="*/ 67 w 69"/>
                      <a:gd name="T7" fmla="*/ 36 h 36"/>
                      <a:gd name="T8" fmla="*/ 0 w 69"/>
                      <a:gd name="T9" fmla="*/ 9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9" h="36">
                        <a:moveTo>
                          <a:pt x="0" y="9"/>
                        </a:moveTo>
                        <a:lnTo>
                          <a:pt x="4" y="0"/>
                        </a:lnTo>
                        <a:lnTo>
                          <a:pt x="69" y="32"/>
                        </a:lnTo>
                        <a:lnTo>
                          <a:pt x="67" y="36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0" name="Freeform 220">
                    <a:extLst>
                      <a:ext uri="{FF2B5EF4-FFF2-40B4-BE49-F238E27FC236}">
                        <a16:creationId xmlns:a16="http://schemas.microsoft.com/office/drawing/2014/main" xmlns="" id="{6C35A4FE-8933-4654-819F-24BF82994B6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895177" y="5212105"/>
                    <a:ext cx="93311" cy="43990"/>
                  </a:xfrm>
                  <a:custGeom>
                    <a:avLst/>
                    <a:gdLst>
                      <a:gd name="T0" fmla="*/ 67 w 70"/>
                      <a:gd name="T1" fmla="*/ 0 h 33"/>
                      <a:gd name="T2" fmla="*/ 70 w 70"/>
                      <a:gd name="T3" fmla="*/ 10 h 33"/>
                      <a:gd name="T4" fmla="*/ 1 w 70"/>
                      <a:gd name="T5" fmla="*/ 33 h 33"/>
                      <a:gd name="T6" fmla="*/ 0 w 70"/>
                      <a:gd name="T7" fmla="*/ 29 h 33"/>
                      <a:gd name="T8" fmla="*/ 67 w 70"/>
                      <a:gd name="T9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" h="33">
                        <a:moveTo>
                          <a:pt x="67" y="0"/>
                        </a:moveTo>
                        <a:lnTo>
                          <a:pt x="70" y="10"/>
                        </a:lnTo>
                        <a:lnTo>
                          <a:pt x="1" y="33"/>
                        </a:lnTo>
                        <a:lnTo>
                          <a:pt x="0" y="29"/>
                        </a:lnTo>
                        <a:lnTo>
                          <a:pt x="6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1" name="Oval 250">
                    <a:extLst>
                      <a:ext uri="{FF2B5EF4-FFF2-40B4-BE49-F238E27FC236}">
                        <a16:creationId xmlns:a16="http://schemas.microsoft.com/office/drawing/2014/main" xmlns="" id="{0DB0A719-5CA5-4E10-ABFF-681BBA3386F7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571255" y="5241432"/>
                    <a:ext cx="1444984" cy="144765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elvetic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64" name="Connettore diritto 63"/>
                <p:cNvCxnSpPr/>
                <p:nvPr/>
              </p:nvCxnSpPr>
              <p:spPr>
                <a:xfrm flipH="1" flipV="1">
                  <a:off x="10055646" y="6021288"/>
                  <a:ext cx="189878" cy="1406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38"/>
              <p:cNvSpPr txBox="1"/>
              <p:nvPr/>
            </p:nvSpPr>
            <p:spPr>
              <a:xfrm>
                <a:off x="5375351" y="4272202"/>
                <a:ext cx="1191721" cy="1108128"/>
              </a:xfrm>
              <a:prstGeom prst="rect">
                <a:avLst/>
              </a:prstGeom>
              <a:noFill/>
            </p:spPr>
            <p:txBody>
              <a:bodyPr vert="horz" wrap="none" lIns="121850" tIns="60924" rIns="121850" bIns="60924" rtlCol="0">
                <a:spAutoFit/>
              </a:bodyPr>
              <a:lstStyle/>
              <a:p>
                <a:pPr lvl="0" algn="ctr" defTabSz="914126">
                  <a:defRPr/>
                </a:pPr>
                <a:r>
                  <a:rPr lang="en-US" sz="1600" b="1" dirty="0" smtClean="0">
                    <a:solidFill>
                      <a:schemeClr val="accent3">
                        <a:lumMod val="75000"/>
                      </a:schemeClr>
                    </a:solidFill>
                    <a:latin typeface="Arial Narrow" panose="020B0606020202030204" pitchFamily="34" charset="0"/>
                    <a:cs typeface="Lato Regular"/>
                  </a:rPr>
                  <a:t>2030</a:t>
                </a:r>
              </a:p>
              <a:p>
                <a:pPr lvl="0" algn="ctr" defTabSz="914126">
                  <a:defRPr/>
                </a:pPr>
                <a:r>
                  <a:rPr lang="en-US" sz="2400" b="1" dirty="0" smtClean="0">
                    <a:solidFill>
                      <a:schemeClr val="accent3">
                        <a:lumMod val="75000"/>
                      </a:schemeClr>
                    </a:solidFill>
                    <a:latin typeface="Arial Narrow" panose="020B0606020202030204" pitchFamily="34" charset="0"/>
                    <a:cs typeface="Lato Regular"/>
                  </a:rPr>
                  <a:t>G</a:t>
                </a:r>
                <a:r>
                  <a:rPr lang="en-US" sz="1200" b="1" dirty="0" smtClean="0">
                    <a:solidFill>
                      <a:schemeClr val="accent3">
                        <a:lumMod val="75000"/>
                      </a:schemeClr>
                    </a:solidFill>
                    <a:latin typeface="Arial Narrow" panose="020B0606020202030204" pitchFamily="34" charset="0"/>
                    <a:cs typeface="Lato Regular"/>
                  </a:rPr>
                  <a:t>OALS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cs typeface="Lato Regular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99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4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5749" y="133351"/>
            <a:ext cx="11601451" cy="40004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80000"/>
              </a:lnSpc>
              <a:spcAft>
                <a:spcPts val="400"/>
              </a:spcAft>
              <a:defRPr sz="3100" b="1">
                <a:solidFill>
                  <a:srgbClr val="4594A3"/>
                </a:solidFill>
                <a:ea typeface="ＭＳ 明朝"/>
                <a:cs typeface="Titillium Regular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600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RES-Electricity									1/2</a:t>
            </a:r>
            <a:endParaRPr lang="en-GB" sz="2600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8812" y="1744681"/>
            <a:ext cx="5880295" cy="409342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404813" lvl="0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rPr>
              <a:t>Ministerial Decree "RES1</a:t>
            </a:r>
            <a:r>
              <a:rPr lang="en-GB" sz="2000" dirty="0" smtClean="0">
                <a:cs typeface="Arial" panose="020B0604020202020204" pitchFamily="34" charset="0"/>
              </a:rPr>
              <a:t>"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rPr>
              <a:t> issued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rPr>
              <a:t>in 2019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represents a first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very cost-effective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measure to develop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RES-E,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mainly by competitive procedures, with an expected total contribution of 12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TWh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from mature and reliable technologies: on-shore wind, photovoltaic, hydro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and sewage treatment plant residual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gas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404813" marR="0" lvl="0" indent="-4048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404813" lvl="0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A measure for renewable energy communities and collective self-consumption initiatives was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included in the law converting the decree </a:t>
            </a:r>
            <a:r>
              <a:rPr lang="it-IT" sz="2000" dirty="0">
                <a:latin typeface="+mj-lt"/>
                <a:cs typeface="Arial" panose="020B0604020202020204" pitchFamily="34" charset="0"/>
              </a:rPr>
              <a:t>"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Milleproroghe</a:t>
            </a:r>
            <a:r>
              <a:rPr lang="en-GB" sz="2000" dirty="0" smtClean="0">
                <a:cs typeface="Arial" panose="020B0604020202020204" pitchFamily="34" charset="0"/>
              </a:rPr>
              <a:t>"</a:t>
            </a:r>
            <a:r>
              <a:rPr lang="en-GB" sz="2000" dirty="0" smtClean="0">
                <a:latin typeface="+mj-lt"/>
                <a:cs typeface="Arial" panose="020B0604020202020204" pitchFamily="34" charset="0"/>
              </a:rPr>
              <a:t> issued in </a:t>
            </a:r>
            <a:r>
              <a:rPr lang="it-IT" sz="2000" dirty="0" smtClean="0">
                <a:latin typeface="+mj-lt"/>
                <a:cs typeface="Arial" panose="020B0604020202020204" pitchFamily="34" charset="0"/>
              </a:rPr>
              <a:t>2020</a:t>
            </a:r>
            <a:r>
              <a:rPr lang="it-IT" sz="20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pending the full transposition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of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Directive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(EU) 2018/2001</a:t>
            </a:r>
            <a:endParaRPr lang="it-IT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153149" y="1744681"/>
            <a:ext cx="5667376" cy="32624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404813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Italy is currently working on Ministerial decree “RES2”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including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additional measures dedicated to more expensive and/or innovative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technologies</a:t>
            </a:r>
            <a:r>
              <a:rPr lang="en-GB" sz="2000" dirty="0" smtClean="0">
                <a:latin typeface="+mj-lt"/>
                <a:cs typeface="Arial" panose="020B0604020202020204" pitchFamily="34" charset="0"/>
              </a:rPr>
              <a:t>, and based, likewise “RES1”, on 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competitive </a:t>
            </a:r>
            <a:r>
              <a:rPr lang="en-GB" sz="2000" dirty="0" smtClean="0">
                <a:latin typeface="+mj-lt"/>
                <a:cs typeface="Arial" panose="020B0604020202020204" pitchFamily="34" charset="0"/>
              </a:rPr>
              <a:t>procedures for plants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with a capacity exceeding 1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MW</a:t>
            </a:r>
            <a:endParaRPr lang="en-GB" sz="2000" dirty="0" smtClean="0">
              <a:latin typeface="+mj-lt"/>
              <a:cs typeface="Arial" panose="020B0604020202020204" pitchFamily="34" charset="0"/>
            </a:endParaRPr>
          </a:p>
          <a:p>
            <a:pPr marL="404813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Transposition of Directive (EU) 2018/2001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on the promotion of the use of energy from renewable sources</a:t>
            </a:r>
            <a:endParaRPr lang="en-GB" sz="2000" dirty="0" smtClean="0">
              <a:latin typeface="+mj-lt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defRPr/>
            </a:pPr>
            <a:endParaRPr kumimoji="0" lang="en-GB" sz="16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451399" y="909182"/>
            <a:ext cx="11108100" cy="584775"/>
            <a:chOff x="451399" y="909182"/>
            <a:chExt cx="11108100" cy="584775"/>
          </a:xfrm>
        </p:grpSpPr>
        <p:sp>
          <p:nvSpPr>
            <p:cNvPr id="6" name="Rettangolo 5"/>
            <p:cNvSpPr/>
            <p:nvPr/>
          </p:nvSpPr>
          <p:spPr>
            <a:xfrm>
              <a:off x="6162099" y="949261"/>
              <a:ext cx="510143" cy="48544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lIns="91390" tIns="45694" rIns="91390" bIns="45694" rtlCol="0" anchor="ctr"/>
            <a:lstStyle/>
            <a:p>
              <a:pPr algn="ctr" defTabSz="914126"/>
              <a:endParaRPr lang="it-IT" sz="2800" b="1" kern="0">
                <a:solidFill>
                  <a:prstClr val="white"/>
                </a:solidFill>
                <a:latin typeface="+mj-lt"/>
              </a:endParaRPr>
            </a:p>
          </p:txBody>
        </p:sp>
        <p:cxnSp>
          <p:nvCxnSpPr>
            <p:cNvPr id="9" name="Connettore diritto 9"/>
            <p:cNvCxnSpPr/>
            <p:nvPr/>
          </p:nvCxnSpPr>
          <p:spPr>
            <a:xfrm>
              <a:off x="502755" y="1424537"/>
              <a:ext cx="506806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/>
            <p:cNvSpPr txBox="1"/>
            <p:nvPr/>
          </p:nvSpPr>
          <p:spPr>
            <a:xfrm>
              <a:off x="929327" y="909182"/>
              <a:ext cx="324036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R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ECENT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M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EASURES 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Lato Regular"/>
              </a:endParaRPr>
            </a:p>
          </p:txBody>
        </p:sp>
        <p:cxnSp>
          <p:nvCxnSpPr>
            <p:cNvPr id="11" name="Connettore diritto 9"/>
            <p:cNvCxnSpPr/>
            <p:nvPr/>
          </p:nvCxnSpPr>
          <p:spPr>
            <a:xfrm>
              <a:off x="6311230" y="1426586"/>
              <a:ext cx="524826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73"/>
            <p:cNvSpPr/>
            <p:nvPr/>
          </p:nvSpPr>
          <p:spPr>
            <a:xfrm>
              <a:off x="451399" y="932334"/>
              <a:ext cx="476105" cy="50237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lIns="91390" tIns="45694" rIns="91390" bIns="45694" rtlCol="0" anchor="ctr"/>
            <a:lstStyle/>
            <a:p>
              <a:pPr algn="ctr" defTabSz="914126"/>
              <a:endParaRPr lang="en-US" sz="2800" b="1" ker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494030" y="1055893"/>
              <a:ext cx="278140" cy="226467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30" y="39"/>
                </a:cxn>
                <a:cxn ang="0">
                  <a:pos x="25" y="44"/>
                </a:cxn>
                <a:cxn ang="0">
                  <a:pos x="23" y="45"/>
                </a:cxn>
                <a:cxn ang="0">
                  <a:pos x="20" y="44"/>
                </a:cxn>
                <a:cxn ang="0">
                  <a:pos x="15" y="39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6" y="15"/>
                </a:cxn>
                <a:cxn ang="0">
                  <a:pos x="9" y="14"/>
                </a:cxn>
                <a:cxn ang="0">
                  <a:pos x="11" y="15"/>
                </a:cxn>
                <a:cxn ang="0">
                  <a:pos x="23" y="26"/>
                </a:cxn>
                <a:cxn ang="0">
                  <a:pos x="47" y="1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8" y="7"/>
                </a:cxn>
                <a:cxn ang="0">
                  <a:pos x="59" y="9"/>
                </a:cxn>
                <a:cxn ang="0">
                  <a:pos x="58" y="12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A1A1A1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7" name="Freeform 9"/>
            <p:cNvSpPr>
              <a:spLocks noChangeArrowheads="1"/>
            </p:cNvSpPr>
            <p:nvPr/>
          </p:nvSpPr>
          <p:spPr bwMode="auto">
            <a:xfrm>
              <a:off x="6251611" y="1041977"/>
              <a:ext cx="312068" cy="319061"/>
            </a:xfrm>
            <a:custGeom>
              <a:avLst/>
              <a:gdLst>
                <a:gd name="T0" fmla="*/ 212 w 426"/>
                <a:gd name="T1" fmla="*/ 0 h 426"/>
                <a:gd name="T2" fmla="*/ 212 w 426"/>
                <a:gd name="T3" fmla="*/ 0 h 426"/>
                <a:gd name="T4" fmla="*/ 0 w 426"/>
                <a:gd name="T5" fmla="*/ 213 h 426"/>
                <a:gd name="T6" fmla="*/ 212 w 426"/>
                <a:gd name="T7" fmla="*/ 425 h 426"/>
                <a:gd name="T8" fmla="*/ 425 w 426"/>
                <a:gd name="T9" fmla="*/ 213 h 426"/>
                <a:gd name="T10" fmla="*/ 212 w 426"/>
                <a:gd name="T11" fmla="*/ 0 h 426"/>
                <a:gd name="T12" fmla="*/ 229 w 426"/>
                <a:gd name="T13" fmla="*/ 390 h 426"/>
                <a:gd name="T14" fmla="*/ 229 w 426"/>
                <a:gd name="T15" fmla="*/ 390 h 426"/>
                <a:gd name="T16" fmla="*/ 229 w 426"/>
                <a:gd name="T17" fmla="*/ 292 h 426"/>
                <a:gd name="T18" fmla="*/ 194 w 426"/>
                <a:gd name="T19" fmla="*/ 292 h 426"/>
                <a:gd name="T20" fmla="*/ 194 w 426"/>
                <a:gd name="T21" fmla="*/ 390 h 426"/>
                <a:gd name="T22" fmla="*/ 35 w 426"/>
                <a:gd name="T23" fmla="*/ 230 h 426"/>
                <a:gd name="T24" fmla="*/ 132 w 426"/>
                <a:gd name="T25" fmla="*/ 230 h 426"/>
                <a:gd name="T26" fmla="*/ 132 w 426"/>
                <a:gd name="T27" fmla="*/ 195 h 426"/>
                <a:gd name="T28" fmla="*/ 35 w 426"/>
                <a:gd name="T29" fmla="*/ 195 h 426"/>
                <a:gd name="T30" fmla="*/ 194 w 426"/>
                <a:gd name="T31" fmla="*/ 44 h 426"/>
                <a:gd name="T32" fmla="*/ 194 w 426"/>
                <a:gd name="T33" fmla="*/ 142 h 426"/>
                <a:gd name="T34" fmla="*/ 229 w 426"/>
                <a:gd name="T35" fmla="*/ 142 h 426"/>
                <a:gd name="T36" fmla="*/ 229 w 426"/>
                <a:gd name="T37" fmla="*/ 44 h 426"/>
                <a:gd name="T38" fmla="*/ 380 w 426"/>
                <a:gd name="T39" fmla="*/ 195 h 426"/>
                <a:gd name="T40" fmla="*/ 292 w 426"/>
                <a:gd name="T41" fmla="*/ 195 h 426"/>
                <a:gd name="T42" fmla="*/ 292 w 426"/>
                <a:gd name="T43" fmla="*/ 230 h 426"/>
                <a:gd name="T44" fmla="*/ 380 w 426"/>
                <a:gd name="T45" fmla="*/ 230 h 426"/>
                <a:gd name="T46" fmla="*/ 229 w 426"/>
                <a:gd name="T47" fmla="*/ 39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26" h="426">
                  <a:moveTo>
                    <a:pt x="212" y="0"/>
                  </a:moveTo>
                  <a:lnTo>
                    <a:pt x="212" y="0"/>
                  </a:lnTo>
                  <a:cubicBezTo>
                    <a:pt x="97" y="0"/>
                    <a:pt x="0" y="97"/>
                    <a:pt x="0" y="213"/>
                  </a:cubicBezTo>
                  <a:cubicBezTo>
                    <a:pt x="0" y="336"/>
                    <a:pt x="97" y="425"/>
                    <a:pt x="212" y="425"/>
                  </a:cubicBezTo>
                  <a:cubicBezTo>
                    <a:pt x="327" y="425"/>
                    <a:pt x="425" y="336"/>
                    <a:pt x="425" y="213"/>
                  </a:cubicBezTo>
                  <a:cubicBezTo>
                    <a:pt x="425" y="97"/>
                    <a:pt x="327" y="0"/>
                    <a:pt x="212" y="0"/>
                  </a:cubicBezTo>
                  <a:close/>
                  <a:moveTo>
                    <a:pt x="229" y="390"/>
                  </a:moveTo>
                  <a:lnTo>
                    <a:pt x="229" y="390"/>
                  </a:lnTo>
                  <a:cubicBezTo>
                    <a:pt x="229" y="292"/>
                    <a:pt x="229" y="292"/>
                    <a:pt x="229" y="292"/>
                  </a:cubicBezTo>
                  <a:cubicBezTo>
                    <a:pt x="194" y="292"/>
                    <a:pt x="194" y="292"/>
                    <a:pt x="194" y="292"/>
                  </a:cubicBezTo>
                  <a:cubicBezTo>
                    <a:pt x="194" y="390"/>
                    <a:pt x="194" y="390"/>
                    <a:pt x="194" y="390"/>
                  </a:cubicBezTo>
                  <a:cubicBezTo>
                    <a:pt x="114" y="380"/>
                    <a:pt x="44" y="310"/>
                    <a:pt x="35" y="230"/>
                  </a:cubicBezTo>
                  <a:cubicBezTo>
                    <a:pt x="132" y="230"/>
                    <a:pt x="132" y="230"/>
                    <a:pt x="132" y="230"/>
                  </a:cubicBezTo>
                  <a:cubicBezTo>
                    <a:pt x="132" y="195"/>
                    <a:pt x="132" y="195"/>
                    <a:pt x="132" y="195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44" y="115"/>
                    <a:pt x="114" y="53"/>
                    <a:pt x="194" y="44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229" y="142"/>
                    <a:pt x="229" y="142"/>
                    <a:pt x="229" y="142"/>
                  </a:cubicBezTo>
                  <a:cubicBezTo>
                    <a:pt x="229" y="44"/>
                    <a:pt x="229" y="44"/>
                    <a:pt x="229" y="44"/>
                  </a:cubicBezTo>
                  <a:cubicBezTo>
                    <a:pt x="310" y="53"/>
                    <a:pt x="380" y="115"/>
                    <a:pt x="380" y="195"/>
                  </a:cubicBezTo>
                  <a:cubicBezTo>
                    <a:pt x="292" y="195"/>
                    <a:pt x="292" y="195"/>
                    <a:pt x="292" y="195"/>
                  </a:cubicBezTo>
                  <a:cubicBezTo>
                    <a:pt x="292" y="230"/>
                    <a:pt x="292" y="230"/>
                    <a:pt x="292" y="230"/>
                  </a:cubicBezTo>
                  <a:cubicBezTo>
                    <a:pt x="380" y="230"/>
                    <a:pt x="380" y="230"/>
                    <a:pt x="380" y="230"/>
                  </a:cubicBezTo>
                  <a:cubicBezTo>
                    <a:pt x="380" y="310"/>
                    <a:pt x="310" y="380"/>
                    <a:pt x="229" y="3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676029" y="909182"/>
              <a:ext cx="324036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U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PCOMING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M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EASURES 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Lato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0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5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5749" y="133351"/>
            <a:ext cx="11601451" cy="40004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80000"/>
              </a:lnSpc>
              <a:spcAft>
                <a:spcPts val="400"/>
              </a:spcAft>
              <a:defRPr sz="3100" b="1">
                <a:solidFill>
                  <a:srgbClr val="4594A3"/>
                </a:solidFill>
                <a:ea typeface="ＭＳ 明朝"/>
                <a:cs typeface="Titillium Regular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600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RES-Electricity									2/2</a:t>
            </a:r>
            <a:endParaRPr lang="en-GB" sz="2600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61398" y="1593284"/>
            <a:ext cx="10725413" cy="39395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404813" lvl="0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Possible Evolution of the net-billing scheme towards a premium on self-consumed energy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Reduction of complexity and regulatory uncertainty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Fostering an enabling framework for self-consumption and renewable energy communities, enhancing the existing network, both from an economic and regulatory point of view and promote an active role for prosumers and consumers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Agreement with regions for Identification of suitable areas for new RES power plants to faster the authorization process, enhancing built-up and already used areas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Support repowering and revamping intervention in order to optimize production, taking into account the environmental impact of each technology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Development and deployment of energy storage systems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561399" y="842507"/>
            <a:ext cx="10725412" cy="584775"/>
            <a:chOff x="561399" y="842507"/>
            <a:chExt cx="10725412" cy="584775"/>
          </a:xfrm>
        </p:grpSpPr>
        <p:grpSp>
          <p:nvGrpSpPr>
            <p:cNvPr id="3" name="Gruppo 2"/>
            <p:cNvGrpSpPr/>
            <p:nvPr/>
          </p:nvGrpSpPr>
          <p:grpSpPr>
            <a:xfrm>
              <a:off x="561399" y="884443"/>
              <a:ext cx="10725412" cy="485444"/>
              <a:chOff x="6162099" y="949261"/>
              <a:chExt cx="10725412" cy="485444"/>
            </a:xfrm>
          </p:grpSpPr>
          <p:sp>
            <p:nvSpPr>
              <p:cNvPr id="6" name="Rettangolo 5"/>
              <p:cNvSpPr/>
              <p:nvPr/>
            </p:nvSpPr>
            <p:spPr>
              <a:xfrm>
                <a:off x="6162099" y="949261"/>
                <a:ext cx="510143" cy="48544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91390" tIns="45694" rIns="91390" bIns="45694" rtlCol="0" anchor="ctr"/>
              <a:lstStyle/>
              <a:p>
                <a:pPr algn="ctr" defTabSz="914126"/>
                <a:endParaRPr lang="it-IT" sz="2800" b="1" kern="0">
                  <a:solidFill>
                    <a:prstClr val="white"/>
                  </a:solidFill>
                  <a:latin typeface="+mj-lt"/>
                </a:endParaRPr>
              </a:p>
            </p:txBody>
          </p:sp>
          <p:cxnSp>
            <p:nvCxnSpPr>
              <p:cNvPr id="11" name="Connettore diritto 9"/>
              <p:cNvCxnSpPr/>
              <p:nvPr/>
            </p:nvCxnSpPr>
            <p:spPr>
              <a:xfrm>
                <a:off x="6660118" y="1426586"/>
                <a:ext cx="1022739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5"/>
              <p:cNvSpPr>
                <a:spLocks noChangeAspect="1" noEditPoints="1"/>
              </p:cNvSpPr>
              <p:nvPr/>
            </p:nvSpPr>
            <p:spPr bwMode="auto">
              <a:xfrm>
                <a:off x="6291463" y="988080"/>
                <a:ext cx="251414" cy="360253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A1A1A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p:grpSp>
        <p:sp>
          <p:nvSpPr>
            <p:cNvPr id="18" name="CasellaDiTesto 17"/>
            <p:cNvSpPr txBox="1"/>
            <p:nvPr/>
          </p:nvSpPr>
          <p:spPr>
            <a:xfrm>
              <a:off x="1075329" y="842507"/>
              <a:ext cx="6613944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M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AIN</a:t>
              </a:r>
              <a:r>
                <a:rPr lang="en-US" sz="3200" b="1" dirty="0" smtClean="0">
                  <a:solidFill>
                    <a:srgbClr val="FF0000"/>
                  </a:solidFill>
                  <a:latin typeface="Arial Narrow" panose="020B0606020202030204" pitchFamily="34" charset="0"/>
                  <a:cs typeface="Lato Regular"/>
                </a:rPr>
                <a:t>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O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THER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P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ROVISIONS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Lato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9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6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5749" y="133351"/>
            <a:ext cx="11601451" cy="40004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80000"/>
              </a:lnSpc>
              <a:spcAft>
                <a:spcPts val="400"/>
              </a:spcAft>
              <a:defRPr sz="3100" b="1">
                <a:solidFill>
                  <a:srgbClr val="4594A3"/>
                </a:solidFill>
                <a:ea typeface="ＭＳ 明朝"/>
                <a:cs typeface="Titillium Regular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600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RES-Heating &amp; Cooling</a:t>
            </a:r>
            <a:endParaRPr lang="en-GB" sz="2600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61399" y="1565196"/>
            <a:ext cx="10725412" cy="301621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Improvement of the requirement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for integration of renewable sources for new buildings undergoing major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renovation and evaluate the extension of the requirement to existing buildings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Fostering power plants with high environmental quality and high efficiency standards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Foresee demanding environmental and performance requirements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Evaluate the introduction of mandatory replacement for obsolete heating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equipment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Give value to waste products in a perspective of circular economy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Strengthening of the existing measures (supporting both energy efficiency and Res-H&amp;C)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561399" y="842507"/>
            <a:ext cx="10725412" cy="584775"/>
            <a:chOff x="561399" y="842507"/>
            <a:chExt cx="10725412" cy="584775"/>
          </a:xfrm>
        </p:grpSpPr>
        <p:grpSp>
          <p:nvGrpSpPr>
            <p:cNvPr id="8" name="Gruppo 7"/>
            <p:cNvGrpSpPr/>
            <p:nvPr/>
          </p:nvGrpSpPr>
          <p:grpSpPr>
            <a:xfrm>
              <a:off x="561399" y="884443"/>
              <a:ext cx="10725412" cy="485444"/>
              <a:chOff x="6162099" y="949261"/>
              <a:chExt cx="10725412" cy="485444"/>
            </a:xfrm>
          </p:grpSpPr>
          <p:sp>
            <p:nvSpPr>
              <p:cNvPr id="10" name="Rettangolo 9"/>
              <p:cNvSpPr/>
              <p:nvPr/>
            </p:nvSpPr>
            <p:spPr>
              <a:xfrm>
                <a:off x="6162099" y="949261"/>
                <a:ext cx="510143" cy="48544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91390" tIns="45694" rIns="91390" bIns="45694" rtlCol="0" anchor="ctr"/>
              <a:lstStyle/>
              <a:p>
                <a:pPr algn="ctr" defTabSz="914126"/>
                <a:endParaRPr lang="it-IT" sz="2800" b="1" kern="0">
                  <a:solidFill>
                    <a:prstClr val="white"/>
                  </a:solidFill>
                  <a:latin typeface="+mj-lt"/>
                </a:endParaRPr>
              </a:p>
            </p:txBody>
          </p:sp>
          <p:cxnSp>
            <p:nvCxnSpPr>
              <p:cNvPr id="11" name="Connettore diritto 9"/>
              <p:cNvCxnSpPr/>
              <p:nvPr/>
            </p:nvCxnSpPr>
            <p:spPr>
              <a:xfrm>
                <a:off x="6660118" y="1426586"/>
                <a:ext cx="1022739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Freeform 15"/>
              <p:cNvSpPr>
                <a:spLocks noChangeAspect="1" noEditPoints="1"/>
              </p:cNvSpPr>
              <p:nvPr/>
            </p:nvSpPr>
            <p:spPr bwMode="auto">
              <a:xfrm>
                <a:off x="6291463" y="988080"/>
                <a:ext cx="251414" cy="360253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A1A1A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p:grpSp>
        <p:sp>
          <p:nvSpPr>
            <p:cNvPr id="9" name="CasellaDiTesto 8"/>
            <p:cNvSpPr txBox="1"/>
            <p:nvPr/>
          </p:nvSpPr>
          <p:spPr>
            <a:xfrm>
              <a:off x="1075329" y="842507"/>
              <a:ext cx="324036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A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DDRESS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L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INES 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Lato Regular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 idx="4294967295"/>
          </p:nvPr>
        </p:nvSpPr>
        <p:spPr>
          <a:xfrm>
            <a:off x="1943653" y="5005596"/>
            <a:ext cx="9041847" cy="88720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800" b="1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800" b="1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 measures related to RES-H&amp;C are often integrated with those for Energy Efficiency and RES-E</a:t>
            </a:r>
          </a:p>
        </p:txBody>
      </p:sp>
    </p:spTree>
    <p:extLst>
      <p:ext uri="{BB962C8B-B14F-4D97-AF65-F5344CB8AC3E}">
        <p14:creationId xmlns:p14="http://schemas.microsoft.com/office/powerpoint/2010/main" val="34530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7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5749" y="133351"/>
            <a:ext cx="11601451" cy="40004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80000"/>
              </a:lnSpc>
              <a:spcAft>
                <a:spcPts val="400"/>
              </a:spcAft>
              <a:defRPr sz="3100" b="1">
                <a:solidFill>
                  <a:srgbClr val="4594A3"/>
                </a:solidFill>
                <a:ea typeface="ＭＳ 明朝"/>
                <a:cs typeface="Titillium Regular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600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RES-Transport										1/2</a:t>
            </a:r>
            <a:endParaRPr lang="en-GB" sz="2600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6554" y="1511591"/>
            <a:ext cx="5439673" cy="486287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404813" lvl="0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rPr>
              <a:t>Ministerial Decree,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rPr>
              <a:t>issued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rPr>
              <a:t>in 2019,  </a:t>
            </a:r>
            <a:r>
              <a:rPr lang="it-IT" sz="2000" dirty="0" smtClean="0">
                <a:latin typeface="+mj-lt"/>
                <a:cs typeface="Arial" panose="020B0604020202020204" pitchFamily="34" charset="0"/>
              </a:rPr>
              <a:t>on the </a:t>
            </a:r>
            <a:r>
              <a:rPr lang="en-GB" sz="2000" dirty="0" smtClean="0">
                <a:latin typeface="+mj-lt"/>
                <a:cs typeface="Arial" panose="020B0604020202020204" pitchFamily="34" charset="0"/>
              </a:rPr>
              <a:t>Institution of a National 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System on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sustainability certification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for biofuels and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bioliquids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Inter-ministerial Decree, issued in 2018, on  the promotion of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biomethane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and other advanced biofuels until 2022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Law on State balance of 2018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and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s.m.i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. on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the promotion of electric cars and Bonus/Malus based on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CO</a:t>
            </a:r>
            <a:r>
              <a:rPr lang="en-US" sz="2000" baseline="-25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emissions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Ministerial Decree, “Vehicle to grid”, issued in 2020, defining criteria and procedures to promote the integration between electrical vehicles and the grid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176942" y="1511591"/>
            <a:ext cx="5068066" cy="418576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404813" lvl="0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National Plan on the electricity  recharging infrastructures, “PNIRE”, update</a:t>
            </a:r>
          </a:p>
          <a:p>
            <a:pPr marL="404813" lvl="0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GB" sz="2000" dirty="0" smtClean="0">
              <a:latin typeface="+mj-lt"/>
              <a:cs typeface="Arial" panose="020B0604020202020204" pitchFamily="34" charset="0"/>
            </a:endParaRPr>
          </a:p>
          <a:p>
            <a:pPr marL="404813" lvl="0" indent="-404813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+mj-lt"/>
                <a:cs typeface="Arial" panose="020B0604020202020204" pitchFamily="34" charset="0"/>
              </a:rPr>
              <a:t>Implementation of a national platform on recharging infrastructures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Transposition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of Directive  (EU) 2018/2001 concerning also with new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measures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to apply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after 2022 for biofuels and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biomethane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(with the aim to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saturate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gas 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consumption residual part in the transport sector) and their promotion in he industry and tertiary sectors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defRPr/>
            </a:pPr>
            <a:endParaRPr kumimoji="0" lang="en-GB" sz="16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406574" y="783672"/>
            <a:ext cx="11152925" cy="584775"/>
            <a:chOff x="406574" y="909182"/>
            <a:chExt cx="11152925" cy="584775"/>
          </a:xfrm>
        </p:grpSpPr>
        <p:sp>
          <p:nvSpPr>
            <p:cNvPr id="6" name="Rettangolo 5"/>
            <p:cNvSpPr/>
            <p:nvPr/>
          </p:nvSpPr>
          <p:spPr>
            <a:xfrm>
              <a:off x="6162099" y="949261"/>
              <a:ext cx="510143" cy="48544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lIns="91390" tIns="45694" rIns="91390" bIns="45694" rtlCol="0" anchor="ctr"/>
            <a:lstStyle/>
            <a:p>
              <a:pPr algn="ctr" defTabSz="914126"/>
              <a:endParaRPr lang="it-IT" sz="2800" b="1" kern="0">
                <a:solidFill>
                  <a:prstClr val="white"/>
                </a:solidFill>
                <a:latin typeface="+mj-lt"/>
              </a:endParaRPr>
            </a:p>
          </p:txBody>
        </p:sp>
        <p:cxnSp>
          <p:nvCxnSpPr>
            <p:cNvPr id="9" name="Connettore diritto 9"/>
            <p:cNvCxnSpPr/>
            <p:nvPr/>
          </p:nvCxnSpPr>
          <p:spPr>
            <a:xfrm>
              <a:off x="502755" y="1433502"/>
              <a:ext cx="506806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/>
            <p:cNvSpPr txBox="1"/>
            <p:nvPr/>
          </p:nvSpPr>
          <p:spPr>
            <a:xfrm>
              <a:off x="884502" y="909182"/>
              <a:ext cx="324036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R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ECENT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M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EASURES 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Lato Regular"/>
              </a:endParaRPr>
            </a:p>
          </p:txBody>
        </p:sp>
        <p:cxnSp>
          <p:nvCxnSpPr>
            <p:cNvPr id="11" name="Connettore diritto 9"/>
            <p:cNvCxnSpPr/>
            <p:nvPr/>
          </p:nvCxnSpPr>
          <p:spPr>
            <a:xfrm>
              <a:off x="6311230" y="1426586"/>
              <a:ext cx="524826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73"/>
            <p:cNvSpPr/>
            <p:nvPr/>
          </p:nvSpPr>
          <p:spPr>
            <a:xfrm>
              <a:off x="406574" y="932334"/>
              <a:ext cx="476105" cy="50237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lIns="91390" tIns="45694" rIns="91390" bIns="45694" rtlCol="0" anchor="ctr"/>
            <a:lstStyle/>
            <a:p>
              <a:pPr algn="ctr" defTabSz="914126"/>
              <a:endParaRPr lang="en-US" sz="2800" b="1" ker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494030" y="1055893"/>
              <a:ext cx="278140" cy="226467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30" y="39"/>
                </a:cxn>
                <a:cxn ang="0">
                  <a:pos x="25" y="44"/>
                </a:cxn>
                <a:cxn ang="0">
                  <a:pos x="23" y="45"/>
                </a:cxn>
                <a:cxn ang="0">
                  <a:pos x="20" y="44"/>
                </a:cxn>
                <a:cxn ang="0">
                  <a:pos x="15" y="39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6" y="15"/>
                </a:cxn>
                <a:cxn ang="0">
                  <a:pos x="9" y="14"/>
                </a:cxn>
                <a:cxn ang="0">
                  <a:pos x="11" y="15"/>
                </a:cxn>
                <a:cxn ang="0">
                  <a:pos x="23" y="26"/>
                </a:cxn>
                <a:cxn ang="0">
                  <a:pos x="47" y="1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8" y="7"/>
                </a:cxn>
                <a:cxn ang="0">
                  <a:pos x="59" y="9"/>
                </a:cxn>
                <a:cxn ang="0">
                  <a:pos x="58" y="12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A1A1A1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7" name="Freeform 9"/>
            <p:cNvSpPr>
              <a:spLocks noChangeArrowheads="1"/>
            </p:cNvSpPr>
            <p:nvPr/>
          </p:nvSpPr>
          <p:spPr bwMode="auto">
            <a:xfrm>
              <a:off x="6251611" y="1041977"/>
              <a:ext cx="312068" cy="319061"/>
            </a:xfrm>
            <a:custGeom>
              <a:avLst/>
              <a:gdLst>
                <a:gd name="T0" fmla="*/ 212 w 426"/>
                <a:gd name="T1" fmla="*/ 0 h 426"/>
                <a:gd name="T2" fmla="*/ 212 w 426"/>
                <a:gd name="T3" fmla="*/ 0 h 426"/>
                <a:gd name="T4" fmla="*/ 0 w 426"/>
                <a:gd name="T5" fmla="*/ 213 h 426"/>
                <a:gd name="T6" fmla="*/ 212 w 426"/>
                <a:gd name="T7" fmla="*/ 425 h 426"/>
                <a:gd name="T8" fmla="*/ 425 w 426"/>
                <a:gd name="T9" fmla="*/ 213 h 426"/>
                <a:gd name="T10" fmla="*/ 212 w 426"/>
                <a:gd name="T11" fmla="*/ 0 h 426"/>
                <a:gd name="T12" fmla="*/ 229 w 426"/>
                <a:gd name="T13" fmla="*/ 390 h 426"/>
                <a:gd name="T14" fmla="*/ 229 w 426"/>
                <a:gd name="T15" fmla="*/ 390 h 426"/>
                <a:gd name="T16" fmla="*/ 229 w 426"/>
                <a:gd name="T17" fmla="*/ 292 h 426"/>
                <a:gd name="T18" fmla="*/ 194 w 426"/>
                <a:gd name="T19" fmla="*/ 292 h 426"/>
                <a:gd name="T20" fmla="*/ 194 w 426"/>
                <a:gd name="T21" fmla="*/ 390 h 426"/>
                <a:gd name="T22" fmla="*/ 35 w 426"/>
                <a:gd name="T23" fmla="*/ 230 h 426"/>
                <a:gd name="T24" fmla="*/ 132 w 426"/>
                <a:gd name="T25" fmla="*/ 230 h 426"/>
                <a:gd name="T26" fmla="*/ 132 w 426"/>
                <a:gd name="T27" fmla="*/ 195 h 426"/>
                <a:gd name="T28" fmla="*/ 35 w 426"/>
                <a:gd name="T29" fmla="*/ 195 h 426"/>
                <a:gd name="T30" fmla="*/ 194 w 426"/>
                <a:gd name="T31" fmla="*/ 44 h 426"/>
                <a:gd name="T32" fmla="*/ 194 w 426"/>
                <a:gd name="T33" fmla="*/ 142 h 426"/>
                <a:gd name="T34" fmla="*/ 229 w 426"/>
                <a:gd name="T35" fmla="*/ 142 h 426"/>
                <a:gd name="T36" fmla="*/ 229 w 426"/>
                <a:gd name="T37" fmla="*/ 44 h 426"/>
                <a:gd name="T38" fmla="*/ 380 w 426"/>
                <a:gd name="T39" fmla="*/ 195 h 426"/>
                <a:gd name="T40" fmla="*/ 292 w 426"/>
                <a:gd name="T41" fmla="*/ 195 h 426"/>
                <a:gd name="T42" fmla="*/ 292 w 426"/>
                <a:gd name="T43" fmla="*/ 230 h 426"/>
                <a:gd name="T44" fmla="*/ 380 w 426"/>
                <a:gd name="T45" fmla="*/ 230 h 426"/>
                <a:gd name="T46" fmla="*/ 229 w 426"/>
                <a:gd name="T47" fmla="*/ 39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26" h="426">
                  <a:moveTo>
                    <a:pt x="212" y="0"/>
                  </a:moveTo>
                  <a:lnTo>
                    <a:pt x="212" y="0"/>
                  </a:lnTo>
                  <a:cubicBezTo>
                    <a:pt x="97" y="0"/>
                    <a:pt x="0" y="97"/>
                    <a:pt x="0" y="213"/>
                  </a:cubicBezTo>
                  <a:cubicBezTo>
                    <a:pt x="0" y="336"/>
                    <a:pt x="97" y="425"/>
                    <a:pt x="212" y="425"/>
                  </a:cubicBezTo>
                  <a:cubicBezTo>
                    <a:pt x="327" y="425"/>
                    <a:pt x="425" y="336"/>
                    <a:pt x="425" y="213"/>
                  </a:cubicBezTo>
                  <a:cubicBezTo>
                    <a:pt x="425" y="97"/>
                    <a:pt x="327" y="0"/>
                    <a:pt x="212" y="0"/>
                  </a:cubicBezTo>
                  <a:close/>
                  <a:moveTo>
                    <a:pt x="229" y="390"/>
                  </a:moveTo>
                  <a:lnTo>
                    <a:pt x="229" y="390"/>
                  </a:lnTo>
                  <a:cubicBezTo>
                    <a:pt x="229" y="292"/>
                    <a:pt x="229" y="292"/>
                    <a:pt x="229" y="292"/>
                  </a:cubicBezTo>
                  <a:cubicBezTo>
                    <a:pt x="194" y="292"/>
                    <a:pt x="194" y="292"/>
                    <a:pt x="194" y="292"/>
                  </a:cubicBezTo>
                  <a:cubicBezTo>
                    <a:pt x="194" y="390"/>
                    <a:pt x="194" y="390"/>
                    <a:pt x="194" y="390"/>
                  </a:cubicBezTo>
                  <a:cubicBezTo>
                    <a:pt x="114" y="380"/>
                    <a:pt x="44" y="310"/>
                    <a:pt x="35" y="230"/>
                  </a:cubicBezTo>
                  <a:cubicBezTo>
                    <a:pt x="132" y="230"/>
                    <a:pt x="132" y="230"/>
                    <a:pt x="132" y="230"/>
                  </a:cubicBezTo>
                  <a:cubicBezTo>
                    <a:pt x="132" y="195"/>
                    <a:pt x="132" y="195"/>
                    <a:pt x="132" y="195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44" y="115"/>
                    <a:pt x="114" y="53"/>
                    <a:pt x="194" y="44"/>
                  </a:cubicBezTo>
                  <a:cubicBezTo>
                    <a:pt x="194" y="142"/>
                    <a:pt x="194" y="142"/>
                    <a:pt x="194" y="142"/>
                  </a:cubicBezTo>
                  <a:cubicBezTo>
                    <a:pt x="229" y="142"/>
                    <a:pt x="229" y="142"/>
                    <a:pt x="229" y="142"/>
                  </a:cubicBezTo>
                  <a:cubicBezTo>
                    <a:pt x="229" y="44"/>
                    <a:pt x="229" y="44"/>
                    <a:pt x="229" y="44"/>
                  </a:cubicBezTo>
                  <a:cubicBezTo>
                    <a:pt x="310" y="53"/>
                    <a:pt x="380" y="115"/>
                    <a:pt x="380" y="195"/>
                  </a:cubicBezTo>
                  <a:cubicBezTo>
                    <a:pt x="292" y="195"/>
                    <a:pt x="292" y="195"/>
                    <a:pt x="292" y="195"/>
                  </a:cubicBezTo>
                  <a:cubicBezTo>
                    <a:pt x="292" y="230"/>
                    <a:pt x="292" y="230"/>
                    <a:pt x="292" y="230"/>
                  </a:cubicBezTo>
                  <a:cubicBezTo>
                    <a:pt x="380" y="230"/>
                    <a:pt x="380" y="230"/>
                    <a:pt x="380" y="230"/>
                  </a:cubicBezTo>
                  <a:cubicBezTo>
                    <a:pt x="380" y="310"/>
                    <a:pt x="310" y="380"/>
                    <a:pt x="229" y="3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676029" y="909182"/>
              <a:ext cx="324036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U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PCOMING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M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EASURES 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Lato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70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F19E-DCCA-474F-8D95-165EC7ED411C}" type="slidenum">
              <a:rPr lang="it-IT" smtClean="0"/>
              <a:t>8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5749" y="133351"/>
            <a:ext cx="11601451" cy="40004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80000"/>
              </a:lnSpc>
              <a:spcAft>
                <a:spcPts val="400"/>
              </a:spcAft>
              <a:defRPr sz="3100" b="1">
                <a:solidFill>
                  <a:srgbClr val="4594A3"/>
                </a:solidFill>
                <a:ea typeface="ＭＳ 明朝"/>
                <a:cs typeface="Titillium Regular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600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RES-Transport  									 2/2</a:t>
            </a:r>
            <a:endParaRPr lang="en-GB" sz="2600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5749" y="1466101"/>
            <a:ext cx="11106151" cy="486287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Requirements on fuels GHG’s emission reduction by 2020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Promote the electrification in consumption in road transport as a mean to improve both air and environment quality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Priority to policies able to control and reduce mobility needs (smart working) and improve collective integrated mobility, in particular on track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New measure to promote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biomethane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and other advanced biofuels in order to gradually reduce the use of conventional fuels: focus on advanced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biomethane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from agro zoo-technical and agro-industry matrices both to feed-in the natural gas grid and agricultural tractors 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Technological progress and cost reduction linked to the development of biofuels in the naval and aviation sectors</a:t>
            </a:r>
          </a:p>
          <a:p>
            <a:pPr marL="404813" lvl="0" indent="-404813" algn="just">
              <a:spcBef>
                <a:spcPts val="12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Foster hydrogen contribution for direct use as non biological renewable fuel first in road transport, public transport, heavy transport and trains (for non-electrified tracks), then in the naval sector and feed-in the natural gas grid.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561399" y="842507"/>
            <a:ext cx="10725412" cy="584775"/>
            <a:chOff x="561399" y="842507"/>
            <a:chExt cx="10725412" cy="584775"/>
          </a:xfrm>
        </p:grpSpPr>
        <p:grpSp>
          <p:nvGrpSpPr>
            <p:cNvPr id="15" name="Gruppo 14"/>
            <p:cNvGrpSpPr/>
            <p:nvPr/>
          </p:nvGrpSpPr>
          <p:grpSpPr>
            <a:xfrm>
              <a:off x="561399" y="884443"/>
              <a:ext cx="10725412" cy="485444"/>
              <a:chOff x="6162099" y="949261"/>
              <a:chExt cx="10725412" cy="485444"/>
            </a:xfrm>
          </p:grpSpPr>
          <p:sp>
            <p:nvSpPr>
              <p:cNvPr id="17" name="Rettangolo 16"/>
              <p:cNvSpPr/>
              <p:nvPr/>
            </p:nvSpPr>
            <p:spPr>
              <a:xfrm>
                <a:off x="6162099" y="949261"/>
                <a:ext cx="510143" cy="48544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lIns="91390" tIns="45694" rIns="91390" bIns="45694" rtlCol="0" anchor="ctr"/>
              <a:lstStyle/>
              <a:p>
                <a:pPr algn="ctr" defTabSz="914126"/>
                <a:endParaRPr lang="it-IT" sz="2800" b="1" kern="0">
                  <a:solidFill>
                    <a:prstClr val="white"/>
                  </a:solidFill>
                  <a:latin typeface="+mj-lt"/>
                </a:endParaRPr>
              </a:p>
            </p:txBody>
          </p:sp>
          <p:cxnSp>
            <p:nvCxnSpPr>
              <p:cNvPr id="18" name="Connettore diritto 9"/>
              <p:cNvCxnSpPr/>
              <p:nvPr/>
            </p:nvCxnSpPr>
            <p:spPr>
              <a:xfrm>
                <a:off x="6660118" y="1426586"/>
                <a:ext cx="1022739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eeform 15"/>
              <p:cNvSpPr>
                <a:spLocks noChangeAspect="1" noEditPoints="1"/>
              </p:cNvSpPr>
              <p:nvPr/>
            </p:nvSpPr>
            <p:spPr bwMode="auto">
              <a:xfrm>
                <a:off x="6291463" y="988080"/>
                <a:ext cx="251414" cy="360253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A1A1A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p:grpSp>
        <p:sp>
          <p:nvSpPr>
            <p:cNvPr id="16" name="CasellaDiTesto 15"/>
            <p:cNvSpPr txBox="1"/>
            <p:nvPr/>
          </p:nvSpPr>
          <p:spPr>
            <a:xfrm>
              <a:off x="1075329" y="842507"/>
              <a:ext cx="324036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 Narrow" panose="020B0606020202030204" pitchFamily="34" charset="0"/>
                  <a:cs typeface="Lato Regular"/>
                </a:rPr>
                <a:t>M</a:t>
              </a:r>
              <a:r>
                <a:rPr lang="en-US" sz="1600" b="1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 Narrow" panose="020B0606020202030204" pitchFamily="34" charset="0"/>
                  <a:cs typeface="Lato Regular"/>
                </a:rPr>
                <a:t>AIN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O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THER </a:t>
              </a:r>
              <a:r>
                <a:rPr lang="en-US" sz="3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P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cs typeface="Lato Regular"/>
                </a:rPr>
                <a:t>ROVISIONS 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Lato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28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981</Words>
  <Application>Microsoft Office PowerPoint</Application>
  <PresentationFormat>Widescreen</PresentationFormat>
  <Paragraphs>116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Helvetica</vt:lpstr>
      <vt:lpstr>Kunstler Script</vt:lpstr>
      <vt:lpstr>Lato</vt:lpstr>
      <vt:lpstr>Lato Light</vt:lpstr>
      <vt:lpstr>Lato Regular</vt:lpstr>
      <vt:lpstr>Tahoma</vt:lpstr>
      <vt:lpstr>Times New Roman</vt:lpstr>
      <vt:lpstr>Wingdings</vt:lpstr>
      <vt:lpstr>Tema di Office</vt:lpstr>
      <vt:lpstr>Presentazione standard di PowerPoint</vt:lpstr>
      <vt:lpstr>Renewable contribution as a share of energy from renewable sources in gross final consumption of energy</vt:lpstr>
      <vt:lpstr>Presentazione standard di PowerPoint</vt:lpstr>
      <vt:lpstr>Presentazione standard di PowerPoint</vt:lpstr>
      <vt:lpstr>Presentazione standard di PowerPoint</vt:lpstr>
      <vt:lpstr>Main measures related to RES-H&amp;C are often integrated with those for Energy Efficiency and RES-E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MiSE-DGAECE</dc:creator>
  <cp:lastModifiedBy>Guest</cp:lastModifiedBy>
  <cp:revision>113</cp:revision>
  <dcterms:created xsi:type="dcterms:W3CDTF">2020-04-17T11:39:55Z</dcterms:created>
  <dcterms:modified xsi:type="dcterms:W3CDTF">2020-04-21T11:36:27Z</dcterms:modified>
</cp:coreProperties>
</file>