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8" r:id="rId4"/>
    <p:sldId id="270" r:id="rId5"/>
    <p:sldId id="273" r:id="rId6"/>
    <p:sldId id="269" r:id="rId7"/>
    <p:sldId id="264" r:id="rId8"/>
    <p:sldId id="265" r:id="rId9"/>
    <p:sldId id="266" r:id="rId10"/>
    <p:sldId id="267" r:id="rId11"/>
    <p:sldId id="271" r:id="rId12"/>
    <p:sldId id="257" r:id="rId13"/>
    <p:sldId id="25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96"/>
  </p:normalViewPr>
  <p:slideViewPr>
    <p:cSldViewPr snapToGrid="0">
      <p:cViewPr varScale="1">
        <p:scale>
          <a:sx n="105" d="100"/>
          <a:sy n="105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2DA2-8566-3782-2110-22C8F2F76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ADC53-329A-D726-8148-096E76D94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8956-12E9-89E9-0BF5-30EBC814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049E-8AC4-7002-6988-5D318BCD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CF2A-FA9F-A8D8-0B3F-2AFA39F1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1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8B3E-7081-9941-3DB1-353885D7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17731-F9F9-A82A-F473-A6E78B05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CBF6-7102-3831-B89A-09747420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3370-3F54-274B-0F63-888CE9D5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253F-0705-C7D1-06F7-24BD8747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B570-9C99-AEA5-FA13-520D55B2E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AAC09-1A62-35AE-5623-60F51D8FB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F28A-F2CE-E1CA-D742-BFF00D1E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B1FB6-2133-19D6-6A2B-90ADB201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FF2D-D1CA-3F9D-A3D4-77C73027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E37A-019B-33FB-796F-5B42CB3B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8CFD-81F5-3A44-F1CC-DEC3A9A6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7269-E79F-999D-B510-69594EE7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1DED-08B3-030E-2EF4-3130B06C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F9A6-8019-542B-5A47-F826CA1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0E90-C11B-904C-63A3-F10B6926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9F26-238F-7A09-B0FB-E6138D54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0C8E9-AFB4-A1EC-335E-08BD1E40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E409-00D1-9912-C16C-5A6F8836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7C4-EEC4-36D3-5D18-3C2D622E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6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B4E3-208B-0832-76EE-F4418169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4D03-F17F-9F65-DA1F-738357F0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4ECC-3D70-8839-E07A-4C4ECDB1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7EF28-3E31-73A9-38F5-73A2E7CD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BF229-716E-236F-310A-826419C2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EA3CC-9BEE-73C5-D677-346E7664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2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1C02-3547-32B0-D713-E2550892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1A28-9720-7B77-1922-5F878A33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D152A-7174-46F6-E639-4DA0BCE1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09FA8-6656-39DF-1693-B5A7C8F43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98CF3-F019-C136-D1EA-76557E737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6F486-E7F8-C863-228C-5CE32591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61492-DA62-FCAB-654F-CE7D527D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444C3-DAEB-CD00-CC68-B86873C0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9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8CEB-F5E8-DD4E-73DC-096D9F20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52666-29D8-BC63-31D6-09B91B63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FA47F-B368-489D-F887-16F28422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4C065-3D24-45F8-3E34-D6979CB0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4399-F3D7-ECB8-FAD9-E49868B4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B9708-6294-09E8-C682-B76629D7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6434A-A79E-AAAB-80FF-EF9F78C0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9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4C81-FE3C-957B-3EF3-5F41C1B9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7E22-0E00-B902-DB4D-9B908273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AF55-3747-F700-BF9F-00D099BCD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565A-DB5D-9D78-7B1B-6278846F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C240-835C-7AC4-C98B-9CEA1B51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D3427-E484-B3CE-4C27-71875B7C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DC02-90C1-7FA7-1843-00840ACE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A10FC-1AF5-F87C-9A39-62595FA4F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26488-B293-7303-524C-4ECEF4E1B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FFD5D-4BA7-8523-0BFD-2AA149E8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5AC31-1897-0209-A15E-7806D98E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ECAAA-7F3F-15E2-3882-9C15933D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1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4DBA7-D975-7C4A-AD22-649AA331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16EEC-2601-ED8D-DC98-4400885E4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54E8-981B-9959-7986-A9E17509F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176D5-8A7A-EF4E-8F40-86AFC2DC2940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18C19-A918-6EC1-2977-437F92C9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7C0E2-0E2B-F08B-ED4E-8660A6EA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98D9C-EB38-5F40-8D5D-7D4DCA88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2776-4F26-C1C5-89EC-9473C6456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208455" cy="184592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Tackling High Power Prices and </a:t>
            </a:r>
            <a:r>
              <a:rPr lang="en-GB" sz="4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 Volatility</a:t>
            </a:r>
            <a:b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South-East Europe Policy Lense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88CF3-345F-9C4F-2127-B0C706ECB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222222"/>
                </a:solidFill>
                <a:latin typeface="Arial" panose="020B0604020202020204" pitchFamily="34" charset="0"/>
              </a:rPr>
              <a:t>Julian Popov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Strategic Perspectives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Former Minister of Environment and Water, Bulgaria (2013, 2023-24)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 March 2025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6338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DE1A-5D45-F0F2-AF1B-A10EB2E9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North-South Complementarity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B2D03A-3B38-EFBD-C3DF-185422A6E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65" y="2402962"/>
            <a:ext cx="5703236" cy="360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5E82E-387A-D6CE-A0B4-ACB2E39C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370" y="2641154"/>
            <a:ext cx="5603408" cy="37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C0F7-6791-0187-61AC-D41380D4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Market and Grid Areas, the HVDC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1C20-BC74-E261-2D21-A2CBE7E6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Black Sea</a:t>
            </a:r>
          </a:p>
          <a:p>
            <a:r>
              <a:rPr lang="en-GB" dirty="0"/>
              <a:t>Mediterranean</a:t>
            </a:r>
          </a:p>
          <a:p>
            <a:r>
              <a:rPr lang="en-GB" dirty="0"/>
              <a:t>Adriatic</a:t>
            </a:r>
          </a:p>
          <a:p>
            <a:r>
              <a:rPr lang="en-GB" dirty="0"/>
              <a:t>Turkey</a:t>
            </a:r>
          </a:p>
          <a:p>
            <a:r>
              <a:rPr lang="en-GB" dirty="0"/>
              <a:t>Gulf</a:t>
            </a:r>
          </a:p>
          <a:p>
            <a:r>
              <a:rPr lang="en-GB" dirty="0"/>
              <a:t>Ukraine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3D9A3-3B11-1CDB-353B-21DCC3D1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34" y="1453461"/>
            <a:ext cx="6479480" cy="47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0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408E-8EEB-B52D-886D-145FCD67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doesn’t work?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4324-338D-E68C-C9A2-22377937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Flat subsidies</a:t>
            </a:r>
          </a:p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Profit restrictions</a:t>
            </a:r>
          </a:p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 closure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Returning ETS revenue to coal and gas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100% (or close) subsidies for building retrofit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New nuclear is unlikely to have any effect before 2040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“H2 ready” infrastructure”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“Gas as a transitional fuel”</a:t>
            </a:r>
          </a:p>
        </p:txBody>
      </p:sp>
    </p:spTree>
    <p:extLst>
      <p:ext uri="{BB962C8B-B14F-4D97-AF65-F5344CB8AC3E}">
        <p14:creationId xmlns:p14="http://schemas.microsoft.com/office/powerpoint/2010/main" val="348759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45AD-3F74-5695-6B96-94787E54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Ten Solutions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A23C-3F36-962C-0EB6-62ACF583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ncourage further expansion of solar and batteries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Accelerate wind to complement solar. Remove barriers.</a:t>
            </a:r>
          </a:p>
          <a:p>
            <a:pPr marL="514350" indent="-514350"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Encourage market signals—let prices guide investments and behaviour.</a:t>
            </a:r>
          </a:p>
          <a:p>
            <a:pPr marL="514350" indent="-514350"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Efficiency, optimisation, flexibility, demand side management</a:t>
            </a:r>
          </a:p>
          <a:p>
            <a:pPr marL="514350" indent="-514350">
              <a:buAutoNum type="arabicPeriod"/>
            </a:pPr>
            <a:r>
              <a:rPr lang="en-GB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Reduce natural gas 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dependency on the energy system.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Target the support for energy poverty and strategic sectors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Deploy AI, it is not just a trendy story</a:t>
            </a:r>
            <a:endParaRPr lang="en-GB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Integrate markets – market coupling with Western Balkans</a:t>
            </a:r>
          </a:p>
          <a:p>
            <a:pPr marL="514350" indent="-514350"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Build grids —strengthen infrastructure to avoid bottlenecks</a:t>
            </a:r>
          </a:p>
          <a:p>
            <a:pPr marL="514350" indent="-514350">
              <a:buAutoNum type="arabicPeriod"/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Plan the HVDC future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99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5222-4C6A-1D8E-67B5-F1A69B52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C46B-8219-274E-EADF-7560906E4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208455" cy="184592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Tackling High Power Prices and </a:t>
            </a:r>
            <a:r>
              <a:rPr lang="en-GB" sz="4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 Volatility</a:t>
            </a:r>
            <a:b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South-East Europe Policy Lense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0D03B-52E6-A025-EA36-C807B82CA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222222"/>
                </a:solidFill>
                <a:latin typeface="Arial" panose="020B0604020202020204" pitchFamily="34" charset="0"/>
              </a:rPr>
              <a:t>Julian Popov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Strategic Perspectives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Former Minister of Environment and Water, Bulgaria (2013, 2023-24)</a:t>
            </a:r>
          </a:p>
          <a:p>
            <a:pPr algn="l"/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 March 2025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0258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1A05-BC24-ED87-2ACF-CA5ED9E6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Three European </a:t>
            </a:r>
            <a:r>
              <a:rPr lang="en-GB" sz="32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riorities affect our energy policies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6B2D-47B1-CA5A-6DD5-1FAD1E8B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Russian invasion, US turn, global uncertainties</a:t>
            </a:r>
          </a:p>
          <a:p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Competitiveness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catching up and overtaking</a:t>
            </a:r>
          </a:p>
          <a:p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Net Zero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decarbonisation goals remain</a:t>
            </a:r>
            <a:br>
              <a:rPr lang="en-GB" dirty="0"/>
            </a:br>
            <a:endParaRPr lang="en-GB" dirty="0"/>
          </a:p>
          <a:p>
            <a:r>
              <a:rPr lang="en-GB" dirty="0"/>
              <a:t>Can we combine them?</a:t>
            </a:r>
          </a:p>
          <a:p>
            <a:r>
              <a:rPr lang="en-GB" dirty="0"/>
              <a:t>How can SEE contribute?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57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297A-935A-D68F-4436-C4FADBD6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energy problems SEE 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FAB2-9060-EAB6-1E7E-85659282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Low energy efficiency</a:t>
            </a:r>
          </a:p>
          <a:p>
            <a:r>
              <a:rPr lang="en-GB" dirty="0"/>
              <a:t>High energy prices, volatility and unpredictability</a:t>
            </a:r>
          </a:p>
          <a:p>
            <a:r>
              <a:rPr lang="en-GB" dirty="0"/>
              <a:t>Gas determines power price, including in low-gas countries (Bulgaria)</a:t>
            </a:r>
          </a:p>
          <a:p>
            <a:r>
              <a:rPr lang="en-GB" dirty="0"/>
              <a:t>Lower wind deployment</a:t>
            </a:r>
          </a:p>
          <a:p>
            <a:r>
              <a:rPr lang="en-GB" dirty="0"/>
              <a:t>SEE-CE grid bottleneck</a:t>
            </a:r>
          </a:p>
          <a:p>
            <a:r>
              <a:rPr lang="en-GB" dirty="0"/>
              <a:t>Underdeveloped hydro storage potential</a:t>
            </a:r>
          </a:p>
          <a:p>
            <a:r>
              <a:rPr lang="en-GB" dirty="0"/>
              <a:t>Western Balkans – insignificant solar and wind development</a:t>
            </a:r>
          </a:p>
          <a:p>
            <a:r>
              <a:rPr lang="en-GB" dirty="0"/>
              <a:t>Western Balkans – delayed market coupling</a:t>
            </a:r>
          </a:p>
          <a:p>
            <a:r>
              <a:rPr lang="en-GB" dirty="0"/>
              <a:t>Low R&amp;D spending</a:t>
            </a:r>
          </a:p>
        </p:txBody>
      </p:sp>
    </p:spTree>
    <p:extLst>
      <p:ext uri="{BB962C8B-B14F-4D97-AF65-F5344CB8AC3E}">
        <p14:creationId xmlns:p14="http://schemas.microsoft.com/office/powerpoint/2010/main" val="71923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519E-7D25-F4EB-93BB-32DC8438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Combining security, competitiveness and NZ?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2F27D-0540-7E82-D266-717C54D9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Defence – from 2% to 3% and beyond</a:t>
            </a:r>
          </a:p>
          <a:p>
            <a:r>
              <a:rPr lang="en-GB" dirty="0"/>
              <a:t>Competitiveness - €800bn annual increase of investment</a:t>
            </a:r>
          </a:p>
          <a:p>
            <a:r>
              <a:rPr lang="en-GB" dirty="0"/>
              <a:t>Net Zero – carbon price, RES investment, grids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Solutions:</a:t>
            </a:r>
          </a:p>
          <a:p>
            <a:endParaRPr lang="en-GB" dirty="0"/>
          </a:p>
          <a:p>
            <a:r>
              <a:rPr lang="en-GB" dirty="0"/>
              <a:t>R&amp;D and pilot deployment for overlapping DC&amp;NZ technologies – space, energy efficiency, reduction of oil dependency, AI, process optimisation.</a:t>
            </a:r>
          </a:p>
          <a:p>
            <a:r>
              <a:rPr lang="en-GB" dirty="0"/>
              <a:t>Rapid increase of RES, storage, grids for energy sovereignty</a:t>
            </a:r>
          </a:p>
        </p:txBody>
      </p:sp>
    </p:spTree>
    <p:extLst>
      <p:ext uri="{BB962C8B-B14F-4D97-AF65-F5344CB8AC3E}">
        <p14:creationId xmlns:p14="http://schemas.microsoft.com/office/powerpoint/2010/main" val="32365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8FFB-BB52-8702-05AD-92DAC720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Gas – we need to lower its role in electricity price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A934-3B07-F172-312C-ADE92972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Gas is not a transitional fuel. Data shows this.</a:t>
            </a:r>
          </a:p>
          <a:p>
            <a:r>
              <a:rPr lang="en-GB" dirty="0"/>
              <a:t>Gas – high prices, high volatility, high security risk – low taxes</a:t>
            </a:r>
          </a:p>
          <a:p>
            <a:r>
              <a:rPr lang="en-GB" dirty="0"/>
              <a:t>Gas is a security risk, and not only Russian gas</a:t>
            </a:r>
          </a:p>
          <a:p>
            <a:r>
              <a:rPr lang="en-GB" dirty="0"/>
              <a:t>Gas is moving into the balancing niche, but</a:t>
            </a:r>
          </a:p>
          <a:p>
            <a:r>
              <a:rPr lang="en-GB" dirty="0"/>
              <a:t>Batteries might squeeze gas out of the balancing niche</a:t>
            </a:r>
          </a:p>
          <a:p>
            <a:r>
              <a:rPr lang="en-GB" dirty="0"/>
              <a:t>Storage – </a:t>
            </a:r>
            <a:r>
              <a:rPr lang="en-GB" dirty="0" err="1"/>
              <a:t>hydro&amp;batteries</a:t>
            </a:r>
            <a:r>
              <a:rPr lang="en-GB" dirty="0"/>
              <a:t> – factor for lowering prices and volatility</a:t>
            </a:r>
          </a:p>
          <a:p>
            <a:r>
              <a:rPr lang="en-GB" dirty="0"/>
              <a:t>We need to create competition for gas in all corners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80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5A0D-78CA-8917-F0E5-6768BA87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the SEE can contribute to the EU priorities</a:t>
            </a:r>
            <a:b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0D99-7B0F-6C00-D4D1-85B8F3E1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Activate CESEC – regional cooperation is key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Low natural gas use (in some countries)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High solar, wind and hydro potential</a:t>
            </a:r>
          </a:p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Expanding EU power market area</a:t>
            </a:r>
          </a:p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North-South and SE-NW climate complementarity</a:t>
            </a:r>
          </a:p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 integration and interconnections (add WB, upgrade grid)</a:t>
            </a:r>
            <a:endParaRPr lang="en-GB" dirty="0"/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Proximity to other energy systems (Turkey, North Africa, Gulf, Ukraine, Caucasus – the HVDC future)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Opportunity for new market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0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E920-43F4-6DCE-97E1-43AFBB52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High and volatile electricity prices (</a:t>
            </a:r>
            <a:r>
              <a:rPr lang="en-GB" sz="3200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Bulgaria today)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49E4-B143-144D-1047-829D427E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1" y="1671734"/>
            <a:ext cx="9278912" cy="51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0949-ED55-28DF-158C-996064B2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Strong growth of solar, underdeveloped wind (Bulgaria today)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9D5A7-A3FC-61EE-0410-49590DBA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379"/>
            <a:ext cx="8988271" cy="4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F67E-1AA1-7BCB-1C8B-B0F62E9E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Wind-Solar Complementarity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1CBA8B-EA09-0AB5-E08E-2B17DE5A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23" y="1336432"/>
            <a:ext cx="8782471" cy="5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1840ACCF-582F-4E00-9DD8-11F91EB72F05}"/>
</file>

<file path=customXml/itemProps2.xml><?xml version="1.0" encoding="utf-8"?>
<ds:datastoreItem xmlns:ds="http://schemas.openxmlformats.org/officeDocument/2006/customXml" ds:itemID="{43621AA4-3CF3-4697-8BC2-72B12F78FDB9}"/>
</file>

<file path=customXml/itemProps3.xml><?xml version="1.0" encoding="utf-8"?>
<ds:datastoreItem xmlns:ds="http://schemas.openxmlformats.org/officeDocument/2006/customXml" ds:itemID="{36352A73-978F-4DDA-B3A2-A1C187D5D220}"/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585</Words>
  <Application>Microsoft Macintosh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Tackling High Power Prices and Market Volatility  South-East Europe Policy Lense </vt:lpstr>
      <vt:lpstr>Three European priorities affect our energy policies</vt:lpstr>
      <vt:lpstr>The energy problems SEE faces</vt:lpstr>
      <vt:lpstr>Combining security, competitiveness and NZ?</vt:lpstr>
      <vt:lpstr>Gas – we need to lower its role in electricity price setting</vt:lpstr>
      <vt:lpstr>How the SEE can contribute to the EU priorities </vt:lpstr>
      <vt:lpstr>High and volatile electricity prices (Bulgaria today)</vt:lpstr>
      <vt:lpstr>Strong growth of solar, underdeveloped wind (Bulgaria today)</vt:lpstr>
      <vt:lpstr>Wind-Solar Complementarity</vt:lpstr>
      <vt:lpstr>North-South Complementarity</vt:lpstr>
      <vt:lpstr>New Market and Grid Areas, the HVDC future</vt:lpstr>
      <vt:lpstr>What doesn’t work?</vt:lpstr>
      <vt:lpstr>Ten Solutions</vt:lpstr>
      <vt:lpstr>Tackling High Power Prices and Market Volatility  South-East Europe Policy Lense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</cp:revision>
  <dcterms:created xsi:type="dcterms:W3CDTF">2025-03-19T09:45:42Z</dcterms:created>
  <dcterms:modified xsi:type="dcterms:W3CDTF">2025-03-21T09:34:12Z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