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6" r:id="rId5"/>
    <p:sldId id="486" r:id="rId6"/>
    <p:sldId id="485" r:id="rId7"/>
    <p:sldId id="493" r:id="rId8"/>
    <p:sldId id="494" r:id="rId9"/>
    <p:sldId id="488" r:id="rId10"/>
    <p:sldId id="492" r:id="rId11"/>
    <p:sldId id="405" r:id="rId12"/>
  </p:sldIdLst>
  <p:sldSz cx="12192000" cy="6858000"/>
  <p:notesSz cx="674211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197F5F-D8BC-1BBF-1FBD-BF6F84F2084D}" name="BALLU Matthieu (ENER)" initials="BM(" userId="S::Matthieu.BALLU@ec.europa.eu::1057f059-92b8-4459-901e-485386c5baa9" providerId="AD"/>
  <p188:author id="{9421A967-E042-9553-E838-17D73E36E7F1}" name="NEUMANN Nina (ENER)" initials="NN" userId="NEUMANN Nina (ENER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ILEV ION Sofie (ENER)" initials="SFI" lastIdx="5" clrIdx="0">
    <p:extLst>
      <p:ext uri="{19B8F6BF-5375-455C-9EA6-DF929625EA0E}">
        <p15:presenceInfo xmlns:p15="http://schemas.microsoft.com/office/powerpoint/2012/main" userId="FREILEV ION Sofie (ENER)" providerId="None"/>
      </p:ext>
    </p:extLst>
  </p:cmAuthor>
  <p:cmAuthor id="2" name="WAITE Roger (ENER)" initials="WR(" lastIdx="4" clrIdx="1">
    <p:extLst>
      <p:ext uri="{19B8F6BF-5375-455C-9EA6-DF929625EA0E}">
        <p15:presenceInfo xmlns:p15="http://schemas.microsoft.com/office/powerpoint/2012/main" userId="S-1-5-21-1606980848-2025429265-839522115-548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492FB"/>
    <a:srgbClr val="000000"/>
    <a:srgbClr val="34C9D4"/>
    <a:srgbClr val="FFCD2F"/>
    <a:srgbClr val="EE9482"/>
    <a:srgbClr val="3FE1AB"/>
    <a:srgbClr val="38C9D4"/>
    <a:srgbClr val="034EA2"/>
    <a:srgbClr val="E6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497" autoAdjust="0"/>
  </p:normalViewPr>
  <p:slideViewPr>
    <p:cSldViewPr snapToGrid="0">
      <p:cViewPr varScale="1">
        <p:scale>
          <a:sx n="39" d="100"/>
          <a:sy n="39" d="100"/>
        </p:scale>
        <p:origin x="1684" y="2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16076"/>
            <a:ext cx="539369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3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8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0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9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4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4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2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6896" y="592766"/>
            <a:ext cx="3662161" cy="341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173"/>
            <a:ext cx="11261558" cy="672060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172026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0356B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3172026"/>
            <a:ext cx="0" cy="368597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90C8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03962" y="5640554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0356B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90C8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60" y="618996"/>
            <a:ext cx="978410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rgbClr val="D3E8F9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D3E8F9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14" r="-99"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90C8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2668482" y="-2669063"/>
            <a:ext cx="6858581" cy="12195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7" y="6045865"/>
            <a:ext cx="1697169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373D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1801" y="-519893"/>
            <a:ext cx="3662161" cy="341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1558" cy="6720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83943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rgbClr val="90C8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02087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62" r:id="rId3"/>
    <p:sldLayoutId id="2147483649" r:id="rId4"/>
    <p:sldLayoutId id="2147483651" r:id="rId5"/>
    <p:sldLayoutId id="2147483672" r:id="rId6"/>
    <p:sldLayoutId id="2147483673" r:id="rId7"/>
    <p:sldLayoutId id="2147483669" r:id="rId8"/>
    <p:sldLayoutId id="2147483671" r:id="rId9"/>
    <p:sldLayoutId id="2147483670" r:id="rId10"/>
    <p:sldLayoutId id="2147483650" r:id="rId11"/>
    <p:sldLayoutId id="2147483660" r:id="rId12"/>
    <p:sldLayoutId id="2147483652" r:id="rId13"/>
    <p:sldLayoutId id="2147483661" r:id="rId14"/>
    <p:sldLayoutId id="2147483653" r:id="rId15"/>
    <p:sldLayoutId id="2147483654" r:id="rId16"/>
    <p:sldLayoutId id="2147483659" r:id="rId17"/>
    <p:sldLayoutId id="2147483658" r:id="rId18"/>
    <p:sldLayoutId id="2147483666" r:id="rId19"/>
    <p:sldLayoutId id="2147483667" r:id="rId20"/>
    <p:sldLayoutId id="2147483668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mailto:matthieu.ballu@ec.europa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946" y="2991173"/>
            <a:ext cx="10759220" cy="3377351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034EA2"/>
                </a:solidFill>
                <a:latin typeface="EC Square Sans Cond Pro Medium" panose="020B0606000000020004" pitchFamily="34" charset="0"/>
              </a:rPr>
              <a:t>Decarbonisation</a:t>
            </a:r>
            <a:r>
              <a:rPr lang="en-US" sz="4000" b="1" dirty="0">
                <a:solidFill>
                  <a:srgbClr val="034EA2"/>
                </a:solidFill>
                <a:latin typeface="EC Square Sans Cond Pro Medium" panose="020B0606000000020004" pitchFamily="34" charset="0"/>
              </a:rPr>
              <a:t> and System Integration </a:t>
            </a:r>
          </a:p>
          <a:p>
            <a:pPr algn="ctr">
              <a:spcAft>
                <a:spcPts val="0"/>
              </a:spcAft>
            </a:pPr>
            <a:r>
              <a:rPr lang="en-US" sz="4000" b="1" dirty="0">
                <a:solidFill>
                  <a:srgbClr val="034EA2"/>
                </a:solidFill>
                <a:latin typeface="EC Square Sans Cond Pro Medium" panose="020B0606000000020004" pitchFamily="34" charset="0"/>
              </a:rPr>
              <a:t>of Heating and Cooling</a:t>
            </a:r>
            <a:endParaRPr lang="en-US" sz="2400" b="1" i="1" dirty="0">
              <a:solidFill>
                <a:srgbClr val="034EA2"/>
              </a:solidFill>
              <a:latin typeface="EC Square Sans Cond Pro Medium" panose="020B0606000000020004" pitchFamily="34" charset="0"/>
            </a:endParaRPr>
          </a:p>
          <a:p>
            <a:pPr algn="ctr">
              <a:spcAft>
                <a:spcPts val="0"/>
              </a:spcAft>
            </a:pPr>
            <a:endParaRPr lang="en-US" sz="3400" b="1" dirty="0">
              <a:latin typeface="EC Square Sans Cond Pro Medium" panose="020B060600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1215" y="5560179"/>
            <a:ext cx="4775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C Square Sans Cond Pro Medium" panose="020B0606000000020004" pitchFamily="34" charset="0"/>
              </a:rPr>
              <a:t>European Commission – DG ENERGY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C Square Sans Cond Pro Medium" panose="020B0606000000020004" pitchFamily="34" charset="0"/>
              </a:rPr>
              <a:t>Matthieu Ballu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C Square Sans Cond Pro Medium" panose="020B0606000000020004" pitchFamily="34" charset="0"/>
              </a:rPr>
              <a:t>Renewables and Energy System Integration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DEF7787-202A-0A4C-5AA8-2976894EC83A}"/>
              </a:ext>
            </a:extLst>
          </p:cNvPr>
          <p:cNvSpPr txBox="1">
            <a:spLocks/>
          </p:cNvSpPr>
          <p:nvPr/>
        </p:nvSpPr>
        <p:spPr>
          <a:xfrm>
            <a:off x="1079293" y="5560179"/>
            <a:ext cx="3921494" cy="7917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rgbClr val="90C85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b="1" dirty="0">
                <a:latin typeface="EC Square Sans Cond Pro Medium" panose="020B0606000000020004" pitchFamily="34" charset="0"/>
              </a:rPr>
              <a:t>25</a:t>
            </a:r>
            <a:r>
              <a:rPr lang="en-US" sz="2000" b="1" baseline="30000" dirty="0">
                <a:latin typeface="EC Square Sans Cond Pro Medium" panose="020B0606000000020004" pitchFamily="34" charset="0"/>
              </a:rPr>
              <a:t>th</a:t>
            </a:r>
            <a:r>
              <a:rPr lang="en-US" sz="2000" b="1" dirty="0">
                <a:latin typeface="EC Square Sans Cond Pro Medium" panose="020B0606000000020004" pitchFamily="34" charset="0"/>
              </a:rPr>
              <a:t> Inter-Parliamentary Meeting 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EC Square Sans Cond Pro Medium" panose="020B0606000000020004" pitchFamily="34" charset="0"/>
              </a:rPr>
              <a:t>on renewable energy and energy efficiency 	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EC Square Sans Cond Pro Medium" panose="020B0606000000020004" pitchFamily="34" charset="0"/>
              </a:rPr>
              <a:t>21 March 2025</a:t>
            </a:r>
          </a:p>
        </p:txBody>
      </p:sp>
    </p:spTree>
    <p:extLst>
      <p:ext uri="{BB962C8B-B14F-4D97-AF65-F5344CB8AC3E}">
        <p14:creationId xmlns:p14="http://schemas.microsoft.com/office/powerpoint/2010/main" val="7667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9AF4C-1A0F-0A82-1842-92F3C007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857" y="1765784"/>
            <a:ext cx="9825925" cy="4571546"/>
          </a:xfrm>
        </p:spPr>
        <p:txBody>
          <a:bodyPr/>
          <a:lstStyle/>
          <a:p>
            <a:r>
              <a:rPr lang="en-GB" sz="3200" dirty="0"/>
              <a:t>Half of all energy use in the EU</a:t>
            </a:r>
          </a:p>
          <a:p>
            <a:r>
              <a:rPr lang="en-GB" sz="3200" dirty="0"/>
              <a:t>More than 70% of that is still fossil – mostly gas</a:t>
            </a:r>
          </a:p>
          <a:p>
            <a:r>
              <a:rPr lang="en-GB" sz="3200" dirty="0"/>
              <a:t>Affordability, energy security</a:t>
            </a:r>
          </a:p>
          <a:p>
            <a:r>
              <a:rPr lang="en-GB" sz="3200" dirty="0"/>
              <a:t>Slow progress on decarbonisation</a:t>
            </a:r>
          </a:p>
          <a:p>
            <a:r>
              <a:rPr lang="en-GB" sz="3200" dirty="0"/>
              <a:t>Addressed in several new pieces of EU legislation: energy efficiency, renewable energy</a:t>
            </a:r>
          </a:p>
          <a:p>
            <a:pPr marL="0" indent="0">
              <a:buNone/>
            </a:pPr>
            <a:endParaRPr lang="en-US" sz="3200" dirty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endParaRPr lang="en-IE" sz="3200" dirty="0"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A0165AE-5DAE-338B-8C9D-9946D45F4EBC}"/>
              </a:ext>
            </a:extLst>
          </p:cNvPr>
          <p:cNvSpPr txBox="1">
            <a:spLocks/>
          </p:cNvSpPr>
          <p:nvPr/>
        </p:nvSpPr>
        <p:spPr>
          <a:xfrm>
            <a:off x="838200" y="354201"/>
            <a:ext cx="11239500" cy="79627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C Square Sans Cond Pro Medium" panose="020B0606000000020004" pitchFamily="34" charset="0"/>
              </a:rPr>
              <a:t>Importance of heating and cooling in the EU</a:t>
            </a:r>
          </a:p>
          <a:p>
            <a:r>
              <a:rPr lang="en-US" sz="2000" b="1" dirty="0">
                <a:latin typeface="EC Square Sans Cond Pro Medium" panose="020B060600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89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A0165AE-5DAE-338B-8C9D-9946D45F4EBC}"/>
              </a:ext>
            </a:extLst>
          </p:cNvPr>
          <p:cNvSpPr txBox="1">
            <a:spLocks/>
          </p:cNvSpPr>
          <p:nvPr/>
        </p:nvSpPr>
        <p:spPr>
          <a:xfrm>
            <a:off x="838200" y="354201"/>
            <a:ext cx="11239500" cy="79627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C Square Sans Cond Pro Medium" panose="020B0606000000020004" pitchFamily="34" charset="0"/>
              </a:rPr>
              <a:t>Energy system of tomorrow: </a:t>
            </a:r>
            <a:r>
              <a:rPr lang="en-US" sz="3600" b="1" dirty="0" err="1">
                <a:latin typeface="EC Square Sans Cond Pro Medium" panose="020B0606000000020004" pitchFamily="34" charset="0"/>
              </a:rPr>
              <a:t>decarbonised</a:t>
            </a:r>
            <a:r>
              <a:rPr lang="en-US" sz="3600" b="1" dirty="0">
                <a:latin typeface="EC Square Sans Cond Pro Medium" panose="020B0606000000020004" pitchFamily="34" charset="0"/>
              </a:rPr>
              <a:t>, integrated</a:t>
            </a:r>
          </a:p>
          <a:p>
            <a:r>
              <a:rPr lang="en-US" sz="2000" b="1" dirty="0">
                <a:latin typeface="EC Square Sans Cond Pro Medium" panose="020B06060000000200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87666-3557-2CB6-C066-67389C854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" t="9905" r="166" b="2726"/>
          <a:stretch/>
        </p:blipFill>
        <p:spPr>
          <a:xfrm>
            <a:off x="395722" y="1481792"/>
            <a:ext cx="9354778" cy="4419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C1F3C-81D3-0EDC-D8DC-FD1E42CD3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939" y="1150471"/>
            <a:ext cx="5630061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9AF4C-1A0F-0A82-1842-92F3C007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858" y="1765784"/>
            <a:ext cx="8834034" cy="4571546"/>
          </a:xfrm>
        </p:spPr>
        <p:txBody>
          <a:bodyPr/>
          <a:lstStyle/>
          <a:p>
            <a:endParaRPr lang="en-GB" sz="2800" dirty="0"/>
          </a:p>
          <a:p>
            <a:pPr marL="0" indent="0">
              <a:buNone/>
            </a:pPr>
            <a:endParaRPr lang="en-US" sz="2800" dirty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endParaRPr lang="en-IE" sz="2800" dirty="0"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A0165AE-5DAE-338B-8C9D-9946D45F4EBC}"/>
              </a:ext>
            </a:extLst>
          </p:cNvPr>
          <p:cNvSpPr txBox="1">
            <a:spLocks/>
          </p:cNvSpPr>
          <p:nvPr/>
        </p:nvSpPr>
        <p:spPr>
          <a:xfrm>
            <a:off x="808219" y="760799"/>
            <a:ext cx="11239500" cy="79627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C Square Sans Cond Pro Medium" panose="020B0606000000020004" pitchFamily="34" charset="0"/>
              </a:rPr>
              <a:t>Energy system integration: the way forward to </a:t>
            </a:r>
            <a:r>
              <a:rPr lang="en-US" sz="3600" b="1" dirty="0" err="1">
                <a:latin typeface="EC Square Sans Cond Pro Medium" panose="020B0606000000020004" pitchFamily="34" charset="0"/>
              </a:rPr>
              <a:t>decarbonise</a:t>
            </a:r>
            <a:r>
              <a:rPr lang="en-US" sz="3600" b="1" dirty="0">
                <a:latin typeface="EC Square Sans Cond Pro Medium" panose="020B0606000000020004" pitchFamily="34" charset="0"/>
              </a:rPr>
              <a:t> heating and cooling</a:t>
            </a:r>
          </a:p>
          <a:p>
            <a:r>
              <a:rPr lang="en-US" sz="2000" b="1" dirty="0">
                <a:latin typeface="EC Square Sans Cond Pro Medium" panose="020B06060000000200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BC49B8-5A58-A35E-6FF0-6CD6A5B302FC}"/>
              </a:ext>
            </a:extLst>
          </p:cNvPr>
          <p:cNvSpPr txBox="1"/>
          <p:nvPr/>
        </p:nvSpPr>
        <p:spPr>
          <a:xfrm>
            <a:off x="1301858" y="1583994"/>
            <a:ext cx="977587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Integrated planning (electricity, heat and gas; EU, national and local);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ea typeface="Verdana" panose="020B0604030504040204" pitchFamily="34" charset="0"/>
                <a:cs typeface="Calibri" panose="020F0502020204030204" pitchFamily="34" charset="0"/>
              </a:rPr>
              <a:t>Energy efficiency;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Electrification and flexibility (heat pumps, storage);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Renewable heat (Geothermal, solar thermal);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ea typeface="Verdana" panose="020B0604030504040204" pitchFamily="34" charset="0"/>
                <a:cs typeface="Calibri" panose="020F0502020204030204" pitchFamily="34" charset="0"/>
              </a:rPr>
              <a:t>Excess heat recovery.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sz="32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sz="32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BE" sz="3200" dirty="0">
              <a:solidFill>
                <a:schemeClr val="tx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3544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9AF4C-1A0F-0A82-1842-92F3C007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858" y="1765784"/>
            <a:ext cx="8834034" cy="4571546"/>
          </a:xfrm>
        </p:spPr>
        <p:txBody>
          <a:bodyPr/>
          <a:lstStyle/>
          <a:p>
            <a:endParaRPr lang="en-GB" sz="2800" dirty="0"/>
          </a:p>
          <a:p>
            <a:pPr marL="0" indent="0">
              <a:buNone/>
            </a:pPr>
            <a:endParaRPr lang="en-US" sz="2800" dirty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endParaRPr lang="en-IE" sz="2800" dirty="0"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A0165AE-5DAE-338B-8C9D-9946D45F4EBC}"/>
              </a:ext>
            </a:extLst>
          </p:cNvPr>
          <p:cNvSpPr txBox="1">
            <a:spLocks/>
          </p:cNvSpPr>
          <p:nvPr/>
        </p:nvSpPr>
        <p:spPr>
          <a:xfrm>
            <a:off x="838200" y="354201"/>
            <a:ext cx="11239500" cy="79627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C Square Sans Cond Pro Medium" panose="020B0606000000020004" pitchFamily="34" charset="0"/>
              </a:rPr>
              <a:t>New policy framework – important elements in place</a:t>
            </a:r>
          </a:p>
          <a:p>
            <a:r>
              <a:rPr lang="en-US" sz="2000" b="1" dirty="0">
                <a:latin typeface="EC Square Sans Cond Pro Medium" panose="020B06060000000200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71703-4C9E-71E4-ECD0-6553001EFEC5}"/>
              </a:ext>
            </a:extLst>
          </p:cNvPr>
          <p:cNvSpPr txBox="1"/>
          <p:nvPr/>
        </p:nvSpPr>
        <p:spPr>
          <a:xfrm>
            <a:off x="534026" y="1278991"/>
            <a:ext cx="114123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3200" b="0" dirty="0" err="1">
                <a:ea typeface="Verdana" panose="020B0604030504040204" pitchFamily="34" charset="0"/>
                <a:cs typeface="Calibri" panose="020F0502020204030204" pitchFamily="34" charset="0"/>
              </a:rPr>
              <a:t>Increased</a:t>
            </a:r>
            <a:r>
              <a:rPr lang="fr-BE" sz="3200" b="0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BE" sz="3200" b="0" dirty="0" err="1">
                <a:ea typeface="Verdana" panose="020B0604030504040204" pitchFamily="34" charset="0"/>
                <a:cs typeface="Calibri" panose="020F0502020204030204" pitchFamily="34" charset="0"/>
              </a:rPr>
              <a:t>targets</a:t>
            </a:r>
            <a:r>
              <a:rPr lang="fr-BE" sz="3200" b="0" dirty="0">
                <a:ea typeface="Verdana" panose="020B0604030504040204" pitchFamily="34" charset="0"/>
                <a:cs typeface="Calibri" panose="020F0502020204030204" pitchFamily="34" charset="0"/>
              </a:rPr>
              <a:t> for </a:t>
            </a:r>
            <a:r>
              <a:rPr lang="fr-BE" sz="3200" b="0" dirty="0" err="1">
                <a:ea typeface="Verdana" panose="020B0604030504040204" pitchFamily="34" charset="0"/>
                <a:cs typeface="Calibri" panose="020F0502020204030204" pitchFamily="34" charset="0"/>
              </a:rPr>
              <a:t>renewable</a:t>
            </a:r>
            <a:r>
              <a:rPr lang="fr-BE" sz="3200" b="0" dirty="0">
                <a:ea typeface="Verdana" panose="020B0604030504040204" pitchFamily="34" charset="0"/>
                <a:cs typeface="Calibri" panose="020F0502020204030204" pitchFamily="34" charset="0"/>
              </a:rPr>
              <a:t> H&amp;C;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sz="32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3200" b="0" dirty="0">
                <a:ea typeface="Verdana" panose="020B0604030504040204" pitchFamily="34" charset="0"/>
                <a:cs typeface="Calibri" panose="020F0502020204030204" pitchFamily="34" charset="0"/>
              </a:rPr>
              <a:t>Shorter </a:t>
            </a:r>
            <a:r>
              <a:rPr lang="fr-BE" sz="3200" b="0" dirty="0" err="1">
                <a:ea typeface="Verdana" panose="020B0604030504040204" pitchFamily="34" charset="0"/>
                <a:cs typeface="Calibri" panose="020F0502020204030204" pitchFamily="34" charset="0"/>
              </a:rPr>
              <a:t>permitting</a:t>
            </a:r>
            <a:r>
              <a:rPr lang="fr-BE" sz="3200" b="0" dirty="0">
                <a:ea typeface="Verdana" panose="020B0604030504040204" pitchFamily="34" charset="0"/>
                <a:cs typeface="Calibri" panose="020F0502020204030204" pitchFamily="34" charset="0"/>
              </a:rPr>
              <a:t> deadlines (incl. for large </a:t>
            </a:r>
            <a:r>
              <a:rPr lang="fr-BE" sz="3200" b="0" dirty="0" err="1">
                <a:ea typeface="Verdana" panose="020B0604030504040204" pitchFamily="34" charset="0"/>
                <a:cs typeface="Calibri" panose="020F0502020204030204" pitchFamily="34" charset="0"/>
              </a:rPr>
              <a:t>heat</a:t>
            </a:r>
            <a:r>
              <a:rPr lang="fr-BE" sz="3200" b="0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BE" sz="3200" b="0" dirty="0" err="1">
                <a:ea typeface="Verdana" panose="020B0604030504040204" pitchFamily="34" charset="0"/>
                <a:cs typeface="Calibri" panose="020F0502020204030204" pitchFamily="34" charset="0"/>
              </a:rPr>
              <a:t>pumps</a:t>
            </a:r>
            <a:r>
              <a:rPr lang="fr-BE" sz="3200" b="0" dirty="0">
                <a:ea typeface="Verdana" panose="020B0604030504040204" pitchFamily="34" charset="0"/>
                <a:cs typeface="Calibri" panose="020F0502020204030204" pitchFamily="34" charset="0"/>
              </a:rPr>
              <a:t>);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sz="32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dirty="0">
                <a:ea typeface="Verdana" panose="020B0604030504040204" pitchFamily="34" charset="0"/>
                <a:cs typeface="Calibri" panose="020F0502020204030204" pitchFamily="34" charset="0"/>
              </a:rPr>
              <a:t>January 2025: end of subsidies for fossil boilers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dirty="0">
                <a:ea typeface="Verdana" panose="020B0604030504040204" pitchFamily="34" charset="0"/>
                <a:cs typeface="Calibri" panose="020F0502020204030204" pitchFamily="34" charset="0"/>
              </a:rPr>
              <a:t>Signal for phase-out of fossil boilers by 2040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dirty="0">
                <a:ea typeface="Verdana" panose="020B0604030504040204" pitchFamily="34" charset="0"/>
                <a:cs typeface="Calibri" panose="020F0502020204030204" pitchFamily="34" charset="0"/>
              </a:rPr>
              <a:t>All new buildings to be zero-emission buildings: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0" dirty="0">
                <a:ea typeface="Verdana" panose="020B0604030504040204" pitchFamily="34" charset="0"/>
                <a:cs typeface="Calibri" panose="020F0502020204030204" pitchFamily="34" charset="0"/>
              </a:rPr>
              <a:t>2028 public buildings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0" dirty="0">
                <a:ea typeface="Verdana" panose="020B0604030504040204" pitchFamily="34" charset="0"/>
                <a:cs typeface="Calibri" panose="020F0502020204030204" pitchFamily="34" charset="0"/>
              </a:rPr>
              <a:t>2030 all new buildings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sz="32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sz="32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81252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9AF4C-1A0F-0A82-1842-92F3C007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858" y="1765784"/>
            <a:ext cx="8834034" cy="4571546"/>
          </a:xfrm>
        </p:spPr>
        <p:txBody>
          <a:bodyPr/>
          <a:lstStyle/>
          <a:p>
            <a:endParaRPr lang="en-GB" sz="2800" dirty="0"/>
          </a:p>
          <a:p>
            <a:pPr marL="0" indent="0">
              <a:buNone/>
            </a:pPr>
            <a:endParaRPr lang="en-US" sz="2800" dirty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endParaRPr lang="en-IE" sz="2800" dirty="0"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A0165AE-5DAE-338B-8C9D-9946D45F4EBC}"/>
              </a:ext>
            </a:extLst>
          </p:cNvPr>
          <p:cNvSpPr txBox="1">
            <a:spLocks/>
          </p:cNvSpPr>
          <p:nvPr/>
        </p:nvSpPr>
        <p:spPr>
          <a:xfrm>
            <a:off x="838200" y="354201"/>
            <a:ext cx="11239500" cy="79627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C Square Sans Cond Pro Medium" panose="020B0606000000020004" pitchFamily="34" charset="0"/>
              </a:rPr>
              <a:t>New policy framework – implementation challenges</a:t>
            </a:r>
          </a:p>
          <a:p>
            <a:r>
              <a:rPr lang="en-US" sz="2000" b="1" dirty="0">
                <a:latin typeface="EC Square Sans Cond Pro Medium" panose="020B06060000000200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71703-4C9E-71E4-ECD0-6553001EFEC5}"/>
              </a:ext>
            </a:extLst>
          </p:cNvPr>
          <p:cNvSpPr txBox="1"/>
          <p:nvPr/>
        </p:nvSpPr>
        <p:spPr>
          <a:xfrm>
            <a:off x="534026" y="1518834"/>
            <a:ext cx="114123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Verdana" panose="020B0604030504040204" pitchFamily="34" charset="0"/>
              </a:rPr>
              <a:t>Local heating and cooling plans in 1000 largest EU municipalities: complex for local authorities;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ea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Verdana" panose="020B0604030504040204" pitchFamily="34" charset="0"/>
              </a:rPr>
              <a:t>Challenge of </a:t>
            </a:r>
            <a:r>
              <a:rPr lang="en-US" sz="3200" dirty="0" err="1">
                <a:ea typeface="Verdana" panose="020B0604030504040204" pitchFamily="34" charset="0"/>
              </a:rPr>
              <a:t>decarbonisation</a:t>
            </a:r>
            <a:r>
              <a:rPr lang="en-US" sz="3200" dirty="0">
                <a:ea typeface="Verdana" panose="020B0604030504040204" pitchFamily="34" charset="0"/>
              </a:rPr>
              <a:t> of district heating and cooling networks;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sz="32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3200" dirty="0">
                <a:ea typeface="Verdana" panose="020B0604030504040204" pitchFamily="34" charset="0"/>
                <a:cs typeface="Calibri" panose="020F0502020204030204" pitchFamily="34" charset="0"/>
              </a:rPr>
              <a:t>New business </a:t>
            </a:r>
            <a:r>
              <a:rPr lang="fr-BE" sz="3200" dirty="0" err="1">
                <a:ea typeface="Verdana" panose="020B0604030504040204" pitchFamily="34" charset="0"/>
                <a:cs typeface="Calibri" panose="020F0502020204030204" pitchFamily="34" charset="0"/>
              </a:rPr>
              <a:t>models</a:t>
            </a:r>
            <a:r>
              <a:rPr lang="fr-BE" sz="3200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BE" sz="3200" dirty="0" err="1">
                <a:ea typeface="Verdana" panose="020B0604030504040204" pitchFamily="34" charset="0"/>
                <a:cs typeface="Calibri" panose="020F0502020204030204" pitchFamily="34" charset="0"/>
              </a:rPr>
              <a:t>need</a:t>
            </a:r>
            <a:r>
              <a:rPr lang="fr-BE" sz="3200" dirty="0">
                <a:ea typeface="Verdana" panose="020B0604030504040204" pitchFamily="34" charset="0"/>
                <a:cs typeface="Calibri" panose="020F0502020204030204" pitchFamily="34" charset="0"/>
              </a:rPr>
              <a:t> to </a:t>
            </a:r>
            <a:r>
              <a:rPr lang="fr-BE" sz="3200" dirty="0" err="1">
                <a:ea typeface="Verdana" panose="020B0604030504040204" pitchFamily="34" charset="0"/>
                <a:cs typeface="Calibri" panose="020F0502020204030204" pitchFamily="34" charset="0"/>
              </a:rPr>
              <a:t>be</a:t>
            </a:r>
            <a:r>
              <a:rPr lang="fr-BE" sz="3200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BE" sz="3200" dirty="0" err="1">
                <a:ea typeface="Verdana" panose="020B0604030504040204" pitchFamily="34" charset="0"/>
                <a:cs typeface="Calibri" panose="020F0502020204030204" pitchFamily="34" charset="0"/>
              </a:rPr>
              <a:t>created</a:t>
            </a:r>
            <a:r>
              <a:rPr lang="fr-BE" sz="3200" dirty="0">
                <a:ea typeface="Verdana" panose="020B0604030504040204" pitchFamily="34" charset="0"/>
                <a:cs typeface="Calibri" panose="020F0502020204030204" pitchFamily="34" charset="0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sz="32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Switch to efficient and clean heat still expensive, complex. Electricity vs gas cost, skills needed.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sz="32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46254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9AF4C-1A0F-0A82-1842-92F3C007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858" y="1765784"/>
            <a:ext cx="8834034" cy="4571546"/>
          </a:xfrm>
        </p:spPr>
        <p:txBody>
          <a:bodyPr/>
          <a:lstStyle/>
          <a:p>
            <a:endParaRPr lang="en-GB" sz="2800" dirty="0"/>
          </a:p>
          <a:p>
            <a:pPr marL="0" indent="0">
              <a:buNone/>
            </a:pPr>
            <a:endParaRPr lang="en-US" sz="2800" dirty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endParaRPr lang="en-IE" sz="2800" dirty="0"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A0165AE-5DAE-338B-8C9D-9946D45F4EBC}"/>
              </a:ext>
            </a:extLst>
          </p:cNvPr>
          <p:cNvSpPr txBox="1">
            <a:spLocks/>
          </p:cNvSpPr>
          <p:nvPr/>
        </p:nvSpPr>
        <p:spPr>
          <a:xfrm>
            <a:off x="823210" y="520670"/>
            <a:ext cx="11239500" cy="79627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C Square Sans Cond Pro Medium" panose="020B0606000000020004" pitchFamily="34" charset="0"/>
              </a:rPr>
              <a:t>Perspectives: affordability, competitiveness, security, 2040</a:t>
            </a:r>
          </a:p>
          <a:p>
            <a:r>
              <a:rPr lang="en-US" sz="2000" b="1" dirty="0">
                <a:latin typeface="EC Square Sans Cond Pro Medium" panose="020B06060000000200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BC49B8-5A58-A35E-6FF0-6CD6A5B302FC}"/>
              </a:ext>
            </a:extLst>
          </p:cNvPr>
          <p:cNvSpPr txBox="1"/>
          <p:nvPr/>
        </p:nvSpPr>
        <p:spPr>
          <a:xfrm>
            <a:off x="823210" y="1021542"/>
            <a:ext cx="10545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en-US" sz="28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b="0" dirty="0">
                <a:ea typeface="Verdana" panose="020B0604030504040204" pitchFamily="34" charset="0"/>
                <a:cs typeface="Calibri" panose="020F0502020204030204" pitchFamily="34" charset="0"/>
              </a:rPr>
              <a:t>2025: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ea typeface="Verdana" panose="020B0604030504040204" pitchFamily="34" charset="0"/>
                <a:cs typeface="Calibri" panose="020F0502020204030204" pitchFamily="34" charset="0"/>
              </a:rPr>
              <a:t>Action Plan for </a:t>
            </a:r>
            <a:r>
              <a:rPr lang="en-US" sz="2800" b="1" dirty="0">
                <a:ea typeface="Verdana" panose="020B0604030504040204" pitchFamily="34" charset="0"/>
                <a:cs typeface="Calibri" panose="020F0502020204030204" pitchFamily="34" charset="0"/>
              </a:rPr>
              <a:t>Affordable Energy</a:t>
            </a:r>
            <a:r>
              <a:rPr lang="en-US" sz="2800" dirty="0">
                <a:ea typeface="Verdana" panose="020B0604030504040204" pitchFamily="34" charset="0"/>
                <a:cs typeface="Calibri" panose="020F0502020204030204" pitchFamily="34" charset="0"/>
              </a:rPr>
              <a:t> and</a:t>
            </a:r>
            <a:r>
              <a:rPr lang="en-US" sz="2800" b="0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ea typeface="Verdana" panose="020B0604030504040204" pitchFamily="34" charset="0"/>
                <a:cs typeface="Calibri" panose="020F0502020204030204" pitchFamily="34" charset="0"/>
              </a:rPr>
              <a:t>Clean Industrial Deal: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ea typeface="Verdana" panose="020B0604030504040204" pitchFamily="34" charset="0"/>
                <a:cs typeface="Calibri" panose="020F0502020204030204" pitchFamily="34" charset="0"/>
              </a:rPr>
              <a:t>Lower energy cost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ea typeface="Verdana" panose="020B0604030504040204" pitchFamily="34" charset="0"/>
                <a:cs typeface="Calibri" panose="020F0502020204030204" pitchFamily="34" charset="0"/>
              </a:rPr>
              <a:t>B</a:t>
            </a:r>
            <a:r>
              <a:rPr lang="en-US" sz="2800" b="0">
                <a:ea typeface="Verdana" panose="020B0604030504040204" pitchFamily="34" charset="0"/>
                <a:cs typeface="Calibri" panose="020F0502020204030204" pitchFamily="34" charset="0"/>
              </a:rPr>
              <a:t>uild </a:t>
            </a:r>
            <a:r>
              <a:rPr lang="en-US" sz="2800" b="0" dirty="0">
                <a:ea typeface="Verdana" panose="020B0604030504040204" pitchFamily="34" charset="0"/>
                <a:cs typeface="Calibri" panose="020F0502020204030204" pitchFamily="34" charset="0"/>
              </a:rPr>
              <a:t>future-proof infrastructure, markets and </a:t>
            </a:r>
            <a:r>
              <a:rPr lang="en-US" sz="2800" b="0">
                <a:ea typeface="Verdana" panose="020B0604030504040204" pitchFamily="34" charset="0"/>
                <a:cs typeface="Calibri" panose="020F0502020204030204" pitchFamily="34" charset="0"/>
              </a:rPr>
              <a:t>value chains</a:t>
            </a:r>
            <a:endParaRPr lang="en-US" sz="2800" b="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ea typeface="Verdana" panose="020B0604030504040204" pitchFamily="34" charset="0"/>
                <a:cs typeface="Calibri" panose="020F0502020204030204" pitchFamily="34" charset="0"/>
              </a:rPr>
              <a:t>2026: 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ea typeface="Verdana" panose="020B0604030504040204" pitchFamily="34" charset="0"/>
                <a:cs typeface="Calibri" panose="020F0502020204030204" pitchFamily="34" charset="0"/>
              </a:rPr>
              <a:t>Heating and cooling strategy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ea typeface="Verdana" panose="020B0604030504040204" pitchFamily="34" charset="0"/>
                <a:cs typeface="Calibri" panose="020F0502020204030204" pitchFamily="34" charset="0"/>
              </a:rPr>
              <a:t>Electrification Action Plan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14628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20" y="2829575"/>
            <a:ext cx="11525918" cy="1240348"/>
          </a:xfrm>
        </p:spPr>
        <p:txBody>
          <a:bodyPr/>
          <a:lstStyle/>
          <a:p>
            <a:pPr algn="ctr"/>
            <a:r>
              <a:rPr lang="en-IE" b="1">
                <a:solidFill>
                  <a:srgbClr val="FFC000"/>
                </a:solidFill>
              </a:rPr>
              <a:t>Thank you for your attention!</a:t>
            </a:r>
            <a:br>
              <a:rPr lang="en-IE" b="1">
                <a:solidFill>
                  <a:srgbClr val="FFC000"/>
                </a:solidFill>
              </a:rPr>
            </a:br>
            <a:br>
              <a:rPr lang="en-IE" b="1">
                <a:solidFill>
                  <a:srgbClr val="FFC000"/>
                </a:solidFill>
              </a:rPr>
            </a:br>
            <a:br>
              <a:rPr lang="en-IE" b="1">
                <a:solidFill>
                  <a:srgbClr val="FFC000"/>
                </a:solidFill>
              </a:rPr>
            </a:br>
            <a:endParaRPr lang="en-GB" sz="40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68"/>
            <a:ext cx="12192000" cy="70834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FA022-E862-81AE-CCB3-50545D27697D}"/>
              </a:ext>
            </a:extLst>
          </p:cNvPr>
          <p:cNvSpPr txBox="1"/>
          <p:nvPr/>
        </p:nvSpPr>
        <p:spPr>
          <a:xfrm>
            <a:off x="2541132" y="5047569"/>
            <a:ext cx="470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D2CD5-2B0E-B064-05F5-9BD3C54C2242}"/>
              </a:ext>
            </a:extLst>
          </p:cNvPr>
          <p:cNvSpPr txBox="1"/>
          <p:nvPr/>
        </p:nvSpPr>
        <p:spPr>
          <a:xfrm>
            <a:off x="2630177" y="6113160"/>
            <a:ext cx="621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BE" sz="1800" b="1" dirty="0">
                <a:solidFill>
                  <a:schemeClr val="bg1"/>
                </a:solidFill>
                <a:ea typeface="Verdana" panose="020B060403050404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matthieu.ballu@ec.europa.eu</a:t>
            </a:r>
            <a:r>
              <a:rPr lang="fr-BE" sz="1800" b="1" dirty="0">
                <a:solidFill>
                  <a:schemeClr val="bg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12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FD4DDF-CD77-409A-AE4B-564077D53A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781073-29EA-45BB-B0AB-F78F47B48E6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af8c89d-4332-4d32-84a3-abf4120a8008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9a9637e9-1c11-4ee9-91b8-f060e3608fb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D331BF-3532-4B2C-BEF7-CB3CC4F88DB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3468</TotalTime>
  <Words>386</Words>
  <Application>Microsoft Office PowerPoint</Application>
  <PresentationFormat>Widescreen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EC Square Sans Cond Pro</vt:lpstr>
      <vt:lpstr>EC Square Sans Cond Pro Medium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Paula.REY-GARCIA@ec.europa.eu</dc:creator>
  <cp:lastModifiedBy>BALLU Matthieu (ENER)</cp:lastModifiedBy>
  <cp:revision>175</cp:revision>
  <cp:lastPrinted>2022-02-08T11:33:07Z</cp:lastPrinted>
  <dcterms:created xsi:type="dcterms:W3CDTF">2021-06-21T08:42:23Z</dcterms:created>
  <dcterms:modified xsi:type="dcterms:W3CDTF">2025-03-21T15:43:26Z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2023-02-28T08:49:20Z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6f9d7c9a-d80f-43ca-b134-1a69b3b1b001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0x01010063BA515A7BAE2A43BBCEEFC8DB246324</vt:lpwstr>
  </property>
  <property fmtid="{D5CDD505-2E9C-101B-9397-08002B2CF9AE}" pid="10" name="MediaServiceImageTags">
    <vt:lpwstr/>
  </property>
</Properties>
</file>