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9" r:id="rId2"/>
    <p:sldMasterId id="2147483894" r:id="rId3"/>
    <p:sldMasterId id="2147483948" r:id="rId4"/>
  </p:sldMasterIdLst>
  <p:notesMasterIdLst>
    <p:notesMasterId r:id="rId33"/>
  </p:notesMasterIdLst>
  <p:handoutMasterIdLst>
    <p:handoutMasterId r:id="rId34"/>
  </p:handoutMasterIdLst>
  <p:sldIdLst>
    <p:sldId id="4625" r:id="rId5"/>
    <p:sldId id="1260" r:id="rId6"/>
    <p:sldId id="4622" r:id="rId7"/>
    <p:sldId id="1101" r:id="rId8"/>
    <p:sldId id="4628" r:id="rId9"/>
    <p:sldId id="4626" r:id="rId10"/>
    <p:sldId id="4610" r:id="rId11"/>
    <p:sldId id="4608" r:id="rId12"/>
    <p:sldId id="4611" r:id="rId13"/>
    <p:sldId id="4537" r:id="rId14"/>
    <p:sldId id="4539" r:id="rId15"/>
    <p:sldId id="4552" r:id="rId16"/>
    <p:sldId id="4605" r:id="rId17"/>
    <p:sldId id="4619" r:id="rId18"/>
    <p:sldId id="4617" r:id="rId19"/>
    <p:sldId id="4623" r:id="rId20"/>
    <p:sldId id="4632" r:id="rId21"/>
    <p:sldId id="4633" r:id="rId22"/>
    <p:sldId id="597" r:id="rId23"/>
    <p:sldId id="4634" r:id="rId24"/>
    <p:sldId id="988" r:id="rId25"/>
    <p:sldId id="915" r:id="rId26"/>
    <p:sldId id="4637" r:id="rId27"/>
    <p:sldId id="4640" r:id="rId28"/>
    <p:sldId id="4629" r:id="rId29"/>
    <p:sldId id="4635" r:id="rId30"/>
    <p:sldId id="859" r:id="rId31"/>
    <p:sldId id="1740" r:id="rId32"/>
  </p:sldIdLst>
  <p:sldSz cx="9144000" cy="5143500" type="screen16x9"/>
  <p:notesSz cx="6805613" cy="99441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7">
          <p15:clr>
            <a:srgbClr val="A4A3A4"/>
          </p15:clr>
        </p15:guide>
        <p15:guide id="2" orient="horz" pos="1246">
          <p15:clr>
            <a:srgbClr val="A4A3A4"/>
          </p15:clr>
        </p15:guide>
        <p15:guide id="3" orient="horz" pos="1399">
          <p15:clr>
            <a:srgbClr val="A4A3A4"/>
          </p15:clr>
        </p15:guide>
        <p15:guide id="4" orient="horz" pos="260">
          <p15:clr>
            <a:srgbClr val="A4A3A4"/>
          </p15:clr>
        </p15:guide>
        <p15:guide id="5" orient="horz" pos="311">
          <p15:clr>
            <a:srgbClr val="A4A3A4"/>
          </p15:clr>
        </p15:guide>
        <p15:guide id="6" orient="horz" pos="2284">
          <p15:clr>
            <a:srgbClr val="A4A3A4"/>
          </p15:clr>
        </p15:guide>
        <p15:guide id="7" pos="5329">
          <p15:clr>
            <a:srgbClr val="A4A3A4"/>
          </p15:clr>
        </p15:guide>
        <p15:guide id="8" pos="657">
          <p15:clr>
            <a:srgbClr val="A4A3A4"/>
          </p15:clr>
        </p15:guide>
        <p15:guide id="9" pos="5579">
          <p15:clr>
            <a:srgbClr val="A4A3A4"/>
          </p15:clr>
        </p15:guide>
        <p15:guide id="10" pos="2880">
          <p15:clr>
            <a:srgbClr val="A4A3A4"/>
          </p15:clr>
        </p15:guide>
        <p15:guide id="11" pos="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012"/>
    <a:srgbClr val="FFCC29"/>
    <a:srgbClr val="47B98B"/>
    <a:srgbClr val="558ED5"/>
    <a:srgbClr val="00BCB8"/>
    <a:srgbClr val="8F74F4"/>
    <a:srgbClr val="F29200"/>
    <a:srgbClr val="FF00FF"/>
    <a:srgbClr val="00CDC8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787" autoAdjust="0"/>
  </p:normalViewPr>
  <p:slideViewPr>
    <p:cSldViewPr>
      <p:cViewPr varScale="1">
        <p:scale>
          <a:sx n="80" d="100"/>
          <a:sy n="80" d="100"/>
        </p:scale>
        <p:origin x="940" y="44"/>
      </p:cViewPr>
      <p:guideLst>
        <p:guide orient="horz" pos="617"/>
        <p:guide orient="horz" pos="1246"/>
        <p:guide orient="horz" pos="1399"/>
        <p:guide orient="horz" pos="260"/>
        <p:guide orient="horz" pos="311"/>
        <p:guide orient="horz" pos="2284"/>
        <p:guide pos="5329"/>
        <p:guide pos="657"/>
        <p:guide pos="5579"/>
        <p:guide pos="2880"/>
        <p:guide pos="1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56"/>
    </p:cViewPr>
  </p:sorterViewPr>
  <p:notesViewPr>
    <p:cSldViewPr>
      <p:cViewPr varScale="1">
        <p:scale>
          <a:sx n="76" d="100"/>
          <a:sy n="76" d="100"/>
        </p:scale>
        <p:origin x="-3282" y="-90"/>
      </p:cViewPr>
      <p:guideLst>
        <p:guide orient="horz" pos="3133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49841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5" y="1"/>
            <a:ext cx="2949841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44830"/>
            <a:ext cx="2949841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5" y="9444830"/>
            <a:ext cx="2949841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B596C9-5816-49AC-9647-3E7B829F289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3834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49841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2" tIns="44163" rIns="88322" bIns="44163" numCol="1" anchor="t" anchorCtr="0" compatLnSpc="1">
            <a:prstTxWarp prst="textNoShape">
              <a:avLst/>
            </a:prstTxWarp>
          </a:bodyPr>
          <a:lstStyle>
            <a:lvl1pPr defTabSz="88255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5" y="1"/>
            <a:ext cx="2949841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2" tIns="44163" rIns="88322" bIns="44163" numCol="1" anchor="t" anchorCtr="0" compatLnSpc="1">
            <a:prstTxWarp prst="textNoShape">
              <a:avLst/>
            </a:prstTxWarp>
          </a:bodyPr>
          <a:lstStyle>
            <a:lvl1pPr algn="r" defTabSz="88255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836" y="4724008"/>
            <a:ext cx="5443536" cy="44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2" tIns="44163" rIns="88322" bIns="44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44830"/>
            <a:ext cx="2949841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2" tIns="44163" rIns="88322" bIns="44163" numCol="1" anchor="b" anchorCtr="0" compatLnSpc="1">
            <a:prstTxWarp prst="textNoShape">
              <a:avLst/>
            </a:prstTxWarp>
          </a:bodyPr>
          <a:lstStyle>
            <a:lvl1pPr defTabSz="88255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5" y="9444830"/>
            <a:ext cx="2949841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2" tIns="44163" rIns="88322" bIns="44163" numCol="1" anchor="b" anchorCtr="0" compatLnSpc="1">
            <a:prstTxWarp prst="textNoShape">
              <a:avLst/>
            </a:prstTxWarp>
          </a:bodyPr>
          <a:lstStyle>
            <a:lvl1pPr algn="r" defTabSz="882558">
              <a:defRPr sz="1200">
                <a:latin typeface="Arial" charset="0"/>
              </a:defRPr>
            </a:lvl1pPr>
          </a:lstStyle>
          <a:p>
            <a:pPr>
              <a:defRPr/>
            </a:pPr>
            <a:fld id="{BD33DEDB-2588-4A50-BE87-982C8FDA25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680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B501F-4ED8-318B-C8D9-A98C7899D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261A983-57D0-228A-8083-A0B40E523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D9D7F2-5665-0A7A-2066-C7196FF8F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0B5591-B980-3D61-763D-A84B6DB8E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32BB4-335D-4427-9658-1EF32093408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89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7713"/>
            <a:ext cx="6627813" cy="37290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4F4F1E-3A01-4413-845D-8DE1F644951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283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3DEDB-2588-4A50-BE87-982C8FDA252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131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005EF-21AB-38DC-AA9E-794232E1A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B08083-8A9D-2A24-D5D0-D0BC0EC70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1870765-B1BB-2D03-F4F6-CD13C2B06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6414DB-695B-B34A-0616-544523DB86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04564-E1AF-4C4C-AB1F-23FD4B39740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70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8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85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6125"/>
            <a:ext cx="6630988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3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3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83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7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6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D2FA0-C4AA-1222-E395-AC00B656B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A9E3F0-5F62-062C-1A95-7FDA61D86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982D0-77BF-5B71-C236-8A3F3471E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9B72B-8E03-35E5-099A-41DF05CF4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7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6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583">
              <a:defRPr/>
            </a:pPr>
            <a:fld id="{7D058323-EA4B-4A98-83C8-3D188CF30A20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14583">
                <a:defRPr/>
              </a:pPr>
              <a:t>4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07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64282-68A4-6E47-0772-81BA7F9E1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E491B84-121F-B2A6-7C2B-5C634B3F5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AD75BBE-A2B5-9BE9-44C8-028132BA1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43988E-60AA-0999-7BF4-CDA8B328D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3DEDB-2588-4A50-BE87-982C8FDA252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338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46FE0-DEF1-0918-30ED-40E5253B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9C58FF-A875-AD5A-8038-3AACE68F3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1568894-A9CF-8A78-9B33-EF3B49119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99F910-FA2E-3AA3-A5FC-41B1A390E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56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6C7C9-5470-8A60-2053-B9E4D50B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550063-187A-DFC7-5725-DE814F79E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ACAA99-DCA9-A217-6677-3071313E9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FC7893-5A97-5E20-2D0C-D1280FD29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685C5-2A2A-3C9A-3300-F60792E09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8A03F0B-7CFE-AA3D-F1B6-E84BFD0B6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2903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F1AD405-4C3D-82AD-DFFA-3EB4CB3BA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4D208E-AA92-A955-819B-361FC1630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8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80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E5675-8152-8F2D-14E4-43A0FDF9D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1906B8B-3FEE-2C40-635A-5448D5CED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2903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0BD08CC-B440-4AA1-8453-6ED134900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565658-0CFE-B0BB-8AC7-F12F77E00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3DEDB-2588-4A50-BE87-982C8FDA252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828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8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66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12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91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E94-CC35-4A38-9A11-B3B09B240939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DB49D3B-E4A7-9841-AEA3-A805018F7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469406"/>
            <a:ext cx="6624000" cy="338554"/>
          </a:xfrm>
          <a:noFill/>
        </p:spPr>
        <p:txBody>
          <a:bodyPr wrap="square" bIns="0">
            <a:spAutoFit/>
          </a:bodyPr>
          <a:lstStyle>
            <a:lvl1pPr algn="l">
              <a:defRPr sz="2200" b="0" i="0" baseline="0">
                <a:latin typeface="Arial Regular"/>
                <a:cs typeface="Arial" pitchFamily="34" charset="0"/>
              </a:defRPr>
            </a:lvl1pPr>
          </a:lstStyle>
          <a:p>
            <a:r>
              <a:rPr lang="de-DE" dirty="0"/>
              <a:t>Titelmasterformat durch Klicken</a:t>
            </a:r>
            <a:endParaRPr lang="en-US" dirty="0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4AA20FE5-B118-F843-9C0D-AD3D0116F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76000" y="1044000"/>
            <a:ext cx="2592000" cy="1554272"/>
          </a:xfrm>
          <a:noFill/>
        </p:spPr>
        <p:txBody>
          <a:bodyPr wrap="square" lIns="0" tIns="0" bIns="0">
            <a:spAutoFit/>
          </a:bodyPr>
          <a:lstStyle>
            <a:lvl1pPr>
              <a:defRPr lang="de-DE" sz="14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200" b="0" i="0" baseline="0">
                <a:latin typeface="Arial Regular"/>
              </a:defRPr>
            </a:lvl2pPr>
            <a:lvl3pPr>
              <a:spcAft>
                <a:spcPts val="300"/>
              </a:spcAft>
              <a:defRPr sz="1200" b="0" i="0" baseline="0">
                <a:latin typeface="Arial Regular"/>
              </a:defRPr>
            </a:lvl3pPr>
            <a:lvl4pPr marL="0" indent="0" algn="l" defTabSz="914400" rtl="0" eaLnBrk="1" latinLnBrk="0" hangingPunct="1">
              <a:spcBef>
                <a:spcPts val="900"/>
              </a:spcBef>
              <a:spcAft>
                <a:spcPts val="300"/>
              </a:spcAft>
              <a:buFontTx/>
              <a:buNone/>
              <a:defRPr lang="de-DE" sz="9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>
              <a:defRPr sz="1000" b="0" i="0" baseline="0">
                <a:solidFill>
                  <a:schemeClr val="accent1"/>
                </a:solidFill>
                <a:latin typeface="Arial Regular"/>
              </a:defRPr>
            </a:lvl5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Mastertextformat bearbeiten</a:t>
            </a:r>
          </a:p>
          <a:p>
            <a:pPr marL="0" lvl="1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Zweite Ebene</a:t>
            </a:r>
          </a:p>
          <a:p>
            <a:pPr marL="0" lvl="2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Dritte Ebene</a:t>
            </a:r>
          </a:p>
          <a:p>
            <a:pPr marL="0" lvl="3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Vierte Ebene</a:t>
            </a:r>
          </a:p>
          <a:p>
            <a:pPr marL="0" lvl="4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Fünfte Ebene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9C170C08-7A61-DF4D-86EF-F6880F85C1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0248" y="1030145"/>
            <a:ext cx="2592000" cy="1554272"/>
          </a:xfrm>
          <a:noFill/>
        </p:spPr>
        <p:txBody>
          <a:bodyPr wrap="square" lIns="0" tIns="0" bIns="0">
            <a:spAutoFit/>
          </a:bodyPr>
          <a:lstStyle>
            <a:lvl1pPr>
              <a:defRPr lang="de-DE" sz="14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200" b="0" i="0" baseline="0">
                <a:latin typeface="Arial Regular"/>
              </a:defRPr>
            </a:lvl2pPr>
            <a:lvl3pPr>
              <a:spcAft>
                <a:spcPts val="300"/>
              </a:spcAft>
              <a:defRPr sz="1200" b="0" i="0" baseline="0">
                <a:latin typeface="Arial Regular"/>
              </a:defRPr>
            </a:lvl3pPr>
            <a:lvl4pPr marL="0" indent="0" algn="l" defTabSz="914400" rtl="0" eaLnBrk="1" latinLnBrk="0" hangingPunct="1">
              <a:spcBef>
                <a:spcPts val="900"/>
              </a:spcBef>
              <a:spcAft>
                <a:spcPts val="300"/>
              </a:spcAft>
              <a:buFontTx/>
              <a:buNone/>
              <a:defRPr lang="de-DE" sz="9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>
              <a:defRPr sz="1000" b="0" i="0" baseline="0">
                <a:solidFill>
                  <a:schemeClr val="accent1"/>
                </a:solidFill>
                <a:latin typeface="Arial Regular"/>
              </a:defRPr>
            </a:lvl5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Mastertextformat bearbeiten</a:t>
            </a:r>
          </a:p>
          <a:p>
            <a:pPr marL="0" lvl="1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Zweite Ebene</a:t>
            </a:r>
          </a:p>
          <a:p>
            <a:pPr marL="0" lvl="2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Dritte Ebene</a:t>
            </a:r>
          </a:p>
          <a:p>
            <a:pPr marL="0" lvl="3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Vierte Ebene</a:t>
            </a:r>
          </a:p>
          <a:p>
            <a:pPr marL="0" lvl="4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Fünfte Ebene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E1879EB3-61CD-8942-ADAF-1472CC6ACB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2000" y="1044000"/>
            <a:ext cx="2592000" cy="1554272"/>
          </a:xfrm>
          <a:noFill/>
        </p:spPr>
        <p:txBody>
          <a:bodyPr wrap="square" lIns="0" tIns="0" bIns="0">
            <a:spAutoFit/>
          </a:bodyPr>
          <a:lstStyle>
            <a:lvl1pPr>
              <a:defRPr lang="de-DE" sz="14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200" b="0" i="0" baseline="0">
                <a:latin typeface="Arial Regular"/>
              </a:defRPr>
            </a:lvl2pPr>
            <a:lvl3pPr>
              <a:spcAft>
                <a:spcPts val="300"/>
              </a:spcAft>
              <a:defRPr sz="1200" b="0" i="0" baseline="0">
                <a:latin typeface="Arial Regular"/>
              </a:defRPr>
            </a:lvl3pPr>
            <a:lvl4pPr marL="0" indent="0" algn="l" defTabSz="914400" rtl="0" eaLnBrk="1" latinLnBrk="0" hangingPunct="1">
              <a:spcBef>
                <a:spcPts val="900"/>
              </a:spcBef>
              <a:spcAft>
                <a:spcPts val="300"/>
              </a:spcAft>
              <a:buFontTx/>
              <a:buNone/>
              <a:defRPr lang="de-DE" sz="9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>
              <a:defRPr sz="1000" b="0" i="0" baseline="0">
                <a:solidFill>
                  <a:schemeClr val="accent1"/>
                </a:solidFill>
                <a:latin typeface="Arial Regular"/>
              </a:defRPr>
            </a:lvl5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Mastertextformat bearbeiten</a:t>
            </a:r>
          </a:p>
          <a:p>
            <a:pPr marL="0" lvl="1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Zweite Ebene</a:t>
            </a:r>
          </a:p>
          <a:p>
            <a:pPr marL="0" lvl="2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Dritte Ebene</a:t>
            </a:r>
          </a:p>
          <a:p>
            <a:pPr marL="0" lvl="3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Vierte Ebene</a:t>
            </a:r>
          </a:p>
          <a:p>
            <a:pPr marL="0" lvl="4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1717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52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C896-C737-4FA0-B18D-83F8D4BE6133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C0D9-81C5-44A4-BDDD-EAC2206784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4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C896-C737-4FA0-B18D-83F8D4BE6133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C0D9-81C5-44A4-BDDD-EAC2206784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41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966A250-13B3-4CF6-92E6-AC51324477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8" y="4499334"/>
            <a:ext cx="826528" cy="5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9BE129B-BC0B-4760-B827-B6B1C2C055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717" y="4356000"/>
            <a:ext cx="808038" cy="8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58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507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13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FF6A2E19-DFC2-4C01-A3B2-6FF4CD9518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8" y="4499333"/>
            <a:ext cx="826528" cy="5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33C8B0A-DF92-405A-AF3A-DC3AAE99D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717" y="4356000"/>
            <a:ext cx="808038" cy="8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626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319" y="1059582"/>
            <a:ext cx="3978676" cy="3564396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8124" y="1059582"/>
            <a:ext cx="3978676" cy="3564396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53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32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07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90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39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73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80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70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20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53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94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29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60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55888388"/>
              </p:ext>
            </p:extLst>
          </p:nvPr>
        </p:nvGraphicFramePr>
        <p:xfrm>
          <a:off x="6948265" y="4601872"/>
          <a:ext cx="1980951" cy="45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4180320" imgH="1287360" progId="CorelDRAW.Graphic.13">
                  <p:embed/>
                </p:oleObj>
              </mc:Choice>
              <mc:Fallback>
                <p:oleObj name="CorelDRAW" r:id="rId2" imgW="4180320" imgH="1287360" progId="CorelDRAW.Graphic.13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5" y="4601872"/>
                        <a:ext cx="1980951" cy="45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 descr="Landeslogo OÖ 4cm ohne Ran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668220"/>
            <a:ext cx="917537" cy="360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11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319" y="1059582"/>
            <a:ext cx="3978676" cy="3564396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8124" y="1059582"/>
            <a:ext cx="3978676" cy="3564396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84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306000"/>
            <a:ext cx="6633265" cy="884070"/>
          </a:xfrm>
          <a:noFill/>
        </p:spPr>
        <p:txBody>
          <a:bodyPr wrap="square" bIns="144000">
            <a:spAutoFit/>
          </a:bodyPr>
          <a:lstStyle>
            <a:lvl1pPr algn="l">
              <a:defRPr sz="2400" b="0" i="0" baseline="0">
                <a:latin typeface="Arial Regular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2256715"/>
            <a:ext cx="6633265" cy="2295254"/>
          </a:xfrm>
        </p:spPr>
        <p:txBody>
          <a:bodyPr>
            <a:normAutofit/>
          </a:bodyPr>
          <a:lstStyle>
            <a:lvl1pPr marL="0" indent="0">
              <a:buClr>
                <a:srgbClr val="023064"/>
              </a:buClr>
              <a:buFontTx/>
              <a:buNone/>
              <a:defRPr lang="de-DE" sz="1600" b="0" i="0" kern="1200" cap="none" spc="0" baseline="0" dirty="0">
                <a:solidFill>
                  <a:schemeClr val="bg2"/>
                </a:solidFill>
                <a:latin typeface="Arial Regular"/>
                <a:ea typeface="+mn-ea"/>
                <a:cs typeface="+mn-cs"/>
              </a:defRPr>
            </a:lvl1pPr>
            <a:lvl2pPr>
              <a:buClr>
                <a:srgbClr val="023064"/>
              </a:buClr>
              <a:defRPr lang="de-DE" sz="2000" b="0" i="0" kern="1200" baseline="0" dirty="0">
                <a:solidFill>
                  <a:schemeClr val="bg2"/>
                </a:solidFill>
                <a:latin typeface="Fibra One Light" pitchFamily="2" charset="77"/>
                <a:ea typeface="+mn-ea"/>
                <a:cs typeface="+mn-cs"/>
              </a:defRPr>
            </a:lvl2pPr>
            <a:lvl3pPr marL="1143000" indent="-228600">
              <a:buClr>
                <a:srgbClr val="023064"/>
              </a:buClr>
              <a:buFont typeface="Wingdings" panose="05000000000000000000" pitchFamily="2" charset="2"/>
              <a:buChar char="§"/>
              <a:defRPr sz="1600" b="0" i="0">
                <a:latin typeface="Fibra One" pitchFamily="2" charset="77"/>
                <a:cs typeface="Arial" pitchFamily="34" charset="0"/>
              </a:defRPr>
            </a:lvl3pPr>
            <a:lvl4pPr marL="1600200" indent="-228600">
              <a:buClr>
                <a:srgbClr val="023064"/>
              </a:buClr>
              <a:buFont typeface="Symbol" panose="05050102010706020507" pitchFamily="18" charset="2"/>
              <a:buChar char="-"/>
              <a:defRPr sz="1600" b="0" i="0">
                <a:latin typeface="Fibra One" pitchFamily="2" charset="77"/>
                <a:cs typeface="Arial" pitchFamily="34" charset="0"/>
              </a:defRPr>
            </a:lvl4pPr>
            <a:lvl5pPr>
              <a:buClr>
                <a:srgbClr val="023064"/>
              </a:buClr>
              <a:defRPr sz="1600" b="0" i="0">
                <a:latin typeface="Fibra One" pitchFamily="2" charset="77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E94-CC35-4A38-9A11-B3B09B240939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2F670232-FDD4-994D-9413-B470F71381E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60000" y="1393382"/>
            <a:ext cx="6633265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kern="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12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2997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886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9FF94E7-6BA2-4A0B-8954-9AB12163882C}"/>
              </a:ext>
            </a:extLst>
          </p:cNvPr>
          <p:cNvSpPr/>
          <p:nvPr userDrawn="1"/>
        </p:nvSpPr>
        <p:spPr>
          <a:xfrm>
            <a:off x="0" y="4191930"/>
            <a:ext cx="9144000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C5104F82-7A7B-428B-A93D-3DE3DD056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8" y="4177848"/>
            <a:ext cx="920360" cy="56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5AB779B-8C34-4FAE-A0B9-7F6170E9C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06" y="3975906"/>
            <a:ext cx="972094" cy="9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85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4048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918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09800" y="2057400"/>
            <a:ext cx="3048000" cy="245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0200" y="2057400"/>
            <a:ext cx="3048000" cy="245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9204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781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4317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288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784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222824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5309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6100" y="742950"/>
            <a:ext cx="1562100" cy="37719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09800" y="742950"/>
            <a:ext cx="4533900" cy="37719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7149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843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822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1B51A876-9A28-4FD5-BCF9-CCA0FA1AC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8" y="4373348"/>
            <a:ext cx="920360" cy="56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8DBA1E-0D43-474E-8107-B882FC893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06" y="4171406"/>
            <a:ext cx="972094" cy="97209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60CDE8D-5377-49BE-0654-8B528460DC0B}"/>
              </a:ext>
            </a:extLst>
          </p:cNvPr>
          <p:cNvSpPr/>
          <p:nvPr userDrawn="1"/>
        </p:nvSpPr>
        <p:spPr>
          <a:xfrm>
            <a:off x="0" y="0"/>
            <a:ext cx="9144000" cy="807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036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092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57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19.03.2025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43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388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eingeben"/>
          <p:cNvSpPr>
            <a:spLocks noGrp="1"/>
          </p:cNvSpPr>
          <p:nvPr>
            <p:ph type="ctrTitle" hasCustomPrompt="1"/>
          </p:nvPr>
        </p:nvSpPr>
        <p:spPr>
          <a:xfrm>
            <a:off x="360000" y="2115807"/>
            <a:ext cx="5652160" cy="551090"/>
          </a:xfrm>
          <a:noFill/>
          <a:ln>
            <a:noFill/>
          </a:ln>
        </p:spPr>
        <p:txBody>
          <a:bodyPr wrap="square" bIns="180000">
            <a:spAutoFit/>
          </a:bodyPr>
          <a:lstStyle>
            <a:lvl1pPr>
              <a:defRPr sz="2400" b="0" i="0" cap="none" spc="0" baseline="0">
                <a:latin typeface="Arial Regular"/>
              </a:defRPr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998" y="3402448"/>
            <a:ext cx="5652161" cy="184666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200" b="0" i="0" kern="0" cap="none" spc="0" baseline="0">
                <a:solidFill>
                  <a:schemeClr val="tx1"/>
                </a:solidFill>
                <a:latin typeface="Arial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27DD9D3A-7E52-A84D-895C-B83DA96A4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306195" cy="44564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4029592-DD99-0846-897C-44FD5E73A4E0}"/>
              </a:ext>
            </a:extLst>
          </p:cNvPr>
          <p:cNvSpPr/>
          <p:nvPr userDrawn="1"/>
        </p:nvSpPr>
        <p:spPr>
          <a:xfrm>
            <a:off x="7236296" y="195486"/>
            <a:ext cx="1872208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de-DE" sz="1600" dirty="0">
              <a:latin typeface="Fibra One" pitchFamily="2" charset="77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5FECE7-5FB9-1741-A0A5-32809941BC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23372"/>
            <a:ext cx="567341" cy="48719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0AD6217-FA81-EC49-A786-FE7423B35CB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de-DE" sz="1600" dirty="0">
              <a:latin typeface="Fibra One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73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4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3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12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55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C903A-22DC-440E-9494-5DB6BE452F95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75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946" r:id="rId12"/>
    <p:sldLayoutId id="21474839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C896-C737-4FA0-B18D-83F8D4BE6133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C0D9-81C5-44A4-BDDD-EAC2206784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9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2" r:id="rId2"/>
    <p:sldLayoutId id="2147483889" r:id="rId3"/>
    <p:sldLayoutId id="2147483890" r:id="rId4"/>
    <p:sldLayoutId id="2147483891" r:id="rId5"/>
    <p:sldLayoutId id="2147483892" r:id="rId6"/>
    <p:sldLayoutId id="214748391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19.03.2025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5DA2074-0E45-4931-A7E5-473C5BDB1BF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8425"/>
            <a:ext cx="1027431" cy="63474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0705028-E243-43AE-8291-3485BA7B018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06" y="4167560"/>
            <a:ext cx="996478" cy="9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7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10" r:id="rId13"/>
    <p:sldLayoutId id="2147483911" r:id="rId14"/>
    <p:sldLayoutId id="214748394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74295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051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2057400"/>
            <a:ext cx="624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" name="Grafik 1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052C53AC-C103-DFE0-2224-0F7EDD4D129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09" y="4300647"/>
            <a:ext cx="826775" cy="826775"/>
          </a:xfrm>
          <a:prstGeom prst="rect">
            <a:avLst/>
          </a:prstGeom>
        </p:spPr>
      </p:pic>
      <p:pic>
        <p:nvPicPr>
          <p:cNvPr id="3" name="Grafik 2" descr="Ein Bild, das Kreis, Grafiken, Logo, Schrift enthält.&#10;&#10;Automatisch generierte Beschreibung">
            <a:extLst>
              <a:ext uri="{FF2B5EF4-FFF2-40B4-BE49-F238E27FC236}">
                <a16:creationId xmlns:a16="http://schemas.microsoft.com/office/drawing/2014/main" id="{66A00D26-FF90-1704-9239-B9977BAE99E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5" y="4457999"/>
            <a:ext cx="831751" cy="5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5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28C15-5261-6D8D-A912-DF9487B57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Himmel, draußen, Landschaft, Gebäude enthält.&#10;&#10;KI-generierte Inhalte können fehlerhaft sein.">
            <a:extLst>
              <a:ext uri="{FF2B5EF4-FFF2-40B4-BE49-F238E27FC236}">
                <a16:creationId xmlns:a16="http://schemas.microsoft.com/office/drawing/2014/main" id="{BCC6F0E6-AEC3-ECDB-A125-F198B3DDE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1" b="89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el 3">
            <a:extLst>
              <a:ext uri="{FF2B5EF4-FFF2-40B4-BE49-F238E27FC236}">
                <a16:creationId xmlns:a16="http://schemas.microsoft.com/office/drawing/2014/main" id="{B8446D7D-A4F3-5EF6-8ABE-9E6A5A04A048}"/>
              </a:ext>
            </a:extLst>
          </p:cNvPr>
          <p:cNvSpPr txBox="1">
            <a:spLocks/>
          </p:cNvSpPr>
          <p:nvPr/>
        </p:nvSpPr>
        <p:spPr bwMode="auto">
          <a:xfrm>
            <a:off x="-1" y="1923678"/>
            <a:ext cx="9144001" cy="19277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4" rIns="91368" bIns="4568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sz="25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Narratives for the Competitiveness of Industry</a:t>
            </a:r>
            <a:br>
              <a:rPr lang="en-US" sz="25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AT" sz="2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Christiane </a:t>
            </a:r>
            <a:r>
              <a:rPr lang="de-AT" sz="2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Egger</a:t>
            </a:r>
          </a:p>
          <a:p>
            <a:r>
              <a:rPr lang="de-AT" sz="2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OÖ Energiesparverband</a:t>
            </a:r>
          </a:p>
          <a:p>
            <a:r>
              <a:rPr lang="de-AT" sz="18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christiane.egger@esv.or.at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99308F1-EDC5-598C-F614-CE27C6689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297062"/>
            <a:ext cx="1158475" cy="71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FA7E574-5B37-3600-5365-6CB7AB1F8C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2159732" y="4351130"/>
            <a:ext cx="876983" cy="6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E2EE8D1-FE69-C3C8-B30C-74F2EEFF57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34" y="4115466"/>
            <a:ext cx="1082466" cy="10824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2311D95-B8FC-C722-FBC1-04E87D663AF3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 b="8414"/>
          <a:stretch/>
        </p:blipFill>
        <p:spPr>
          <a:xfrm>
            <a:off x="4809092" y="4532622"/>
            <a:ext cx="1297807" cy="4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D1416-AC99-6FF4-1BD1-051B1B96C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7E60D6F-5F36-0E98-1C0E-A0BB397BCF38}"/>
              </a:ext>
            </a:extLst>
          </p:cNvPr>
          <p:cNvSpPr txBox="1">
            <a:spLocks/>
          </p:cNvSpPr>
          <p:nvPr/>
        </p:nvSpPr>
        <p:spPr>
          <a:xfrm>
            <a:off x="0" y="134999"/>
            <a:ext cx="9144000" cy="54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en-GB" sz="2250">
                <a:solidFill>
                  <a:prstClr val="black"/>
                </a:solidFill>
              </a:rPr>
              <a:t>The images in people's minds </a:t>
            </a:r>
          </a:p>
        </p:txBody>
      </p:sp>
      <p:grpSp>
        <p:nvGrpSpPr>
          <p:cNvPr id="2" name="Grafik 16">
            <a:extLst>
              <a:ext uri="{FF2B5EF4-FFF2-40B4-BE49-F238E27FC236}">
                <a16:creationId xmlns:a16="http://schemas.microsoft.com/office/drawing/2014/main" id="{645DA967-FD0B-B107-CBF4-D120206ACF8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03548" y="3039802"/>
            <a:ext cx="934673" cy="942407"/>
            <a:chOff x="375743" y="2805430"/>
            <a:chExt cx="1280712" cy="1291310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5BEAB28E-D965-1E73-4326-F7E9FBD24B34}"/>
                </a:ext>
              </a:extLst>
            </p:cNvPr>
            <p:cNvSpPr/>
            <p:nvPr/>
          </p:nvSpPr>
          <p:spPr>
            <a:xfrm>
              <a:off x="375744" y="2805449"/>
              <a:ext cx="1280712" cy="1291291"/>
            </a:xfrm>
            <a:custGeom>
              <a:avLst/>
              <a:gdLst>
                <a:gd name="connsiteX0" fmla="*/ 1280712 w 1280712"/>
                <a:gd name="connsiteY0" fmla="*/ 1291292 h 1291291"/>
                <a:gd name="connsiteX1" fmla="*/ 0 w 1280712"/>
                <a:gd name="connsiteY1" fmla="*/ 1291292 h 1291291"/>
                <a:gd name="connsiteX2" fmla="*/ 1257 w 1280712"/>
                <a:gd name="connsiteY2" fmla="*/ 1282586 h 1291291"/>
                <a:gd name="connsiteX3" fmla="*/ 77781 w 1280712"/>
                <a:gd name="connsiteY3" fmla="*/ 1029011 h 1291291"/>
                <a:gd name="connsiteX4" fmla="*/ 243135 w 1280712"/>
                <a:gd name="connsiteY4" fmla="*/ 938752 h 1291291"/>
                <a:gd name="connsiteX5" fmla="*/ 302876 w 1280712"/>
                <a:gd name="connsiteY5" fmla="*/ 724116 h 1291291"/>
                <a:gd name="connsiteX6" fmla="*/ 289446 w 1280712"/>
                <a:gd name="connsiteY6" fmla="*/ 444557 h 1291291"/>
                <a:gd name="connsiteX7" fmla="*/ 289446 w 1280712"/>
                <a:gd name="connsiteY7" fmla="*/ 444386 h 1291291"/>
                <a:gd name="connsiteX8" fmla="*/ 334308 w 1280712"/>
                <a:gd name="connsiteY8" fmla="*/ 201441 h 1291291"/>
                <a:gd name="connsiteX9" fmla="*/ 600932 w 1280712"/>
                <a:gd name="connsiteY9" fmla="*/ 4807 h 1291291"/>
                <a:gd name="connsiteX10" fmla="*/ 841762 w 1280712"/>
                <a:gd name="connsiteY10" fmla="*/ 60604 h 1291291"/>
                <a:gd name="connsiteX11" fmla="*/ 1001554 w 1280712"/>
                <a:gd name="connsiteY11" fmla="*/ 573678 h 1291291"/>
                <a:gd name="connsiteX12" fmla="*/ 1012927 w 1280712"/>
                <a:gd name="connsiteY12" fmla="*/ 931628 h 1291291"/>
                <a:gd name="connsiteX13" fmla="*/ 1124198 w 1280712"/>
                <a:gd name="connsiteY13" fmla="*/ 966241 h 1291291"/>
                <a:gd name="connsiteX14" fmla="*/ 1279931 w 1280712"/>
                <a:gd name="connsiteY14" fmla="*/ 1282967 h 1291291"/>
                <a:gd name="connsiteX15" fmla="*/ 1280712 w 1280712"/>
                <a:gd name="connsiteY15" fmla="*/ 1291292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712" h="1291291">
                  <a:moveTo>
                    <a:pt x="1280712" y="1291292"/>
                  </a:moveTo>
                  <a:lnTo>
                    <a:pt x="0" y="1291292"/>
                  </a:lnTo>
                  <a:lnTo>
                    <a:pt x="1257" y="1282586"/>
                  </a:lnTo>
                  <a:cubicBezTo>
                    <a:pt x="19298" y="1157675"/>
                    <a:pt x="43625" y="1077093"/>
                    <a:pt x="77781" y="1029011"/>
                  </a:cubicBezTo>
                  <a:cubicBezTo>
                    <a:pt x="111481" y="981596"/>
                    <a:pt x="178308" y="957707"/>
                    <a:pt x="243135" y="938752"/>
                  </a:cubicBezTo>
                  <a:cubicBezTo>
                    <a:pt x="272586" y="883774"/>
                    <a:pt x="295046" y="822681"/>
                    <a:pt x="302876" y="724116"/>
                  </a:cubicBezTo>
                  <a:cubicBezTo>
                    <a:pt x="310344" y="630066"/>
                    <a:pt x="293256" y="537388"/>
                    <a:pt x="289446" y="444557"/>
                  </a:cubicBezTo>
                  <a:lnTo>
                    <a:pt x="289446" y="444386"/>
                  </a:lnTo>
                  <a:cubicBezTo>
                    <a:pt x="286131" y="363861"/>
                    <a:pt x="292875" y="283204"/>
                    <a:pt x="334308" y="201441"/>
                  </a:cubicBezTo>
                  <a:cubicBezTo>
                    <a:pt x="390658" y="90227"/>
                    <a:pt x="473183" y="28715"/>
                    <a:pt x="600932" y="4807"/>
                  </a:cubicBezTo>
                  <a:cubicBezTo>
                    <a:pt x="696201" y="-13005"/>
                    <a:pt x="788365" y="21609"/>
                    <a:pt x="841762" y="60604"/>
                  </a:cubicBezTo>
                  <a:cubicBezTo>
                    <a:pt x="999211" y="120688"/>
                    <a:pt x="1064590" y="305187"/>
                    <a:pt x="1001554" y="573678"/>
                  </a:cubicBezTo>
                  <a:cubicBezTo>
                    <a:pt x="963778" y="734632"/>
                    <a:pt x="982771" y="840226"/>
                    <a:pt x="1012927" y="931628"/>
                  </a:cubicBezTo>
                  <a:cubicBezTo>
                    <a:pt x="1057447" y="942162"/>
                    <a:pt x="1097871" y="952754"/>
                    <a:pt x="1124198" y="966241"/>
                  </a:cubicBezTo>
                  <a:cubicBezTo>
                    <a:pt x="1214476" y="1012514"/>
                    <a:pt x="1263968" y="1113155"/>
                    <a:pt x="1279931" y="1282967"/>
                  </a:cubicBezTo>
                  <a:lnTo>
                    <a:pt x="1280712" y="129129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68E5B4C3-4CF1-BB63-80D1-AA7A8C502655}"/>
                </a:ext>
              </a:extLst>
            </p:cNvPr>
            <p:cNvSpPr/>
            <p:nvPr/>
          </p:nvSpPr>
          <p:spPr>
            <a:xfrm>
              <a:off x="375744" y="2805430"/>
              <a:ext cx="1280712" cy="1291291"/>
            </a:xfrm>
            <a:custGeom>
              <a:avLst/>
              <a:gdLst>
                <a:gd name="connsiteX0" fmla="*/ 1279931 w 1280712"/>
                <a:gd name="connsiteY0" fmla="*/ 1282967 h 1291291"/>
                <a:gd name="connsiteX1" fmla="*/ 1124198 w 1280712"/>
                <a:gd name="connsiteY1" fmla="*/ 966241 h 1291291"/>
                <a:gd name="connsiteX2" fmla="*/ 1012927 w 1280712"/>
                <a:gd name="connsiteY2" fmla="*/ 931628 h 1291291"/>
                <a:gd name="connsiteX3" fmla="*/ 1001554 w 1280712"/>
                <a:gd name="connsiteY3" fmla="*/ 573678 h 1291291"/>
                <a:gd name="connsiteX4" fmla="*/ 841762 w 1280712"/>
                <a:gd name="connsiteY4" fmla="*/ 60604 h 1291291"/>
                <a:gd name="connsiteX5" fmla="*/ 600932 w 1280712"/>
                <a:gd name="connsiteY5" fmla="*/ 4807 h 1291291"/>
                <a:gd name="connsiteX6" fmla="*/ 334308 w 1280712"/>
                <a:gd name="connsiteY6" fmla="*/ 201441 h 1291291"/>
                <a:gd name="connsiteX7" fmla="*/ 289446 w 1280712"/>
                <a:gd name="connsiteY7" fmla="*/ 444386 h 1291291"/>
                <a:gd name="connsiteX8" fmla="*/ 289446 w 1280712"/>
                <a:gd name="connsiteY8" fmla="*/ 444557 h 1291291"/>
                <a:gd name="connsiteX9" fmla="*/ 302876 w 1280712"/>
                <a:gd name="connsiteY9" fmla="*/ 724116 h 1291291"/>
                <a:gd name="connsiteX10" fmla="*/ 243135 w 1280712"/>
                <a:gd name="connsiteY10" fmla="*/ 938752 h 1291291"/>
                <a:gd name="connsiteX11" fmla="*/ 77781 w 1280712"/>
                <a:gd name="connsiteY11" fmla="*/ 1029011 h 1291291"/>
                <a:gd name="connsiteX12" fmla="*/ 1257 w 1280712"/>
                <a:gd name="connsiteY12" fmla="*/ 1282586 h 1291291"/>
                <a:gd name="connsiteX13" fmla="*/ 0 w 1280712"/>
                <a:gd name="connsiteY13" fmla="*/ 1291292 h 1291291"/>
                <a:gd name="connsiteX14" fmla="*/ 1280712 w 1280712"/>
                <a:gd name="connsiteY14" fmla="*/ 1291292 h 1291291"/>
                <a:gd name="connsiteX15" fmla="*/ 1279931 w 1280712"/>
                <a:gd name="connsiteY15" fmla="*/ 1282967 h 1291291"/>
                <a:gd name="connsiteX16" fmla="*/ 333451 w 1280712"/>
                <a:gd name="connsiteY16" fmla="*/ 412820 h 1291291"/>
                <a:gd name="connsiteX17" fmla="*/ 342309 w 1280712"/>
                <a:gd name="connsiteY17" fmla="*/ 409010 h 1291291"/>
                <a:gd name="connsiteX18" fmla="*/ 345453 w 1280712"/>
                <a:gd name="connsiteY18" fmla="*/ 409486 h 1291291"/>
                <a:gd name="connsiteX19" fmla="*/ 368827 w 1280712"/>
                <a:gd name="connsiteY19" fmla="*/ 434461 h 1291291"/>
                <a:gd name="connsiteX20" fmla="*/ 358826 w 1280712"/>
                <a:gd name="connsiteY20" fmla="*/ 477857 h 1291291"/>
                <a:gd name="connsiteX21" fmla="*/ 347986 w 1280712"/>
                <a:gd name="connsiteY21" fmla="*/ 523996 h 1291291"/>
                <a:gd name="connsiteX22" fmla="*/ 337223 w 1280712"/>
                <a:gd name="connsiteY22" fmla="*/ 499707 h 1291291"/>
                <a:gd name="connsiteX23" fmla="*/ 333451 w 1280712"/>
                <a:gd name="connsiteY23" fmla="*/ 412820 h 1291291"/>
                <a:gd name="connsiteX24" fmla="*/ 385115 w 1280712"/>
                <a:gd name="connsiteY24" fmla="*/ 418783 h 1291291"/>
                <a:gd name="connsiteX25" fmla="*/ 437236 w 1280712"/>
                <a:gd name="connsiteY25" fmla="*/ 294119 h 1291291"/>
                <a:gd name="connsiteX26" fmla="*/ 686848 w 1280712"/>
                <a:gd name="connsiteY26" fmla="*/ 225997 h 1291291"/>
                <a:gd name="connsiteX27" fmla="*/ 707288 w 1280712"/>
                <a:gd name="connsiteY27" fmla="*/ 226263 h 1291291"/>
                <a:gd name="connsiteX28" fmla="*/ 757428 w 1280712"/>
                <a:gd name="connsiteY28" fmla="*/ 229330 h 1291291"/>
                <a:gd name="connsiteX29" fmla="*/ 759504 w 1280712"/>
                <a:gd name="connsiteY29" fmla="*/ 235788 h 1291291"/>
                <a:gd name="connsiteX30" fmla="*/ 810425 w 1280712"/>
                <a:gd name="connsiteY30" fmla="*/ 353479 h 1291291"/>
                <a:gd name="connsiteX31" fmla="*/ 841324 w 1280712"/>
                <a:gd name="connsiteY31" fmla="*/ 452234 h 1291291"/>
                <a:gd name="connsiteX32" fmla="*/ 839762 w 1280712"/>
                <a:gd name="connsiteY32" fmla="*/ 468789 h 1291291"/>
                <a:gd name="connsiteX33" fmla="*/ 838543 w 1280712"/>
                <a:gd name="connsiteY33" fmla="*/ 483133 h 1291291"/>
                <a:gd name="connsiteX34" fmla="*/ 837838 w 1280712"/>
                <a:gd name="connsiteY34" fmla="*/ 492525 h 1291291"/>
                <a:gd name="connsiteX35" fmla="*/ 824560 w 1280712"/>
                <a:gd name="connsiteY35" fmla="*/ 561410 h 1291291"/>
                <a:gd name="connsiteX36" fmla="*/ 822065 w 1280712"/>
                <a:gd name="connsiteY36" fmla="*/ 571011 h 1291291"/>
                <a:gd name="connsiteX37" fmla="*/ 816407 w 1280712"/>
                <a:gd name="connsiteY37" fmla="*/ 592766 h 1291291"/>
                <a:gd name="connsiteX38" fmla="*/ 813606 w 1280712"/>
                <a:gd name="connsiteY38" fmla="*/ 602196 h 1291291"/>
                <a:gd name="connsiteX39" fmla="*/ 774097 w 1280712"/>
                <a:gd name="connsiteY39" fmla="*/ 667328 h 1291291"/>
                <a:gd name="connsiteX40" fmla="*/ 755180 w 1280712"/>
                <a:gd name="connsiteY40" fmla="*/ 686302 h 1291291"/>
                <a:gd name="connsiteX41" fmla="*/ 748722 w 1280712"/>
                <a:gd name="connsiteY41" fmla="*/ 691979 h 1291291"/>
                <a:gd name="connsiteX42" fmla="*/ 705764 w 1280712"/>
                <a:gd name="connsiteY42" fmla="*/ 723087 h 1291291"/>
                <a:gd name="connsiteX43" fmla="*/ 557213 w 1280712"/>
                <a:gd name="connsiteY43" fmla="*/ 773151 h 1291291"/>
                <a:gd name="connsiteX44" fmla="*/ 480936 w 1280712"/>
                <a:gd name="connsiteY44" fmla="*/ 739089 h 1291291"/>
                <a:gd name="connsiteX45" fmla="*/ 459353 w 1280712"/>
                <a:gd name="connsiteY45" fmla="*/ 720649 h 1291291"/>
                <a:gd name="connsiteX46" fmla="*/ 444360 w 1280712"/>
                <a:gd name="connsiteY46" fmla="*/ 705790 h 1291291"/>
                <a:gd name="connsiteX47" fmla="*/ 371380 w 1280712"/>
                <a:gd name="connsiteY47" fmla="*/ 599186 h 1291291"/>
                <a:gd name="connsiteX48" fmla="*/ 362426 w 1280712"/>
                <a:gd name="connsiteY48" fmla="*/ 569525 h 1291291"/>
                <a:gd name="connsiteX49" fmla="*/ 361150 w 1280712"/>
                <a:gd name="connsiteY49" fmla="*/ 544360 h 1291291"/>
                <a:gd name="connsiteX50" fmla="*/ 373513 w 1280712"/>
                <a:gd name="connsiteY50" fmla="*/ 481933 h 1291291"/>
                <a:gd name="connsiteX51" fmla="*/ 379495 w 1280712"/>
                <a:gd name="connsiteY51" fmla="*/ 459454 h 1291291"/>
                <a:gd name="connsiteX52" fmla="*/ 384543 w 1280712"/>
                <a:gd name="connsiteY52" fmla="*/ 431413 h 1291291"/>
                <a:gd name="connsiteX53" fmla="*/ 385115 w 1280712"/>
                <a:gd name="connsiteY53" fmla="*/ 418783 h 1291291"/>
                <a:gd name="connsiteX54" fmla="*/ 904513 w 1280712"/>
                <a:gd name="connsiteY54" fmla="*/ 455187 h 1291291"/>
                <a:gd name="connsiteX55" fmla="*/ 874586 w 1280712"/>
                <a:gd name="connsiteY55" fmla="*/ 536835 h 1291291"/>
                <a:gd name="connsiteX56" fmla="*/ 837362 w 1280712"/>
                <a:gd name="connsiteY56" fmla="*/ 572783 h 1291291"/>
                <a:gd name="connsiteX57" fmla="*/ 847382 w 1280712"/>
                <a:gd name="connsiteY57" fmla="*/ 533292 h 1291291"/>
                <a:gd name="connsiteX58" fmla="*/ 853040 w 1280712"/>
                <a:gd name="connsiteY58" fmla="*/ 493668 h 1291291"/>
                <a:gd name="connsiteX59" fmla="*/ 853173 w 1280712"/>
                <a:gd name="connsiteY59" fmla="*/ 491935 h 1291291"/>
                <a:gd name="connsiteX60" fmla="*/ 854545 w 1280712"/>
                <a:gd name="connsiteY60" fmla="*/ 474866 h 1291291"/>
                <a:gd name="connsiteX61" fmla="*/ 893807 w 1280712"/>
                <a:gd name="connsiteY61" fmla="*/ 448367 h 1291291"/>
                <a:gd name="connsiteX62" fmla="*/ 894093 w 1280712"/>
                <a:gd name="connsiteY62" fmla="*/ 448367 h 1291291"/>
                <a:gd name="connsiteX63" fmla="*/ 904513 w 1280712"/>
                <a:gd name="connsiteY63" fmla="*/ 455187 h 1291291"/>
                <a:gd name="connsiteX64" fmla="*/ 537058 w 1280712"/>
                <a:gd name="connsiteY64" fmla="*/ 1031602 h 1291291"/>
                <a:gd name="connsiteX65" fmla="*/ 471869 w 1280712"/>
                <a:gd name="connsiteY65" fmla="*/ 1016991 h 1291291"/>
                <a:gd name="connsiteX66" fmla="*/ 483184 w 1280712"/>
                <a:gd name="connsiteY66" fmla="*/ 759873 h 1291291"/>
                <a:gd name="connsiteX67" fmla="*/ 557213 w 1280712"/>
                <a:gd name="connsiteY67" fmla="*/ 788410 h 1291291"/>
                <a:gd name="connsiteX68" fmla="*/ 713746 w 1280712"/>
                <a:gd name="connsiteY68" fmla="*/ 736098 h 1291291"/>
                <a:gd name="connsiteX69" fmla="*/ 737597 w 1280712"/>
                <a:gd name="connsiteY69" fmla="*/ 720134 h 1291291"/>
                <a:gd name="connsiteX70" fmla="*/ 695916 w 1280712"/>
                <a:gd name="connsiteY70" fmla="*/ 987158 h 1291291"/>
                <a:gd name="connsiteX71" fmla="*/ 537058 w 1280712"/>
                <a:gd name="connsiteY71" fmla="*/ 1031621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80712" h="1291291">
                  <a:moveTo>
                    <a:pt x="1279931" y="1282967"/>
                  </a:moveTo>
                  <a:cubicBezTo>
                    <a:pt x="1263968" y="1113155"/>
                    <a:pt x="1214476" y="1012514"/>
                    <a:pt x="1124198" y="966241"/>
                  </a:cubicBezTo>
                  <a:cubicBezTo>
                    <a:pt x="1097871" y="952754"/>
                    <a:pt x="1057447" y="942162"/>
                    <a:pt x="1012927" y="931628"/>
                  </a:cubicBezTo>
                  <a:cubicBezTo>
                    <a:pt x="982771" y="840226"/>
                    <a:pt x="963778" y="734632"/>
                    <a:pt x="1001554" y="573678"/>
                  </a:cubicBezTo>
                  <a:cubicBezTo>
                    <a:pt x="1064590" y="305187"/>
                    <a:pt x="999211" y="120688"/>
                    <a:pt x="841762" y="60604"/>
                  </a:cubicBezTo>
                  <a:cubicBezTo>
                    <a:pt x="788365" y="21609"/>
                    <a:pt x="696201" y="-13005"/>
                    <a:pt x="600932" y="4807"/>
                  </a:cubicBezTo>
                  <a:cubicBezTo>
                    <a:pt x="473183" y="28715"/>
                    <a:pt x="390658" y="90227"/>
                    <a:pt x="334308" y="201441"/>
                  </a:cubicBezTo>
                  <a:cubicBezTo>
                    <a:pt x="292875" y="283204"/>
                    <a:pt x="286131" y="363861"/>
                    <a:pt x="289446" y="444386"/>
                  </a:cubicBezTo>
                  <a:lnTo>
                    <a:pt x="289446" y="444557"/>
                  </a:lnTo>
                  <a:cubicBezTo>
                    <a:pt x="293256" y="537388"/>
                    <a:pt x="310344" y="630066"/>
                    <a:pt x="302876" y="724116"/>
                  </a:cubicBezTo>
                  <a:cubicBezTo>
                    <a:pt x="295046" y="822681"/>
                    <a:pt x="272586" y="883774"/>
                    <a:pt x="243135" y="938752"/>
                  </a:cubicBezTo>
                  <a:cubicBezTo>
                    <a:pt x="178308" y="957707"/>
                    <a:pt x="111481" y="981596"/>
                    <a:pt x="77781" y="1029011"/>
                  </a:cubicBezTo>
                  <a:cubicBezTo>
                    <a:pt x="43625" y="1077093"/>
                    <a:pt x="19298" y="1157675"/>
                    <a:pt x="1257" y="1282586"/>
                  </a:cubicBezTo>
                  <a:lnTo>
                    <a:pt x="0" y="1291292"/>
                  </a:lnTo>
                  <a:lnTo>
                    <a:pt x="1280712" y="1291292"/>
                  </a:lnTo>
                  <a:lnTo>
                    <a:pt x="1279931" y="1282967"/>
                  </a:lnTo>
                  <a:close/>
                  <a:moveTo>
                    <a:pt x="333451" y="412820"/>
                  </a:moveTo>
                  <a:cubicBezTo>
                    <a:pt x="337014" y="409829"/>
                    <a:pt x="339985" y="409010"/>
                    <a:pt x="342309" y="409010"/>
                  </a:cubicBezTo>
                  <a:cubicBezTo>
                    <a:pt x="343529" y="409010"/>
                    <a:pt x="344576" y="409219"/>
                    <a:pt x="345453" y="409486"/>
                  </a:cubicBezTo>
                  <a:cubicBezTo>
                    <a:pt x="353816" y="411963"/>
                    <a:pt x="362293" y="422974"/>
                    <a:pt x="368827" y="434461"/>
                  </a:cubicBezTo>
                  <a:cubicBezTo>
                    <a:pt x="367017" y="448329"/>
                    <a:pt x="363017" y="462788"/>
                    <a:pt x="358826" y="477857"/>
                  </a:cubicBezTo>
                  <a:cubicBezTo>
                    <a:pt x="354768" y="492506"/>
                    <a:pt x="350482" y="507917"/>
                    <a:pt x="347986" y="523996"/>
                  </a:cubicBezTo>
                  <a:cubicBezTo>
                    <a:pt x="343757" y="516357"/>
                    <a:pt x="339966" y="508146"/>
                    <a:pt x="337223" y="499707"/>
                  </a:cubicBezTo>
                  <a:cubicBezTo>
                    <a:pt x="323259" y="456711"/>
                    <a:pt x="321793" y="422612"/>
                    <a:pt x="333451" y="412820"/>
                  </a:cubicBezTo>
                  <a:close/>
                  <a:moveTo>
                    <a:pt x="385115" y="418783"/>
                  </a:moveTo>
                  <a:cubicBezTo>
                    <a:pt x="384639" y="367252"/>
                    <a:pt x="402184" y="325304"/>
                    <a:pt x="437236" y="294119"/>
                  </a:cubicBezTo>
                  <a:cubicBezTo>
                    <a:pt x="501739" y="236741"/>
                    <a:pt x="612743" y="225997"/>
                    <a:pt x="686848" y="225997"/>
                  </a:cubicBezTo>
                  <a:cubicBezTo>
                    <a:pt x="694030" y="225997"/>
                    <a:pt x="700869" y="226092"/>
                    <a:pt x="707288" y="226263"/>
                  </a:cubicBezTo>
                  <a:cubicBezTo>
                    <a:pt x="731215" y="226911"/>
                    <a:pt x="749237" y="228492"/>
                    <a:pt x="757428" y="229330"/>
                  </a:cubicBezTo>
                  <a:cubicBezTo>
                    <a:pt x="758114" y="231502"/>
                    <a:pt x="758800" y="233674"/>
                    <a:pt x="759504" y="235788"/>
                  </a:cubicBezTo>
                  <a:cubicBezTo>
                    <a:pt x="776021" y="286347"/>
                    <a:pt x="794976" y="323361"/>
                    <a:pt x="810425" y="353479"/>
                  </a:cubicBezTo>
                  <a:cubicBezTo>
                    <a:pt x="830199" y="392094"/>
                    <a:pt x="844487" y="420002"/>
                    <a:pt x="841324" y="452234"/>
                  </a:cubicBezTo>
                  <a:cubicBezTo>
                    <a:pt x="840715" y="458407"/>
                    <a:pt x="840200" y="463893"/>
                    <a:pt x="839762" y="468789"/>
                  </a:cubicBezTo>
                  <a:cubicBezTo>
                    <a:pt x="839286" y="474256"/>
                    <a:pt x="838886" y="478981"/>
                    <a:pt x="838543" y="483133"/>
                  </a:cubicBezTo>
                  <a:cubicBezTo>
                    <a:pt x="838276" y="486639"/>
                    <a:pt x="838048" y="489744"/>
                    <a:pt x="837838" y="492525"/>
                  </a:cubicBezTo>
                  <a:cubicBezTo>
                    <a:pt x="836047" y="516185"/>
                    <a:pt x="835933" y="517709"/>
                    <a:pt x="824560" y="561410"/>
                  </a:cubicBezTo>
                  <a:cubicBezTo>
                    <a:pt x="823779" y="564401"/>
                    <a:pt x="822960" y="567601"/>
                    <a:pt x="822065" y="571011"/>
                  </a:cubicBezTo>
                  <a:cubicBezTo>
                    <a:pt x="820388" y="577450"/>
                    <a:pt x="818502" y="584651"/>
                    <a:pt x="816407" y="592766"/>
                  </a:cubicBezTo>
                  <a:cubicBezTo>
                    <a:pt x="815588" y="595909"/>
                    <a:pt x="814654" y="599053"/>
                    <a:pt x="813606" y="602196"/>
                  </a:cubicBezTo>
                  <a:cubicBezTo>
                    <a:pt x="806082" y="624675"/>
                    <a:pt x="792671" y="646697"/>
                    <a:pt x="774097" y="667328"/>
                  </a:cubicBezTo>
                  <a:cubicBezTo>
                    <a:pt x="768287" y="673805"/>
                    <a:pt x="761981" y="680149"/>
                    <a:pt x="755180" y="686302"/>
                  </a:cubicBezTo>
                  <a:cubicBezTo>
                    <a:pt x="753066" y="688226"/>
                    <a:pt x="750913" y="690112"/>
                    <a:pt x="748722" y="691979"/>
                  </a:cubicBezTo>
                  <a:cubicBezTo>
                    <a:pt x="735902" y="702970"/>
                    <a:pt x="721538" y="713391"/>
                    <a:pt x="705764" y="723087"/>
                  </a:cubicBezTo>
                  <a:cubicBezTo>
                    <a:pt x="656311" y="753491"/>
                    <a:pt x="597999" y="773151"/>
                    <a:pt x="557213" y="773151"/>
                  </a:cubicBezTo>
                  <a:cubicBezTo>
                    <a:pt x="535267" y="773151"/>
                    <a:pt x="508197" y="760273"/>
                    <a:pt x="480936" y="739089"/>
                  </a:cubicBezTo>
                  <a:cubicBezTo>
                    <a:pt x="473735" y="733489"/>
                    <a:pt x="466496" y="727316"/>
                    <a:pt x="459353" y="720649"/>
                  </a:cubicBezTo>
                  <a:cubicBezTo>
                    <a:pt x="454304" y="715944"/>
                    <a:pt x="449294" y="710971"/>
                    <a:pt x="444360" y="705790"/>
                  </a:cubicBezTo>
                  <a:cubicBezTo>
                    <a:pt x="415595" y="675672"/>
                    <a:pt x="389172" y="638162"/>
                    <a:pt x="371380" y="599186"/>
                  </a:cubicBezTo>
                  <a:cubicBezTo>
                    <a:pt x="366789" y="589128"/>
                    <a:pt x="363950" y="579260"/>
                    <a:pt x="362426" y="569525"/>
                  </a:cubicBezTo>
                  <a:cubicBezTo>
                    <a:pt x="361093" y="561029"/>
                    <a:pt x="360750" y="552647"/>
                    <a:pt x="361150" y="544360"/>
                  </a:cubicBezTo>
                  <a:cubicBezTo>
                    <a:pt x="362121" y="523005"/>
                    <a:pt x="367875" y="502279"/>
                    <a:pt x="373513" y="481933"/>
                  </a:cubicBezTo>
                  <a:cubicBezTo>
                    <a:pt x="375628" y="474313"/>
                    <a:pt x="377704" y="466827"/>
                    <a:pt x="379495" y="459454"/>
                  </a:cubicBezTo>
                  <a:cubicBezTo>
                    <a:pt x="381800" y="449986"/>
                    <a:pt x="383648" y="440671"/>
                    <a:pt x="384543" y="431413"/>
                  </a:cubicBezTo>
                  <a:cubicBezTo>
                    <a:pt x="384943" y="427203"/>
                    <a:pt x="385153" y="422993"/>
                    <a:pt x="385115" y="418783"/>
                  </a:cubicBezTo>
                  <a:close/>
                  <a:moveTo>
                    <a:pt x="904513" y="455187"/>
                  </a:moveTo>
                  <a:cubicBezTo>
                    <a:pt x="912666" y="468046"/>
                    <a:pt x="900913" y="500107"/>
                    <a:pt x="874586" y="536835"/>
                  </a:cubicBezTo>
                  <a:cubicBezTo>
                    <a:pt x="864108" y="551466"/>
                    <a:pt x="849782" y="563924"/>
                    <a:pt x="837362" y="572783"/>
                  </a:cubicBezTo>
                  <a:cubicBezTo>
                    <a:pt x="842162" y="554323"/>
                    <a:pt x="845287" y="542303"/>
                    <a:pt x="847382" y="533292"/>
                  </a:cubicBezTo>
                  <a:cubicBezTo>
                    <a:pt x="851192" y="517138"/>
                    <a:pt x="851764" y="510527"/>
                    <a:pt x="853040" y="493668"/>
                  </a:cubicBezTo>
                  <a:cubicBezTo>
                    <a:pt x="853078" y="493097"/>
                    <a:pt x="853135" y="492525"/>
                    <a:pt x="853173" y="491935"/>
                  </a:cubicBezTo>
                  <a:cubicBezTo>
                    <a:pt x="853535" y="487248"/>
                    <a:pt x="853954" y="481686"/>
                    <a:pt x="854545" y="474866"/>
                  </a:cubicBezTo>
                  <a:cubicBezTo>
                    <a:pt x="865251" y="463017"/>
                    <a:pt x="881958" y="448367"/>
                    <a:pt x="893807" y="448367"/>
                  </a:cubicBezTo>
                  <a:lnTo>
                    <a:pt x="894093" y="448367"/>
                  </a:lnTo>
                  <a:cubicBezTo>
                    <a:pt x="896760" y="448424"/>
                    <a:pt x="900722" y="449186"/>
                    <a:pt x="904513" y="455187"/>
                  </a:cubicBezTo>
                  <a:close/>
                  <a:moveTo>
                    <a:pt x="537058" y="1031602"/>
                  </a:moveTo>
                  <a:cubicBezTo>
                    <a:pt x="510369" y="1031735"/>
                    <a:pt x="489014" y="1026154"/>
                    <a:pt x="471869" y="1016991"/>
                  </a:cubicBezTo>
                  <a:cubicBezTo>
                    <a:pt x="489128" y="921512"/>
                    <a:pt x="490385" y="835120"/>
                    <a:pt x="483184" y="759873"/>
                  </a:cubicBezTo>
                  <a:cubicBezTo>
                    <a:pt x="509949" y="778485"/>
                    <a:pt x="535438" y="788410"/>
                    <a:pt x="557213" y="788410"/>
                  </a:cubicBezTo>
                  <a:cubicBezTo>
                    <a:pt x="600608" y="788410"/>
                    <a:pt x="662064" y="767874"/>
                    <a:pt x="713746" y="736098"/>
                  </a:cubicBezTo>
                  <a:cubicBezTo>
                    <a:pt x="722071" y="730974"/>
                    <a:pt x="730034" y="725659"/>
                    <a:pt x="737597" y="720134"/>
                  </a:cubicBezTo>
                  <a:cubicBezTo>
                    <a:pt x="704050" y="811517"/>
                    <a:pt x="694163" y="904119"/>
                    <a:pt x="695916" y="987158"/>
                  </a:cubicBezTo>
                  <a:cubicBezTo>
                    <a:pt x="652958" y="1012514"/>
                    <a:pt x="599389" y="1031316"/>
                    <a:pt x="537058" y="1031621"/>
                  </a:cubicBezTo>
                  <a:close/>
                </a:path>
              </a:pathLst>
            </a:custGeom>
            <a:solidFill>
              <a:srgbClr val="0A39A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4" name="Grafik 46">
            <a:extLst>
              <a:ext uri="{FF2B5EF4-FFF2-40B4-BE49-F238E27FC236}">
                <a16:creationId xmlns:a16="http://schemas.microsoft.com/office/drawing/2014/main" id="{B064974E-D951-DEF2-BC78-D98339723684}"/>
              </a:ext>
            </a:extLst>
          </p:cNvPr>
          <p:cNvGrpSpPr>
            <a:grpSpLocks noChangeAspect="1"/>
          </p:cNvGrpSpPr>
          <p:nvPr/>
        </p:nvGrpSpPr>
        <p:grpSpPr>
          <a:xfrm>
            <a:off x="5131424" y="3860176"/>
            <a:ext cx="850004" cy="861794"/>
            <a:chOff x="6942876" y="3300412"/>
            <a:chExt cx="1274025" cy="1291697"/>
          </a:xfrm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FACF830-6AF0-E7F3-C4CD-026F11C8510E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54CDB27-1F06-E211-2E35-B42CEB34134E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17" name="Grafik 44">
            <a:extLst>
              <a:ext uri="{FF2B5EF4-FFF2-40B4-BE49-F238E27FC236}">
                <a16:creationId xmlns:a16="http://schemas.microsoft.com/office/drawing/2014/main" id="{3BE6494F-D2A3-E2AD-D8F6-B0D644A36AF3}"/>
              </a:ext>
            </a:extLst>
          </p:cNvPr>
          <p:cNvGrpSpPr>
            <a:grpSpLocks noChangeAspect="1"/>
          </p:cNvGrpSpPr>
          <p:nvPr/>
        </p:nvGrpSpPr>
        <p:grpSpPr>
          <a:xfrm>
            <a:off x="3723946" y="3860176"/>
            <a:ext cx="827045" cy="861794"/>
            <a:chOff x="3176344" y="3172479"/>
            <a:chExt cx="1317078" cy="1372416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70406E9-C328-5D96-672D-73369AEDFD3A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472A32EC-5F81-CDFE-D14E-A603D0853E92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F1E631E-4D23-0D80-EAB4-F545B348840B}"/>
              </a:ext>
            </a:extLst>
          </p:cNvPr>
          <p:cNvGrpSpPr/>
          <p:nvPr/>
        </p:nvGrpSpPr>
        <p:grpSpPr>
          <a:xfrm>
            <a:off x="6535580" y="3777588"/>
            <a:ext cx="900601" cy="944382"/>
            <a:chOff x="6535580" y="3777588"/>
            <a:chExt cx="900601" cy="944382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0EA8CD0-CEA4-AFFF-E257-8440873312E0}"/>
                </a:ext>
              </a:extLst>
            </p:cNvPr>
            <p:cNvSpPr/>
            <p:nvPr/>
          </p:nvSpPr>
          <p:spPr>
            <a:xfrm flipH="1">
              <a:off x="6552220" y="3777588"/>
              <a:ext cx="883961" cy="80920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770FBFDC-FACF-9699-7CD2-D0D0274742F2}"/>
                </a:ext>
              </a:extLst>
            </p:cNvPr>
            <p:cNvSpPr/>
            <p:nvPr/>
          </p:nvSpPr>
          <p:spPr>
            <a:xfrm flipH="1">
              <a:off x="6535580" y="3912768"/>
              <a:ext cx="883961" cy="80920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23" name="Denkblase: wolkenförmig 22">
            <a:extLst>
              <a:ext uri="{FF2B5EF4-FFF2-40B4-BE49-F238E27FC236}">
                <a16:creationId xmlns:a16="http://schemas.microsoft.com/office/drawing/2014/main" id="{33FBA48C-3E5A-14FA-1C99-068D69E3E2A9}"/>
              </a:ext>
            </a:extLst>
          </p:cNvPr>
          <p:cNvSpPr/>
          <p:nvPr/>
        </p:nvSpPr>
        <p:spPr>
          <a:xfrm>
            <a:off x="2686564" y="1211531"/>
            <a:ext cx="1953452" cy="1448952"/>
          </a:xfrm>
          <a:prstGeom prst="cloudCallout">
            <a:avLst>
              <a:gd name="adj1" fmla="val 20860"/>
              <a:gd name="adj2" fmla="val 115064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limate</a:t>
            </a:r>
          </a:p>
        </p:txBody>
      </p:sp>
      <p:sp>
        <p:nvSpPr>
          <p:cNvPr id="24" name="Denkblase: wolkenförmig 23">
            <a:extLst>
              <a:ext uri="{FF2B5EF4-FFF2-40B4-BE49-F238E27FC236}">
                <a16:creationId xmlns:a16="http://schemas.microsoft.com/office/drawing/2014/main" id="{F4F8E7E6-B3BB-289F-3D93-3CF822C70A1C}"/>
              </a:ext>
            </a:extLst>
          </p:cNvPr>
          <p:cNvSpPr/>
          <p:nvPr/>
        </p:nvSpPr>
        <p:spPr>
          <a:xfrm>
            <a:off x="4716016" y="903335"/>
            <a:ext cx="2077050" cy="1592959"/>
          </a:xfrm>
          <a:prstGeom prst="cloudCallout">
            <a:avLst>
              <a:gd name="adj1" fmla="val -3792"/>
              <a:gd name="adj2" fmla="val 124226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</a:p>
        </p:txBody>
      </p:sp>
      <p:sp>
        <p:nvSpPr>
          <p:cNvPr id="25" name="Denkblase: wolkenförmig 24">
            <a:extLst>
              <a:ext uri="{FF2B5EF4-FFF2-40B4-BE49-F238E27FC236}">
                <a16:creationId xmlns:a16="http://schemas.microsoft.com/office/drawing/2014/main" id="{FD9D9496-0E0B-31A1-E598-6D62DB56DEA6}"/>
              </a:ext>
            </a:extLst>
          </p:cNvPr>
          <p:cNvSpPr/>
          <p:nvPr/>
        </p:nvSpPr>
        <p:spPr>
          <a:xfrm>
            <a:off x="6740712" y="1283324"/>
            <a:ext cx="2077050" cy="1524634"/>
          </a:xfrm>
          <a:prstGeom prst="cloudCallout">
            <a:avLst>
              <a:gd name="adj1" fmla="val -34973"/>
              <a:gd name="adj2" fmla="val 10483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endPara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prechblase: oval 26">
            <a:extLst>
              <a:ext uri="{FF2B5EF4-FFF2-40B4-BE49-F238E27FC236}">
                <a16:creationId xmlns:a16="http://schemas.microsoft.com/office/drawing/2014/main" id="{9B676F44-A72B-CFD4-51C8-055ED15E048C}"/>
              </a:ext>
            </a:extLst>
          </p:cNvPr>
          <p:cNvSpPr/>
          <p:nvPr/>
        </p:nvSpPr>
        <p:spPr>
          <a:xfrm flipH="1">
            <a:off x="174249" y="1200003"/>
            <a:ext cx="1828800" cy="1078258"/>
          </a:xfrm>
          <a:prstGeom prst="wedgeEllipseCallout">
            <a:avLst>
              <a:gd name="adj1" fmla="val 7271"/>
              <a:gd name="adj2" fmla="val 102270"/>
            </a:avLst>
          </a:prstGeom>
          <a:noFill/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de-D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5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D1B0B-C2E7-10A5-C275-7BFDCB67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B32747B-C9A8-7829-97AA-BBD263A25EEC}"/>
              </a:ext>
            </a:extLst>
          </p:cNvPr>
          <p:cNvSpPr txBox="1">
            <a:spLocks/>
          </p:cNvSpPr>
          <p:nvPr/>
        </p:nvSpPr>
        <p:spPr>
          <a:xfrm>
            <a:off x="0" y="134999"/>
            <a:ext cx="9144000" cy="54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en-GB" sz="2250">
                <a:solidFill>
                  <a:prstClr val="black"/>
                </a:solidFill>
              </a:rPr>
              <a:t>Narratives: Gaining buy-in from wider groups in society</a:t>
            </a:r>
          </a:p>
        </p:txBody>
      </p:sp>
      <p:grpSp>
        <p:nvGrpSpPr>
          <p:cNvPr id="17" name="Grafik 46">
            <a:extLst>
              <a:ext uri="{FF2B5EF4-FFF2-40B4-BE49-F238E27FC236}">
                <a16:creationId xmlns:a16="http://schemas.microsoft.com/office/drawing/2014/main" id="{FE35082F-5577-D6EE-07F8-1A4AE13C4EBA}"/>
              </a:ext>
            </a:extLst>
          </p:cNvPr>
          <p:cNvGrpSpPr>
            <a:grpSpLocks noChangeAspect="1"/>
          </p:cNvGrpSpPr>
          <p:nvPr/>
        </p:nvGrpSpPr>
        <p:grpSpPr>
          <a:xfrm>
            <a:off x="5904148" y="4034079"/>
            <a:ext cx="678366" cy="687775"/>
            <a:chOff x="6942876" y="3300412"/>
            <a:chExt cx="1274025" cy="1291697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BF6EA3F-E087-945D-A07A-7E70A6FF3EAF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EC0B3EB9-77E5-9559-FB34-393F92CEAD90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0" name="Grafik 44">
            <a:extLst>
              <a:ext uri="{FF2B5EF4-FFF2-40B4-BE49-F238E27FC236}">
                <a16:creationId xmlns:a16="http://schemas.microsoft.com/office/drawing/2014/main" id="{34EE15D5-3118-FAF7-9668-BF29F0F0685E}"/>
              </a:ext>
            </a:extLst>
          </p:cNvPr>
          <p:cNvGrpSpPr>
            <a:grpSpLocks noChangeAspect="1"/>
          </p:cNvGrpSpPr>
          <p:nvPr/>
        </p:nvGrpSpPr>
        <p:grpSpPr>
          <a:xfrm>
            <a:off x="3832811" y="3883305"/>
            <a:ext cx="804738" cy="838549"/>
            <a:chOff x="3176344" y="3172479"/>
            <a:chExt cx="1317078" cy="1372416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3976619C-F2B1-3C02-BD08-79AC343A1A62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0BE0D85-8F7F-8B42-3E6C-8CFBE70E19B5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3" name="Grafik 40">
            <a:extLst>
              <a:ext uri="{FF2B5EF4-FFF2-40B4-BE49-F238E27FC236}">
                <a16:creationId xmlns:a16="http://schemas.microsoft.com/office/drawing/2014/main" id="{15B7B014-1C22-D97D-665E-48BD4EB78942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856212" y="3985175"/>
            <a:ext cx="804738" cy="736679"/>
            <a:chOff x="4991691" y="3161866"/>
            <a:chExt cx="1511362" cy="1383542"/>
          </a:xfrm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F524663E-12A8-4DA8-CC5E-17CC2E1BFD54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1CC1C1-BC19-87C2-71E2-016F30704F76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26" name="Denkblase: wolkenförmig 25">
            <a:extLst>
              <a:ext uri="{FF2B5EF4-FFF2-40B4-BE49-F238E27FC236}">
                <a16:creationId xmlns:a16="http://schemas.microsoft.com/office/drawing/2014/main" id="{0DD11BED-A430-E56A-C62F-EAA4B6071511}"/>
              </a:ext>
            </a:extLst>
          </p:cNvPr>
          <p:cNvSpPr/>
          <p:nvPr/>
        </p:nvSpPr>
        <p:spPr>
          <a:xfrm>
            <a:off x="3021082" y="2583901"/>
            <a:ext cx="1222667" cy="845674"/>
          </a:xfrm>
          <a:prstGeom prst="cloudCallout">
            <a:avLst>
              <a:gd name="adj1" fmla="val 38965"/>
              <a:gd name="adj2" fmla="val 95095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6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1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de-DE" sz="165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Denkblase: wolkenförmig 26">
            <a:extLst>
              <a:ext uri="{FF2B5EF4-FFF2-40B4-BE49-F238E27FC236}">
                <a16:creationId xmlns:a16="http://schemas.microsoft.com/office/drawing/2014/main" id="{06BA8169-FC32-4A98-069D-1EBB28D4D926}"/>
              </a:ext>
            </a:extLst>
          </p:cNvPr>
          <p:cNvSpPr/>
          <p:nvPr/>
        </p:nvSpPr>
        <p:spPr>
          <a:xfrm>
            <a:off x="4322667" y="2085250"/>
            <a:ext cx="2454452" cy="1333418"/>
          </a:xfrm>
          <a:prstGeom prst="cloudCallout">
            <a:avLst>
              <a:gd name="adj1" fmla="val -7568"/>
              <a:gd name="adj2" fmla="val 86754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5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dependent from other countries</a:t>
            </a:r>
          </a:p>
        </p:txBody>
      </p:sp>
      <p:sp>
        <p:nvSpPr>
          <p:cNvPr id="28" name="Denkblase: wolkenförmig 27">
            <a:extLst>
              <a:ext uri="{FF2B5EF4-FFF2-40B4-BE49-F238E27FC236}">
                <a16:creationId xmlns:a16="http://schemas.microsoft.com/office/drawing/2014/main" id="{73E31C86-51FA-4CD5-7999-5E9D4F2E1D9D}"/>
              </a:ext>
            </a:extLst>
          </p:cNvPr>
          <p:cNvSpPr/>
          <p:nvPr/>
        </p:nvSpPr>
        <p:spPr>
          <a:xfrm>
            <a:off x="6814562" y="2181873"/>
            <a:ext cx="1734207" cy="1189636"/>
          </a:xfrm>
          <a:prstGeom prst="cloudCallout">
            <a:avLst>
              <a:gd name="adj1" fmla="val -64683"/>
              <a:gd name="adj2" fmla="val 95068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 </a:t>
            </a:r>
            <a:r>
              <a:rPr lang="de-DE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afik 46">
            <a:extLst>
              <a:ext uri="{FF2B5EF4-FFF2-40B4-BE49-F238E27FC236}">
                <a16:creationId xmlns:a16="http://schemas.microsoft.com/office/drawing/2014/main" id="{6DCE446F-83FF-B92D-EE25-D2CC3166EC9D}"/>
              </a:ext>
            </a:extLst>
          </p:cNvPr>
          <p:cNvGrpSpPr>
            <a:grpSpLocks noChangeAspect="1"/>
          </p:cNvGrpSpPr>
          <p:nvPr/>
        </p:nvGrpSpPr>
        <p:grpSpPr>
          <a:xfrm>
            <a:off x="3773261" y="1867202"/>
            <a:ext cx="380504" cy="385782"/>
            <a:chOff x="6942876" y="3300412"/>
            <a:chExt cx="1274025" cy="1291697"/>
          </a:xfrm>
        </p:grpSpPr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470B278D-EF16-8B6E-2DEF-31B9C0D25238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C366137C-522D-A92C-A499-5D4A8DE6F84A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33" name="Grafik 44">
            <a:extLst>
              <a:ext uri="{FF2B5EF4-FFF2-40B4-BE49-F238E27FC236}">
                <a16:creationId xmlns:a16="http://schemas.microsoft.com/office/drawing/2014/main" id="{9D9246B4-12B8-6B23-626A-E1088BBDD61F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2799610" y="1784553"/>
            <a:ext cx="451387" cy="470352"/>
            <a:chOff x="3176344" y="3172479"/>
            <a:chExt cx="1317078" cy="1372416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F4354183-7890-6EEA-5A60-856757FE0B67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8DF9D31E-0182-3B4C-CB54-4B400097C811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36" name="Grafik 40">
            <a:extLst>
              <a:ext uri="{FF2B5EF4-FFF2-40B4-BE49-F238E27FC236}">
                <a16:creationId xmlns:a16="http://schemas.microsoft.com/office/drawing/2014/main" id="{4B62E5A4-13A3-6BE7-E46C-C7CA40C25586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286258" y="1842618"/>
            <a:ext cx="451387" cy="413212"/>
            <a:chOff x="4991691" y="3161866"/>
            <a:chExt cx="1511362" cy="1383542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7B739341-4EBB-1624-FF95-5B48E5D487BD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A6930E5-634E-94D2-BFE3-67DED94CC76F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39" name="Grafik 46">
            <a:extLst>
              <a:ext uri="{FF2B5EF4-FFF2-40B4-BE49-F238E27FC236}">
                <a16:creationId xmlns:a16="http://schemas.microsoft.com/office/drawing/2014/main" id="{EBE47B1C-A99A-1EFA-7557-DB34B1159335}"/>
              </a:ext>
            </a:extLst>
          </p:cNvPr>
          <p:cNvGrpSpPr>
            <a:grpSpLocks noChangeAspect="1"/>
          </p:cNvGrpSpPr>
          <p:nvPr/>
        </p:nvGrpSpPr>
        <p:grpSpPr>
          <a:xfrm>
            <a:off x="6027297" y="1420824"/>
            <a:ext cx="380504" cy="385782"/>
            <a:chOff x="6942876" y="3300412"/>
            <a:chExt cx="1274025" cy="1291697"/>
          </a:xfrm>
        </p:grpSpPr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2CFED153-4730-B217-05B7-CB80F946E5CA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EA75347-8B5F-695F-EC54-DF344A10391D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42" name="Grafik 44">
            <a:extLst>
              <a:ext uri="{FF2B5EF4-FFF2-40B4-BE49-F238E27FC236}">
                <a16:creationId xmlns:a16="http://schemas.microsoft.com/office/drawing/2014/main" id="{BEECC643-D865-4E32-3898-E341BE6EF5B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974780" y="1336254"/>
            <a:ext cx="451387" cy="470352"/>
            <a:chOff x="3176344" y="3172479"/>
            <a:chExt cx="1317078" cy="1372416"/>
          </a:xfrm>
        </p:grpSpPr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003E5BA7-69D8-0189-65DA-DCA3691F2443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656CFF0-F0F6-D515-63B6-113719686212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45" name="Grafik 40">
            <a:extLst>
              <a:ext uri="{FF2B5EF4-FFF2-40B4-BE49-F238E27FC236}">
                <a16:creationId xmlns:a16="http://schemas.microsoft.com/office/drawing/2014/main" id="{AB844011-EB9B-1B81-316A-404DDDEA02E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521037" y="1393394"/>
            <a:ext cx="451387" cy="413212"/>
            <a:chOff x="4991691" y="3161866"/>
            <a:chExt cx="1511362" cy="1383542"/>
          </a:xfrm>
        </p:grpSpPr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C06A24BB-6834-B071-5604-889144EC3AAA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66114391-0AF3-997F-AD86-58AE7211F9E2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48" name="Grafik 46">
            <a:extLst>
              <a:ext uri="{FF2B5EF4-FFF2-40B4-BE49-F238E27FC236}">
                <a16:creationId xmlns:a16="http://schemas.microsoft.com/office/drawing/2014/main" id="{3A0FA2B1-11EC-F6E4-76F4-2F754DD35148}"/>
              </a:ext>
            </a:extLst>
          </p:cNvPr>
          <p:cNvGrpSpPr>
            <a:grpSpLocks noChangeAspect="1"/>
          </p:cNvGrpSpPr>
          <p:nvPr/>
        </p:nvGrpSpPr>
        <p:grpSpPr>
          <a:xfrm>
            <a:off x="8197575" y="1613715"/>
            <a:ext cx="380504" cy="385782"/>
            <a:chOff x="6942876" y="3300412"/>
            <a:chExt cx="1274025" cy="1291697"/>
          </a:xfrm>
        </p:grpSpPr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F1A2D80B-2B07-49A3-94EF-851CE0A4565A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D522F634-9A24-731D-5250-9600D95327E0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51" name="Grafik 44">
            <a:extLst>
              <a:ext uri="{FF2B5EF4-FFF2-40B4-BE49-F238E27FC236}">
                <a16:creationId xmlns:a16="http://schemas.microsoft.com/office/drawing/2014/main" id="{1765D057-3972-9154-6D6E-5255AD0A3E2C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124580" y="1534020"/>
            <a:ext cx="451387" cy="470352"/>
            <a:chOff x="3176344" y="3172479"/>
            <a:chExt cx="1317078" cy="1372416"/>
          </a:xfrm>
        </p:grpSpPr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65E58EA-B897-5BBC-4865-E5510A983C62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537C504D-7552-98D7-8E4C-7AA413EC150F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54" name="Grafik 40">
            <a:extLst>
              <a:ext uri="{FF2B5EF4-FFF2-40B4-BE49-F238E27FC236}">
                <a16:creationId xmlns:a16="http://schemas.microsoft.com/office/drawing/2014/main" id="{0E4339FF-68C9-98E0-E38B-D241C81C5C1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679996" y="1591160"/>
            <a:ext cx="451387" cy="413212"/>
            <a:chOff x="4991691" y="3161866"/>
            <a:chExt cx="1511362" cy="1383542"/>
          </a:xfrm>
        </p:grpSpPr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9E09A31-196C-22D0-204D-434519A1E36A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88CCF9CB-1199-B8DD-668E-636A59087CD0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57" name="Denkblase: wolkenförmig 56">
            <a:extLst>
              <a:ext uri="{FF2B5EF4-FFF2-40B4-BE49-F238E27FC236}">
                <a16:creationId xmlns:a16="http://schemas.microsoft.com/office/drawing/2014/main" id="{7EBA68F9-B0D5-C6A8-F828-6DFD0A8D1803}"/>
              </a:ext>
            </a:extLst>
          </p:cNvPr>
          <p:cNvSpPr/>
          <p:nvPr/>
        </p:nvSpPr>
        <p:spPr>
          <a:xfrm>
            <a:off x="2568486" y="1193937"/>
            <a:ext cx="534894" cy="317399"/>
          </a:xfrm>
          <a:prstGeom prst="cloudCallout">
            <a:avLst>
              <a:gd name="adj1" fmla="val 28735"/>
              <a:gd name="adj2" fmla="val 122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Denkblase: wolkenförmig 57">
            <a:extLst>
              <a:ext uri="{FF2B5EF4-FFF2-40B4-BE49-F238E27FC236}">
                <a16:creationId xmlns:a16="http://schemas.microsoft.com/office/drawing/2014/main" id="{53C947C3-330D-672F-F83B-533A7466D8C4}"/>
              </a:ext>
            </a:extLst>
          </p:cNvPr>
          <p:cNvSpPr/>
          <p:nvPr/>
        </p:nvSpPr>
        <p:spPr>
          <a:xfrm>
            <a:off x="3185624" y="1101075"/>
            <a:ext cx="745004" cy="470352"/>
          </a:xfrm>
          <a:prstGeom prst="cloudCallout">
            <a:avLst>
              <a:gd name="adj1" fmla="val -6271"/>
              <a:gd name="adj2" fmla="val 90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Denkblase: wolkenförmig 58">
            <a:extLst>
              <a:ext uri="{FF2B5EF4-FFF2-40B4-BE49-F238E27FC236}">
                <a16:creationId xmlns:a16="http://schemas.microsoft.com/office/drawing/2014/main" id="{2A3E2840-6E42-06DD-6237-FC4FE2441815}"/>
              </a:ext>
            </a:extLst>
          </p:cNvPr>
          <p:cNvSpPr/>
          <p:nvPr/>
        </p:nvSpPr>
        <p:spPr>
          <a:xfrm>
            <a:off x="4023433" y="1186101"/>
            <a:ext cx="451374" cy="393162"/>
          </a:xfrm>
          <a:prstGeom prst="cloudCallout">
            <a:avLst>
              <a:gd name="adj1" fmla="val -36042"/>
              <a:gd name="adj2" fmla="val 103890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Denkblase: wolkenförmig 59">
            <a:extLst>
              <a:ext uri="{FF2B5EF4-FFF2-40B4-BE49-F238E27FC236}">
                <a16:creationId xmlns:a16="http://schemas.microsoft.com/office/drawing/2014/main" id="{9A9053A5-E0D6-DBCE-146A-F705E717FD27}"/>
              </a:ext>
            </a:extLst>
          </p:cNvPr>
          <p:cNvSpPr/>
          <p:nvPr/>
        </p:nvSpPr>
        <p:spPr>
          <a:xfrm>
            <a:off x="4750683" y="765452"/>
            <a:ext cx="534894" cy="308801"/>
          </a:xfrm>
          <a:prstGeom prst="cloudCallout">
            <a:avLst>
              <a:gd name="adj1" fmla="val 27556"/>
              <a:gd name="adj2" fmla="val 119273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Denkblase: wolkenförmig 60">
            <a:extLst>
              <a:ext uri="{FF2B5EF4-FFF2-40B4-BE49-F238E27FC236}">
                <a16:creationId xmlns:a16="http://schemas.microsoft.com/office/drawing/2014/main" id="{FF5DF73B-9002-1F7C-FB0C-4D59FEA11B7D}"/>
              </a:ext>
            </a:extLst>
          </p:cNvPr>
          <p:cNvSpPr/>
          <p:nvPr/>
        </p:nvSpPr>
        <p:spPr>
          <a:xfrm>
            <a:off x="5367821" y="663992"/>
            <a:ext cx="745004" cy="470352"/>
          </a:xfrm>
          <a:prstGeom prst="cloudCallout">
            <a:avLst>
              <a:gd name="adj1" fmla="val -6271"/>
              <a:gd name="adj2" fmla="val 90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Denkblase: wolkenförmig 61">
            <a:extLst>
              <a:ext uri="{FF2B5EF4-FFF2-40B4-BE49-F238E27FC236}">
                <a16:creationId xmlns:a16="http://schemas.microsoft.com/office/drawing/2014/main" id="{BA10590F-C2B4-D53B-8C2B-82B8CE8F8CC5}"/>
              </a:ext>
            </a:extLst>
          </p:cNvPr>
          <p:cNvSpPr/>
          <p:nvPr/>
        </p:nvSpPr>
        <p:spPr>
          <a:xfrm>
            <a:off x="6205630" y="749018"/>
            <a:ext cx="451374" cy="393162"/>
          </a:xfrm>
          <a:prstGeom prst="cloudCallout">
            <a:avLst>
              <a:gd name="adj1" fmla="val -36042"/>
              <a:gd name="adj2" fmla="val 103890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Denkblase: wolkenförmig 62">
            <a:extLst>
              <a:ext uri="{FF2B5EF4-FFF2-40B4-BE49-F238E27FC236}">
                <a16:creationId xmlns:a16="http://schemas.microsoft.com/office/drawing/2014/main" id="{F365D554-7C6D-FC07-AE27-D12865369EA0}"/>
              </a:ext>
            </a:extLst>
          </p:cNvPr>
          <p:cNvSpPr/>
          <p:nvPr/>
        </p:nvSpPr>
        <p:spPr>
          <a:xfrm>
            <a:off x="6958861" y="898167"/>
            <a:ext cx="534894" cy="330543"/>
          </a:xfrm>
          <a:prstGeom prst="cloudCallout">
            <a:avLst>
              <a:gd name="adj1" fmla="val 24609"/>
              <a:gd name="adj2" fmla="val 129426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Denkblase: wolkenförmig 63">
            <a:extLst>
              <a:ext uri="{FF2B5EF4-FFF2-40B4-BE49-F238E27FC236}">
                <a16:creationId xmlns:a16="http://schemas.microsoft.com/office/drawing/2014/main" id="{90C21F28-2124-9EC3-27CF-D11515DA0D2B}"/>
              </a:ext>
            </a:extLst>
          </p:cNvPr>
          <p:cNvSpPr/>
          <p:nvPr/>
        </p:nvSpPr>
        <p:spPr>
          <a:xfrm>
            <a:off x="7575999" y="818449"/>
            <a:ext cx="745004" cy="470352"/>
          </a:xfrm>
          <a:prstGeom prst="cloudCallout">
            <a:avLst>
              <a:gd name="adj1" fmla="val -6271"/>
              <a:gd name="adj2" fmla="val 90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Denkblase: wolkenförmig 64">
            <a:extLst>
              <a:ext uri="{FF2B5EF4-FFF2-40B4-BE49-F238E27FC236}">
                <a16:creationId xmlns:a16="http://schemas.microsoft.com/office/drawing/2014/main" id="{4F2584CF-6FA7-A04C-F470-E0F8CBFEFB1A}"/>
              </a:ext>
            </a:extLst>
          </p:cNvPr>
          <p:cNvSpPr/>
          <p:nvPr/>
        </p:nvSpPr>
        <p:spPr>
          <a:xfrm>
            <a:off x="8413808" y="903475"/>
            <a:ext cx="451374" cy="393162"/>
          </a:xfrm>
          <a:prstGeom prst="cloudCallout">
            <a:avLst>
              <a:gd name="adj1" fmla="val -36042"/>
              <a:gd name="adj2" fmla="val 103890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Sprechblase: oval 67">
            <a:extLst>
              <a:ext uri="{FF2B5EF4-FFF2-40B4-BE49-F238E27FC236}">
                <a16:creationId xmlns:a16="http://schemas.microsoft.com/office/drawing/2014/main" id="{2C846089-FBB4-BB57-9B26-79FD79E69808}"/>
              </a:ext>
            </a:extLst>
          </p:cNvPr>
          <p:cNvSpPr/>
          <p:nvPr/>
        </p:nvSpPr>
        <p:spPr>
          <a:xfrm flipH="1">
            <a:off x="179803" y="851562"/>
            <a:ext cx="1961876" cy="1557241"/>
          </a:xfrm>
          <a:prstGeom prst="wedgeEllipseCallout">
            <a:avLst>
              <a:gd name="adj1" fmla="val 13012"/>
              <a:gd name="adj2" fmla="val 77642"/>
            </a:avLst>
          </a:prstGeom>
          <a:noFill/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energy makes us stronger</a:t>
            </a:r>
          </a:p>
        </p:txBody>
      </p:sp>
      <p:grpSp>
        <p:nvGrpSpPr>
          <p:cNvPr id="2" name="Grafik 16">
            <a:extLst>
              <a:ext uri="{FF2B5EF4-FFF2-40B4-BE49-F238E27FC236}">
                <a16:creationId xmlns:a16="http://schemas.microsoft.com/office/drawing/2014/main" id="{C01E01E2-75D2-B8BD-ED17-0B9A3DB204B3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23528" y="3111810"/>
            <a:ext cx="934673" cy="942407"/>
            <a:chOff x="375743" y="2805430"/>
            <a:chExt cx="1280712" cy="1291310"/>
          </a:xfrm>
        </p:grpSpPr>
        <p:sp>
          <p:nvSpPr>
            <p:cNvPr id="3" name="Freihandform: Form 2">
              <a:extLst>
                <a:ext uri="{FF2B5EF4-FFF2-40B4-BE49-F238E27FC236}">
                  <a16:creationId xmlns:a16="http://schemas.microsoft.com/office/drawing/2014/main" id="{E1E17FF1-03C9-0E5D-F584-773A6E22A1AC}"/>
                </a:ext>
              </a:extLst>
            </p:cNvPr>
            <p:cNvSpPr/>
            <p:nvPr/>
          </p:nvSpPr>
          <p:spPr>
            <a:xfrm>
              <a:off x="375744" y="2805449"/>
              <a:ext cx="1280712" cy="1291291"/>
            </a:xfrm>
            <a:custGeom>
              <a:avLst/>
              <a:gdLst>
                <a:gd name="connsiteX0" fmla="*/ 1280712 w 1280712"/>
                <a:gd name="connsiteY0" fmla="*/ 1291292 h 1291291"/>
                <a:gd name="connsiteX1" fmla="*/ 0 w 1280712"/>
                <a:gd name="connsiteY1" fmla="*/ 1291292 h 1291291"/>
                <a:gd name="connsiteX2" fmla="*/ 1257 w 1280712"/>
                <a:gd name="connsiteY2" fmla="*/ 1282586 h 1291291"/>
                <a:gd name="connsiteX3" fmla="*/ 77781 w 1280712"/>
                <a:gd name="connsiteY3" fmla="*/ 1029011 h 1291291"/>
                <a:gd name="connsiteX4" fmla="*/ 243135 w 1280712"/>
                <a:gd name="connsiteY4" fmla="*/ 938752 h 1291291"/>
                <a:gd name="connsiteX5" fmla="*/ 302876 w 1280712"/>
                <a:gd name="connsiteY5" fmla="*/ 724116 h 1291291"/>
                <a:gd name="connsiteX6" fmla="*/ 289446 w 1280712"/>
                <a:gd name="connsiteY6" fmla="*/ 444557 h 1291291"/>
                <a:gd name="connsiteX7" fmla="*/ 289446 w 1280712"/>
                <a:gd name="connsiteY7" fmla="*/ 444386 h 1291291"/>
                <a:gd name="connsiteX8" fmla="*/ 334308 w 1280712"/>
                <a:gd name="connsiteY8" fmla="*/ 201441 h 1291291"/>
                <a:gd name="connsiteX9" fmla="*/ 600932 w 1280712"/>
                <a:gd name="connsiteY9" fmla="*/ 4807 h 1291291"/>
                <a:gd name="connsiteX10" fmla="*/ 841762 w 1280712"/>
                <a:gd name="connsiteY10" fmla="*/ 60604 h 1291291"/>
                <a:gd name="connsiteX11" fmla="*/ 1001554 w 1280712"/>
                <a:gd name="connsiteY11" fmla="*/ 573678 h 1291291"/>
                <a:gd name="connsiteX12" fmla="*/ 1012927 w 1280712"/>
                <a:gd name="connsiteY12" fmla="*/ 931628 h 1291291"/>
                <a:gd name="connsiteX13" fmla="*/ 1124198 w 1280712"/>
                <a:gd name="connsiteY13" fmla="*/ 966241 h 1291291"/>
                <a:gd name="connsiteX14" fmla="*/ 1279931 w 1280712"/>
                <a:gd name="connsiteY14" fmla="*/ 1282967 h 1291291"/>
                <a:gd name="connsiteX15" fmla="*/ 1280712 w 1280712"/>
                <a:gd name="connsiteY15" fmla="*/ 1291292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712" h="1291291">
                  <a:moveTo>
                    <a:pt x="1280712" y="1291292"/>
                  </a:moveTo>
                  <a:lnTo>
                    <a:pt x="0" y="1291292"/>
                  </a:lnTo>
                  <a:lnTo>
                    <a:pt x="1257" y="1282586"/>
                  </a:lnTo>
                  <a:cubicBezTo>
                    <a:pt x="19298" y="1157675"/>
                    <a:pt x="43625" y="1077093"/>
                    <a:pt x="77781" y="1029011"/>
                  </a:cubicBezTo>
                  <a:cubicBezTo>
                    <a:pt x="111481" y="981596"/>
                    <a:pt x="178308" y="957707"/>
                    <a:pt x="243135" y="938752"/>
                  </a:cubicBezTo>
                  <a:cubicBezTo>
                    <a:pt x="272586" y="883774"/>
                    <a:pt x="295046" y="822681"/>
                    <a:pt x="302876" y="724116"/>
                  </a:cubicBezTo>
                  <a:cubicBezTo>
                    <a:pt x="310344" y="630066"/>
                    <a:pt x="293256" y="537388"/>
                    <a:pt x="289446" y="444557"/>
                  </a:cubicBezTo>
                  <a:lnTo>
                    <a:pt x="289446" y="444386"/>
                  </a:lnTo>
                  <a:cubicBezTo>
                    <a:pt x="286131" y="363861"/>
                    <a:pt x="292875" y="283204"/>
                    <a:pt x="334308" y="201441"/>
                  </a:cubicBezTo>
                  <a:cubicBezTo>
                    <a:pt x="390658" y="90227"/>
                    <a:pt x="473183" y="28715"/>
                    <a:pt x="600932" y="4807"/>
                  </a:cubicBezTo>
                  <a:cubicBezTo>
                    <a:pt x="696201" y="-13005"/>
                    <a:pt x="788365" y="21609"/>
                    <a:pt x="841762" y="60604"/>
                  </a:cubicBezTo>
                  <a:cubicBezTo>
                    <a:pt x="999211" y="120688"/>
                    <a:pt x="1064590" y="305187"/>
                    <a:pt x="1001554" y="573678"/>
                  </a:cubicBezTo>
                  <a:cubicBezTo>
                    <a:pt x="963778" y="734632"/>
                    <a:pt x="982771" y="840226"/>
                    <a:pt x="1012927" y="931628"/>
                  </a:cubicBezTo>
                  <a:cubicBezTo>
                    <a:pt x="1057447" y="942162"/>
                    <a:pt x="1097871" y="952754"/>
                    <a:pt x="1124198" y="966241"/>
                  </a:cubicBezTo>
                  <a:cubicBezTo>
                    <a:pt x="1214476" y="1012514"/>
                    <a:pt x="1263968" y="1113155"/>
                    <a:pt x="1279931" y="1282967"/>
                  </a:cubicBezTo>
                  <a:lnTo>
                    <a:pt x="1280712" y="129129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0F75799C-E48D-6A7D-672F-8BD6710D4ADA}"/>
                </a:ext>
              </a:extLst>
            </p:cNvPr>
            <p:cNvSpPr/>
            <p:nvPr/>
          </p:nvSpPr>
          <p:spPr>
            <a:xfrm>
              <a:off x="375744" y="2805430"/>
              <a:ext cx="1280712" cy="1291291"/>
            </a:xfrm>
            <a:custGeom>
              <a:avLst/>
              <a:gdLst>
                <a:gd name="connsiteX0" fmla="*/ 1279931 w 1280712"/>
                <a:gd name="connsiteY0" fmla="*/ 1282967 h 1291291"/>
                <a:gd name="connsiteX1" fmla="*/ 1124198 w 1280712"/>
                <a:gd name="connsiteY1" fmla="*/ 966241 h 1291291"/>
                <a:gd name="connsiteX2" fmla="*/ 1012927 w 1280712"/>
                <a:gd name="connsiteY2" fmla="*/ 931628 h 1291291"/>
                <a:gd name="connsiteX3" fmla="*/ 1001554 w 1280712"/>
                <a:gd name="connsiteY3" fmla="*/ 573678 h 1291291"/>
                <a:gd name="connsiteX4" fmla="*/ 841762 w 1280712"/>
                <a:gd name="connsiteY4" fmla="*/ 60604 h 1291291"/>
                <a:gd name="connsiteX5" fmla="*/ 600932 w 1280712"/>
                <a:gd name="connsiteY5" fmla="*/ 4807 h 1291291"/>
                <a:gd name="connsiteX6" fmla="*/ 334308 w 1280712"/>
                <a:gd name="connsiteY6" fmla="*/ 201441 h 1291291"/>
                <a:gd name="connsiteX7" fmla="*/ 289446 w 1280712"/>
                <a:gd name="connsiteY7" fmla="*/ 444386 h 1291291"/>
                <a:gd name="connsiteX8" fmla="*/ 289446 w 1280712"/>
                <a:gd name="connsiteY8" fmla="*/ 444557 h 1291291"/>
                <a:gd name="connsiteX9" fmla="*/ 302876 w 1280712"/>
                <a:gd name="connsiteY9" fmla="*/ 724116 h 1291291"/>
                <a:gd name="connsiteX10" fmla="*/ 243135 w 1280712"/>
                <a:gd name="connsiteY10" fmla="*/ 938752 h 1291291"/>
                <a:gd name="connsiteX11" fmla="*/ 77781 w 1280712"/>
                <a:gd name="connsiteY11" fmla="*/ 1029011 h 1291291"/>
                <a:gd name="connsiteX12" fmla="*/ 1257 w 1280712"/>
                <a:gd name="connsiteY12" fmla="*/ 1282586 h 1291291"/>
                <a:gd name="connsiteX13" fmla="*/ 0 w 1280712"/>
                <a:gd name="connsiteY13" fmla="*/ 1291292 h 1291291"/>
                <a:gd name="connsiteX14" fmla="*/ 1280712 w 1280712"/>
                <a:gd name="connsiteY14" fmla="*/ 1291292 h 1291291"/>
                <a:gd name="connsiteX15" fmla="*/ 1279931 w 1280712"/>
                <a:gd name="connsiteY15" fmla="*/ 1282967 h 1291291"/>
                <a:gd name="connsiteX16" fmla="*/ 333451 w 1280712"/>
                <a:gd name="connsiteY16" fmla="*/ 412820 h 1291291"/>
                <a:gd name="connsiteX17" fmla="*/ 342309 w 1280712"/>
                <a:gd name="connsiteY17" fmla="*/ 409010 h 1291291"/>
                <a:gd name="connsiteX18" fmla="*/ 345453 w 1280712"/>
                <a:gd name="connsiteY18" fmla="*/ 409486 h 1291291"/>
                <a:gd name="connsiteX19" fmla="*/ 368827 w 1280712"/>
                <a:gd name="connsiteY19" fmla="*/ 434461 h 1291291"/>
                <a:gd name="connsiteX20" fmla="*/ 358826 w 1280712"/>
                <a:gd name="connsiteY20" fmla="*/ 477857 h 1291291"/>
                <a:gd name="connsiteX21" fmla="*/ 347986 w 1280712"/>
                <a:gd name="connsiteY21" fmla="*/ 523996 h 1291291"/>
                <a:gd name="connsiteX22" fmla="*/ 337223 w 1280712"/>
                <a:gd name="connsiteY22" fmla="*/ 499707 h 1291291"/>
                <a:gd name="connsiteX23" fmla="*/ 333451 w 1280712"/>
                <a:gd name="connsiteY23" fmla="*/ 412820 h 1291291"/>
                <a:gd name="connsiteX24" fmla="*/ 385115 w 1280712"/>
                <a:gd name="connsiteY24" fmla="*/ 418783 h 1291291"/>
                <a:gd name="connsiteX25" fmla="*/ 437236 w 1280712"/>
                <a:gd name="connsiteY25" fmla="*/ 294119 h 1291291"/>
                <a:gd name="connsiteX26" fmla="*/ 686848 w 1280712"/>
                <a:gd name="connsiteY26" fmla="*/ 225997 h 1291291"/>
                <a:gd name="connsiteX27" fmla="*/ 707288 w 1280712"/>
                <a:gd name="connsiteY27" fmla="*/ 226263 h 1291291"/>
                <a:gd name="connsiteX28" fmla="*/ 757428 w 1280712"/>
                <a:gd name="connsiteY28" fmla="*/ 229330 h 1291291"/>
                <a:gd name="connsiteX29" fmla="*/ 759504 w 1280712"/>
                <a:gd name="connsiteY29" fmla="*/ 235788 h 1291291"/>
                <a:gd name="connsiteX30" fmla="*/ 810425 w 1280712"/>
                <a:gd name="connsiteY30" fmla="*/ 353479 h 1291291"/>
                <a:gd name="connsiteX31" fmla="*/ 841324 w 1280712"/>
                <a:gd name="connsiteY31" fmla="*/ 452234 h 1291291"/>
                <a:gd name="connsiteX32" fmla="*/ 839762 w 1280712"/>
                <a:gd name="connsiteY32" fmla="*/ 468789 h 1291291"/>
                <a:gd name="connsiteX33" fmla="*/ 838543 w 1280712"/>
                <a:gd name="connsiteY33" fmla="*/ 483133 h 1291291"/>
                <a:gd name="connsiteX34" fmla="*/ 837838 w 1280712"/>
                <a:gd name="connsiteY34" fmla="*/ 492525 h 1291291"/>
                <a:gd name="connsiteX35" fmla="*/ 824560 w 1280712"/>
                <a:gd name="connsiteY35" fmla="*/ 561410 h 1291291"/>
                <a:gd name="connsiteX36" fmla="*/ 822065 w 1280712"/>
                <a:gd name="connsiteY36" fmla="*/ 571011 h 1291291"/>
                <a:gd name="connsiteX37" fmla="*/ 816407 w 1280712"/>
                <a:gd name="connsiteY37" fmla="*/ 592766 h 1291291"/>
                <a:gd name="connsiteX38" fmla="*/ 813606 w 1280712"/>
                <a:gd name="connsiteY38" fmla="*/ 602196 h 1291291"/>
                <a:gd name="connsiteX39" fmla="*/ 774097 w 1280712"/>
                <a:gd name="connsiteY39" fmla="*/ 667328 h 1291291"/>
                <a:gd name="connsiteX40" fmla="*/ 755180 w 1280712"/>
                <a:gd name="connsiteY40" fmla="*/ 686302 h 1291291"/>
                <a:gd name="connsiteX41" fmla="*/ 748722 w 1280712"/>
                <a:gd name="connsiteY41" fmla="*/ 691979 h 1291291"/>
                <a:gd name="connsiteX42" fmla="*/ 705764 w 1280712"/>
                <a:gd name="connsiteY42" fmla="*/ 723087 h 1291291"/>
                <a:gd name="connsiteX43" fmla="*/ 557213 w 1280712"/>
                <a:gd name="connsiteY43" fmla="*/ 773151 h 1291291"/>
                <a:gd name="connsiteX44" fmla="*/ 480936 w 1280712"/>
                <a:gd name="connsiteY44" fmla="*/ 739089 h 1291291"/>
                <a:gd name="connsiteX45" fmla="*/ 459353 w 1280712"/>
                <a:gd name="connsiteY45" fmla="*/ 720649 h 1291291"/>
                <a:gd name="connsiteX46" fmla="*/ 444360 w 1280712"/>
                <a:gd name="connsiteY46" fmla="*/ 705790 h 1291291"/>
                <a:gd name="connsiteX47" fmla="*/ 371380 w 1280712"/>
                <a:gd name="connsiteY47" fmla="*/ 599186 h 1291291"/>
                <a:gd name="connsiteX48" fmla="*/ 362426 w 1280712"/>
                <a:gd name="connsiteY48" fmla="*/ 569525 h 1291291"/>
                <a:gd name="connsiteX49" fmla="*/ 361150 w 1280712"/>
                <a:gd name="connsiteY49" fmla="*/ 544360 h 1291291"/>
                <a:gd name="connsiteX50" fmla="*/ 373513 w 1280712"/>
                <a:gd name="connsiteY50" fmla="*/ 481933 h 1291291"/>
                <a:gd name="connsiteX51" fmla="*/ 379495 w 1280712"/>
                <a:gd name="connsiteY51" fmla="*/ 459454 h 1291291"/>
                <a:gd name="connsiteX52" fmla="*/ 384543 w 1280712"/>
                <a:gd name="connsiteY52" fmla="*/ 431413 h 1291291"/>
                <a:gd name="connsiteX53" fmla="*/ 385115 w 1280712"/>
                <a:gd name="connsiteY53" fmla="*/ 418783 h 1291291"/>
                <a:gd name="connsiteX54" fmla="*/ 904513 w 1280712"/>
                <a:gd name="connsiteY54" fmla="*/ 455187 h 1291291"/>
                <a:gd name="connsiteX55" fmla="*/ 874586 w 1280712"/>
                <a:gd name="connsiteY55" fmla="*/ 536835 h 1291291"/>
                <a:gd name="connsiteX56" fmla="*/ 837362 w 1280712"/>
                <a:gd name="connsiteY56" fmla="*/ 572783 h 1291291"/>
                <a:gd name="connsiteX57" fmla="*/ 847382 w 1280712"/>
                <a:gd name="connsiteY57" fmla="*/ 533292 h 1291291"/>
                <a:gd name="connsiteX58" fmla="*/ 853040 w 1280712"/>
                <a:gd name="connsiteY58" fmla="*/ 493668 h 1291291"/>
                <a:gd name="connsiteX59" fmla="*/ 853173 w 1280712"/>
                <a:gd name="connsiteY59" fmla="*/ 491935 h 1291291"/>
                <a:gd name="connsiteX60" fmla="*/ 854545 w 1280712"/>
                <a:gd name="connsiteY60" fmla="*/ 474866 h 1291291"/>
                <a:gd name="connsiteX61" fmla="*/ 893807 w 1280712"/>
                <a:gd name="connsiteY61" fmla="*/ 448367 h 1291291"/>
                <a:gd name="connsiteX62" fmla="*/ 894093 w 1280712"/>
                <a:gd name="connsiteY62" fmla="*/ 448367 h 1291291"/>
                <a:gd name="connsiteX63" fmla="*/ 904513 w 1280712"/>
                <a:gd name="connsiteY63" fmla="*/ 455187 h 1291291"/>
                <a:gd name="connsiteX64" fmla="*/ 537058 w 1280712"/>
                <a:gd name="connsiteY64" fmla="*/ 1031602 h 1291291"/>
                <a:gd name="connsiteX65" fmla="*/ 471869 w 1280712"/>
                <a:gd name="connsiteY65" fmla="*/ 1016991 h 1291291"/>
                <a:gd name="connsiteX66" fmla="*/ 483184 w 1280712"/>
                <a:gd name="connsiteY66" fmla="*/ 759873 h 1291291"/>
                <a:gd name="connsiteX67" fmla="*/ 557213 w 1280712"/>
                <a:gd name="connsiteY67" fmla="*/ 788410 h 1291291"/>
                <a:gd name="connsiteX68" fmla="*/ 713746 w 1280712"/>
                <a:gd name="connsiteY68" fmla="*/ 736098 h 1291291"/>
                <a:gd name="connsiteX69" fmla="*/ 737597 w 1280712"/>
                <a:gd name="connsiteY69" fmla="*/ 720134 h 1291291"/>
                <a:gd name="connsiteX70" fmla="*/ 695916 w 1280712"/>
                <a:gd name="connsiteY70" fmla="*/ 987158 h 1291291"/>
                <a:gd name="connsiteX71" fmla="*/ 537058 w 1280712"/>
                <a:gd name="connsiteY71" fmla="*/ 1031621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80712" h="1291291">
                  <a:moveTo>
                    <a:pt x="1279931" y="1282967"/>
                  </a:moveTo>
                  <a:cubicBezTo>
                    <a:pt x="1263968" y="1113155"/>
                    <a:pt x="1214476" y="1012514"/>
                    <a:pt x="1124198" y="966241"/>
                  </a:cubicBezTo>
                  <a:cubicBezTo>
                    <a:pt x="1097871" y="952754"/>
                    <a:pt x="1057447" y="942162"/>
                    <a:pt x="1012927" y="931628"/>
                  </a:cubicBezTo>
                  <a:cubicBezTo>
                    <a:pt x="982771" y="840226"/>
                    <a:pt x="963778" y="734632"/>
                    <a:pt x="1001554" y="573678"/>
                  </a:cubicBezTo>
                  <a:cubicBezTo>
                    <a:pt x="1064590" y="305187"/>
                    <a:pt x="999211" y="120688"/>
                    <a:pt x="841762" y="60604"/>
                  </a:cubicBezTo>
                  <a:cubicBezTo>
                    <a:pt x="788365" y="21609"/>
                    <a:pt x="696201" y="-13005"/>
                    <a:pt x="600932" y="4807"/>
                  </a:cubicBezTo>
                  <a:cubicBezTo>
                    <a:pt x="473183" y="28715"/>
                    <a:pt x="390658" y="90227"/>
                    <a:pt x="334308" y="201441"/>
                  </a:cubicBezTo>
                  <a:cubicBezTo>
                    <a:pt x="292875" y="283204"/>
                    <a:pt x="286131" y="363861"/>
                    <a:pt x="289446" y="444386"/>
                  </a:cubicBezTo>
                  <a:lnTo>
                    <a:pt x="289446" y="444557"/>
                  </a:lnTo>
                  <a:cubicBezTo>
                    <a:pt x="293256" y="537388"/>
                    <a:pt x="310344" y="630066"/>
                    <a:pt x="302876" y="724116"/>
                  </a:cubicBezTo>
                  <a:cubicBezTo>
                    <a:pt x="295046" y="822681"/>
                    <a:pt x="272586" y="883774"/>
                    <a:pt x="243135" y="938752"/>
                  </a:cubicBezTo>
                  <a:cubicBezTo>
                    <a:pt x="178308" y="957707"/>
                    <a:pt x="111481" y="981596"/>
                    <a:pt x="77781" y="1029011"/>
                  </a:cubicBezTo>
                  <a:cubicBezTo>
                    <a:pt x="43625" y="1077093"/>
                    <a:pt x="19298" y="1157675"/>
                    <a:pt x="1257" y="1282586"/>
                  </a:cubicBezTo>
                  <a:lnTo>
                    <a:pt x="0" y="1291292"/>
                  </a:lnTo>
                  <a:lnTo>
                    <a:pt x="1280712" y="1291292"/>
                  </a:lnTo>
                  <a:lnTo>
                    <a:pt x="1279931" y="1282967"/>
                  </a:lnTo>
                  <a:close/>
                  <a:moveTo>
                    <a:pt x="333451" y="412820"/>
                  </a:moveTo>
                  <a:cubicBezTo>
                    <a:pt x="337014" y="409829"/>
                    <a:pt x="339985" y="409010"/>
                    <a:pt x="342309" y="409010"/>
                  </a:cubicBezTo>
                  <a:cubicBezTo>
                    <a:pt x="343529" y="409010"/>
                    <a:pt x="344576" y="409219"/>
                    <a:pt x="345453" y="409486"/>
                  </a:cubicBezTo>
                  <a:cubicBezTo>
                    <a:pt x="353816" y="411963"/>
                    <a:pt x="362293" y="422974"/>
                    <a:pt x="368827" y="434461"/>
                  </a:cubicBezTo>
                  <a:cubicBezTo>
                    <a:pt x="367017" y="448329"/>
                    <a:pt x="363017" y="462788"/>
                    <a:pt x="358826" y="477857"/>
                  </a:cubicBezTo>
                  <a:cubicBezTo>
                    <a:pt x="354768" y="492506"/>
                    <a:pt x="350482" y="507917"/>
                    <a:pt x="347986" y="523996"/>
                  </a:cubicBezTo>
                  <a:cubicBezTo>
                    <a:pt x="343757" y="516357"/>
                    <a:pt x="339966" y="508146"/>
                    <a:pt x="337223" y="499707"/>
                  </a:cubicBezTo>
                  <a:cubicBezTo>
                    <a:pt x="323259" y="456711"/>
                    <a:pt x="321793" y="422612"/>
                    <a:pt x="333451" y="412820"/>
                  </a:cubicBezTo>
                  <a:close/>
                  <a:moveTo>
                    <a:pt x="385115" y="418783"/>
                  </a:moveTo>
                  <a:cubicBezTo>
                    <a:pt x="384639" y="367252"/>
                    <a:pt x="402184" y="325304"/>
                    <a:pt x="437236" y="294119"/>
                  </a:cubicBezTo>
                  <a:cubicBezTo>
                    <a:pt x="501739" y="236741"/>
                    <a:pt x="612743" y="225997"/>
                    <a:pt x="686848" y="225997"/>
                  </a:cubicBezTo>
                  <a:cubicBezTo>
                    <a:pt x="694030" y="225997"/>
                    <a:pt x="700869" y="226092"/>
                    <a:pt x="707288" y="226263"/>
                  </a:cubicBezTo>
                  <a:cubicBezTo>
                    <a:pt x="731215" y="226911"/>
                    <a:pt x="749237" y="228492"/>
                    <a:pt x="757428" y="229330"/>
                  </a:cubicBezTo>
                  <a:cubicBezTo>
                    <a:pt x="758114" y="231502"/>
                    <a:pt x="758800" y="233674"/>
                    <a:pt x="759504" y="235788"/>
                  </a:cubicBezTo>
                  <a:cubicBezTo>
                    <a:pt x="776021" y="286347"/>
                    <a:pt x="794976" y="323361"/>
                    <a:pt x="810425" y="353479"/>
                  </a:cubicBezTo>
                  <a:cubicBezTo>
                    <a:pt x="830199" y="392094"/>
                    <a:pt x="844487" y="420002"/>
                    <a:pt x="841324" y="452234"/>
                  </a:cubicBezTo>
                  <a:cubicBezTo>
                    <a:pt x="840715" y="458407"/>
                    <a:pt x="840200" y="463893"/>
                    <a:pt x="839762" y="468789"/>
                  </a:cubicBezTo>
                  <a:cubicBezTo>
                    <a:pt x="839286" y="474256"/>
                    <a:pt x="838886" y="478981"/>
                    <a:pt x="838543" y="483133"/>
                  </a:cubicBezTo>
                  <a:cubicBezTo>
                    <a:pt x="838276" y="486639"/>
                    <a:pt x="838048" y="489744"/>
                    <a:pt x="837838" y="492525"/>
                  </a:cubicBezTo>
                  <a:cubicBezTo>
                    <a:pt x="836047" y="516185"/>
                    <a:pt x="835933" y="517709"/>
                    <a:pt x="824560" y="561410"/>
                  </a:cubicBezTo>
                  <a:cubicBezTo>
                    <a:pt x="823779" y="564401"/>
                    <a:pt x="822960" y="567601"/>
                    <a:pt x="822065" y="571011"/>
                  </a:cubicBezTo>
                  <a:cubicBezTo>
                    <a:pt x="820388" y="577450"/>
                    <a:pt x="818502" y="584651"/>
                    <a:pt x="816407" y="592766"/>
                  </a:cubicBezTo>
                  <a:cubicBezTo>
                    <a:pt x="815588" y="595909"/>
                    <a:pt x="814654" y="599053"/>
                    <a:pt x="813606" y="602196"/>
                  </a:cubicBezTo>
                  <a:cubicBezTo>
                    <a:pt x="806082" y="624675"/>
                    <a:pt x="792671" y="646697"/>
                    <a:pt x="774097" y="667328"/>
                  </a:cubicBezTo>
                  <a:cubicBezTo>
                    <a:pt x="768287" y="673805"/>
                    <a:pt x="761981" y="680149"/>
                    <a:pt x="755180" y="686302"/>
                  </a:cubicBezTo>
                  <a:cubicBezTo>
                    <a:pt x="753066" y="688226"/>
                    <a:pt x="750913" y="690112"/>
                    <a:pt x="748722" y="691979"/>
                  </a:cubicBezTo>
                  <a:cubicBezTo>
                    <a:pt x="735902" y="702970"/>
                    <a:pt x="721538" y="713391"/>
                    <a:pt x="705764" y="723087"/>
                  </a:cubicBezTo>
                  <a:cubicBezTo>
                    <a:pt x="656311" y="753491"/>
                    <a:pt x="597999" y="773151"/>
                    <a:pt x="557213" y="773151"/>
                  </a:cubicBezTo>
                  <a:cubicBezTo>
                    <a:pt x="535267" y="773151"/>
                    <a:pt x="508197" y="760273"/>
                    <a:pt x="480936" y="739089"/>
                  </a:cubicBezTo>
                  <a:cubicBezTo>
                    <a:pt x="473735" y="733489"/>
                    <a:pt x="466496" y="727316"/>
                    <a:pt x="459353" y="720649"/>
                  </a:cubicBezTo>
                  <a:cubicBezTo>
                    <a:pt x="454304" y="715944"/>
                    <a:pt x="449294" y="710971"/>
                    <a:pt x="444360" y="705790"/>
                  </a:cubicBezTo>
                  <a:cubicBezTo>
                    <a:pt x="415595" y="675672"/>
                    <a:pt x="389172" y="638162"/>
                    <a:pt x="371380" y="599186"/>
                  </a:cubicBezTo>
                  <a:cubicBezTo>
                    <a:pt x="366789" y="589128"/>
                    <a:pt x="363950" y="579260"/>
                    <a:pt x="362426" y="569525"/>
                  </a:cubicBezTo>
                  <a:cubicBezTo>
                    <a:pt x="361093" y="561029"/>
                    <a:pt x="360750" y="552647"/>
                    <a:pt x="361150" y="544360"/>
                  </a:cubicBezTo>
                  <a:cubicBezTo>
                    <a:pt x="362121" y="523005"/>
                    <a:pt x="367875" y="502279"/>
                    <a:pt x="373513" y="481933"/>
                  </a:cubicBezTo>
                  <a:cubicBezTo>
                    <a:pt x="375628" y="474313"/>
                    <a:pt x="377704" y="466827"/>
                    <a:pt x="379495" y="459454"/>
                  </a:cubicBezTo>
                  <a:cubicBezTo>
                    <a:pt x="381800" y="449986"/>
                    <a:pt x="383648" y="440671"/>
                    <a:pt x="384543" y="431413"/>
                  </a:cubicBezTo>
                  <a:cubicBezTo>
                    <a:pt x="384943" y="427203"/>
                    <a:pt x="385153" y="422993"/>
                    <a:pt x="385115" y="418783"/>
                  </a:cubicBezTo>
                  <a:close/>
                  <a:moveTo>
                    <a:pt x="904513" y="455187"/>
                  </a:moveTo>
                  <a:cubicBezTo>
                    <a:pt x="912666" y="468046"/>
                    <a:pt x="900913" y="500107"/>
                    <a:pt x="874586" y="536835"/>
                  </a:cubicBezTo>
                  <a:cubicBezTo>
                    <a:pt x="864108" y="551466"/>
                    <a:pt x="849782" y="563924"/>
                    <a:pt x="837362" y="572783"/>
                  </a:cubicBezTo>
                  <a:cubicBezTo>
                    <a:pt x="842162" y="554323"/>
                    <a:pt x="845287" y="542303"/>
                    <a:pt x="847382" y="533292"/>
                  </a:cubicBezTo>
                  <a:cubicBezTo>
                    <a:pt x="851192" y="517138"/>
                    <a:pt x="851764" y="510527"/>
                    <a:pt x="853040" y="493668"/>
                  </a:cubicBezTo>
                  <a:cubicBezTo>
                    <a:pt x="853078" y="493097"/>
                    <a:pt x="853135" y="492525"/>
                    <a:pt x="853173" y="491935"/>
                  </a:cubicBezTo>
                  <a:cubicBezTo>
                    <a:pt x="853535" y="487248"/>
                    <a:pt x="853954" y="481686"/>
                    <a:pt x="854545" y="474866"/>
                  </a:cubicBezTo>
                  <a:cubicBezTo>
                    <a:pt x="865251" y="463017"/>
                    <a:pt x="881958" y="448367"/>
                    <a:pt x="893807" y="448367"/>
                  </a:cubicBezTo>
                  <a:lnTo>
                    <a:pt x="894093" y="448367"/>
                  </a:lnTo>
                  <a:cubicBezTo>
                    <a:pt x="896760" y="448424"/>
                    <a:pt x="900722" y="449186"/>
                    <a:pt x="904513" y="455187"/>
                  </a:cubicBezTo>
                  <a:close/>
                  <a:moveTo>
                    <a:pt x="537058" y="1031602"/>
                  </a:moveTo>
                  <a:cubicBezTo>
                    <a:pt x="510369" y="1031735"/>
                    <a:pt x="489014" y="1026154"/>
                    <a:pt x="471869" y="1016991"/>
                  </a:cubicBezTo>
                  <a:cubicBezTo>
                    <a:pt x="489128" y="921512"/>
                    <a:pt x="490385" y="835120"/>
                    <a:pt x="483184" y="759873"/>
                  </a:cubicBezTo>
                  <a:cubicBezTo>
                    <a:pt x="509949" y="778485"/>
                    <a:pt x="535438" y="788410"/>
                    <a:pt x="557213" y="788410"/>
                  </a:cubicBezTo>
                  <a:cubicBezTo>
                    <a:pt x="600608" y="788410"/>
                    <a:pt x="662064" y="767874"/>
                    <a:pt x="713746" y="736098"/>
                  </a:cubicBezTo>
                  <a:cubicBezTo>
                    <a:pt x="722071" y="730974"/>
                    <a:pt x="730034" y="725659"/>
                    <a:pt x="737597" y="720134"/>
                  </a:cubicBezTo>
                  <a:cubicBezTo>
                    <a:pt x="704050" y="811517"/>
                    <a:pt x="694163" y="904119"/>
                    <a:pt x="695916" y="987158"/>
                  </a:cubicBezTo>
                  <a:cubicBezTo>
                    <a:pt x="652958" y="1012514"/>
                    <a:pt x="599389" y="1031316"/>
                    <a:pt x="537058" y="1031621"/>
                  </a:cubicBezTo>
                  <a:close/>
                </a:path>
              </a:pathLst>
            </a:custGeom>
            <a:solidFill>
              <a:srgbClr val="0A39A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99774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79FD9-1795-5C8C-EFE3-912FE8C3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C16D79C-936A-EB46-3083-4C5E217881A7}"/>
              </a:ext>
            </a:extLst>
          </p:cNvPr>
          <p:cNvSpPr txBox="1">
            <a:spLocks/>
          </p:cNvSpPr>
          <p:nvPr/>
        </p:nvSpPr>
        <p:spPr>
          <a:xfrm>
            <a:off x="0" y="134999"/>
            <a:ext cx="9144000" cy="54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en-GB" sz="2250" dirty="0">
                <a:solidFill>
                  <a:prstClr val="black"/>
                </a:solidFill>
              </a:rPr>
              <a:t>Narratives: We also need to overcome counter-narratives </a:t>
            </a:r>
            <a:br>
              <a:rPr lang="en-GB" sz="2250" dirty="0">
                <a:solidFill>
                  <a:prstClr val="black"/>
                </a:solidFill>
              </a:rPr>
            </a:br>
            <a:r>
              <a:rPr lang="en-GB" sz="2250" dirty="0">
                <a:solidFill>
                  <a:prstClr val="black"/>
                </a:solidFill>
              </a:rPr>
              <a:t>("</a:t>
            </a:r>
            <a:r>
              <a:rPr lang="en-GB" sz="2250" dirty="0">
                <a:solidFill>
                  <a:srgbClr val="FF0000"/>
                </a:solidFill>
              </a:rPr>
              <a:t>killer arguments</a:t>
            </a:r>
            <a:r>
              <a:rPr lang="en-GB" sz="2250" dirty="0">
                <a:solidFill>
                  <a:prstClr val="black"/>
                </a:solidFill>
              </a:rPr>
              <a:t>")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D12E1D-54CB-3AB8-C2B3-F3C6ADF8F1F5}"/>
              </a:ext>
            </a:extLst>
          </p:cNvPr>
          <p:cNvSpPr txBox="1"/>
          <p:nvPr/>
        </p:nvSpPr>
        <p:spPr>
          <a:xfrm>
            <a:off x="2508768" y="2571750"/>
            <a:ext cx="1090062" cy="242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97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enkblase: wolkenförmig 20">
            <a:extLst>
              <a:ext uri="{FF2B5EF4-FFF2-40B4-BE49-F238E27FC236}">
                <a16:creationId xmlns:a16="http://schemas.microsoft.com/office/drawing/2014/main" id="{C26E3872-8358-226F-40D5-DEE62F7752D3}"/>
              </a:ext>
            </a:extLst>
          </p:cNvPr>
          <p:cNvSpPr/>
          <p:nvPr/>
        </p:nvSpPr>
        <p:spPr>
          <a:xfrm>
            <a:off x="4318477" y="868595"/>
            <a:ext cx="2560195" cy="1787986"/>
          </a:xfrm>
          <a:prstGeom prst="cloudCallout">
            <a:avLst>
              <a:gd name="adj1" fmla="val 2799"/>
              <a:gd name="adj2" fmla="val 11477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have the technologies yet.</a:t>
            </a:r>
          </a:p>
        </p:txBody>
      </p:sp>
      <p:sp>
        <p:nvSpPr>
          <p:cNvPr id="22" name="Denkblase: wolkenförmig 21">
            <a:extLst>
              <a:ext uri="{FF2B5EF4-FFF2-40B4-BE49-F238E27FC236}">
                <a16:creationId xmlns:a16="http://schemas.microsoft.com/office/drawing/2014/main" id="{AD58B854-DA87-A6A2-0B51-4EBEB442314D}"/>
              </a:ext>
            </a:extLst>
          </p:cNvPr>
          <p:cNvSpPr/>
          <p:nvPr/>
        </p:nvSpPr>
        <p:spPr>
          <a:xfrm>
            <a:off x="6476887" y="1356326"/>
            <a:ext cx="2434109" cy="2020203"/>
          </a:xfrm>
          <a:prstGeom prst="cloudCallout">
            <a:avLst>
              <a:gd name="adj1" fmla="val -22522"/>
              <a:gd name="adj2" fmla="val 78359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and US don't do it, why should we? </a:t>
            </a:r>
          </a:p>
        </p:txBody>
      </p:sp>
      <p:sp>
        <p:nvSpPr>
          <p:cNvPr id="24" name="Sprechblase: oval 23">
            <a:extLst>
              <a:ext uri="{FF2B5EF4-FFF2-40B4-BE49-F238E27FC236}">
                <a16:creationId xmlns:a16="http://schemas.microsoft.com/office/drawing/2014/main" id="{AF38B791-ADBD-ACCA-6FD0-A3FC274B222D}"/>
              </a:ext>
            </a:extLst>
          </p:cNvPr>
          <p:cNvSpPr/>
          <p:nvPr/>
        </p:nvSpPr>
        <p:spPr>
          <a:xfrm flipH="1">
            <a:off x="213100" y="791653"/>
            <a:ext cx="2274603" cy="2073582"/>
          </a:xfrm>
          <a:prstGeom prst="wedgeEllipseCallout">
            <a:avLst>
              <a:gd name="adj1" fmla="val 23860"/>
              <a:gd name="adj2" fmla="val 62826"/>
            </a:avLst>
          </a:prstGeom>
          <a:solidFill>
            <a:schemeClr val="bg1"/>
          </a:solidFill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 get serious about the industrial energy transition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0" name="Denkblase: wolkenförmig 19">
            <a:extLst>
              <a:ext uri="{FF2B5EF4-FFF2-40B4-BE49-F238E27FC236}">
                <a16:creationId xmlns:a16="http://schemas.microsoft.com/office/drawing/2014/main" id="{163D8B81-841D-4C6C-E4CD-FD18E7D2AEF3}"/>
              </a:ext>
            </a:extLst>
          </p:cNvPr>
          <p:cNvSpPr/>
          <p:nvPr/>
        </p:nvSpPr>
        <p:spPr>
          <a:xfrm>
            <a:off x="2487703" y="1563638"/>
            <a:ext cx="2333471" cy="1836204"/>
          </a:xfrm>
          <a:prstGeom prst="cloudCallout">
            <a:avLst>
              <a:gd name="adj1" fmla="val 18033"/>
              <a:gd name="adj2" fmla="val 76941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investments are too high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afik 16">
            <a:extLst>
              <a:ext uri="{FF2B5EF4-FFF2-40B4-BE49-F238E27FC236}">
                <a16:creationId xmlns:a16="http://schemas.microsoft.com/office/drawing/2014/main" id="{279A8636-D90F-69F0-C6DE-1AE2E38E22F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229357" y="3291830"/>
            <a:ext cx="934673" cy="942407"/>
            <a:chOff x="375743" y="2805430"/>
            <a:chExt cx="1280712" cy="1291310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D73B487C-9208-F034-59A5-594337781568}"/>
                </a:ext>
              </a:extLst>
            </p:cNvPr>
            <p:cNvSpPr/>
            <p:nvPr/>
          </p:nvSpPr>
          <p:spPr>
            <a:xfrm>
              <a:off x="375744" y="2805449"/>
              <a:ext cx="1280712" cy="1291291"/>
            </a:xfrm>
            <a:custGeom>
              <a:avLst/>
              <a:gdLst>
                <a:gd name="connsiteX0" fmla="*/ 1280712 w 1280712"/>
                <a:gd name="connsiteY0" fmla="*/ 1291292 h 1291291"/>
                <a:gd name="connsiteX1" fmla="*/ 0 w 1280712"/>
                <a:gd name="connsiteY1" fmla="*/ 1291292 h 1291291"/>
                <a:gd name="connsiteX2" fmla="*/ 1257 w 1280712"/>
                <a:gd name="connsiteY2" fmla="*/ 1282586 h 1291291"/>
                <a:gd name="connsiteX3" fmla="*/ 77781 w 1280712"/>
                <a:gd name="connsiteY3" fmla="*/ 1029011 h 1291291"/>
                <a:gd name="connsiteX4" fmla="*/ 243135 w 1280712"/>
                <a:gd name="connsiteY4" fmla="*/ 938752 h 1291291"/>
                <a:gd name="connsiteX5" fmla="*/ 302876 w 1280712"/>
                <a:gd name="connsiteY5" fmla="*/ 724116 h 1291291"/>
                <a:gd name="connsiteX6" fmla="*/ 289446 w 1280712"/>
                <a:gd name="connsiteY6" fmla="*/ 444557 h 1291291"/>
                <a:gd name="connsiteX7" fmla="*/ 289446 w 1280712"/>
                <a:gd name="connsiteY7" fmla="*/ 444386 h 1291291"/>
                <a:gd name="connsiteX8" fmla="*/ 334308 w 1280712"/>
                <a:gd name="connsiteY8" fmla="*/ 201441 h 1291291"/>
                <a:gd name="connsiteX9" fmla="*/ 600932 w 1280712"/>
                <a:gd name="connsiteY9" fmla="*/ 4807 h 1291291"/>
                <a:gd name="connsiteX10" fmla="*/ 841762 w 1280712"/>
                <a:gd name="connsiteY10" fmla="*/ 60604 h 1291291"/>
                <a:gd name="connsiteX11" fmla="*/ 1001554 w 1280712"/>
                <a:gd name="connsiteY11" fmla="*/ 573678 h 1291291"/>
                <a:gd name="connsiteX12" fmla="*/ 1012927 w 1280712"/>
                <a:gd name="connsiteY12" fmla="*/ 931628 h 1291291"/>
                <a:gd name="connsiteX13" fmla="*/ 1124198 w 1280712"/>
                <a:gd name="connsiteY13" fmla="*/ 966241 h 1291291"/>
                <a:gd name="connsiteX14" fmla="*/ 1279931 w 1280712"/>
                <a:gd name="connsiteY14" fmla="*/ 1282967 h 1291291"/>
                <a:gd name="connsiteX15" fmla="*/ 1280712 w 1280712"/>
                <a:gd name="connsiteY15" fmla="*/ 1291292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712" h="1291291">
                  <a:moveTo>
                    <a:pt x="1280712" y="1291292"/>
                  </a:moveTo>
                  <a:lnTo>
                    <a:pt x="0" y="1291292"/>
                  </a:lnTo>
                  <a:lnTo>
                    <a:pt x="1257" y="1282586"/>
                  </a:lnTo>
                  <a:cubicBezTo>
                    <a:pt x="19298" y="1157675"/>
                    <a:pt x="43625" y="1077093"/>
                    <a:pt x="77781" y="1029011"/>
                  </a:cubicBezTo>
                  <a:cubicBezTo>
                    <a:pt x="111481" y="981596"/>
                    <a:pt x="178308" y="957707"/>
                    <a:pt x="243135" y="938752"/>
                  </a:cubicBezTo>
                  <a:cubicBezTo>
                    <a:pt x="272586" y="883774"/>
                    <a:pt x="295046" y="822681"/>
                    <a:pt x="302876" y="724116"/>
                  </a:cubicBezTo>
                  <a:cubicBezTo>
                    <a:pt x="310344" y="630066"/>
                    <a:pt x="293256" y="537388"/>
                    <a:pt x="289446" y="444557"/>
                  </a:cubicBezTo>
                  <a:lnTo>
                    <a:pt x="289446" y="444386"/>
                  </a:lnTo>
                  <a:cubicBezTo>
                    <a:pt x="286131" y="363861"/>
                    <a:pt x="292875" y="283204"/>
                    <a:pt x="334308" y="201441"/>
                  </a:cubicBezTo>
                  <a:cubicBezTo>
                    <a:pt x="390658" y="90227"/>
                    <a:pt x="473183" y="28715"/>
                    <a:pt x="600932" y="4807"/>
                  </a:cubicBezTo>
                  <a:cubicBezTo>
                    <a:pt x="696201" y="-13005"/>
                    <a:pt x="788365" y="21609"/>
                    <a:pt x="841762" y="60604"/>
                  </a:cubicBezTo>
                  <a:cubicBezTo>
                    <a:pt x="999211" y="120688"/>
                    <a:pt x="1064590" y="305187"/>
                    <a:pt x="1001554" y="573678"/>
                  </a:cubicBezTo>
                  <a:cubicBezTo>
                    <a:pt x="963778" y="734632"/>
                    <a:pt x="982771" y="840226"/>
                    <a:pt x="1012927" y="931628"/>
                  </a:cubicBezTo>
                  <a:cubicBezTo>
                    <a:pt x="1057447" y="942162"/>
                    <a:pt x="1097871" y="952754"/>
                    <a:pt x="1124198" y="966241"/>
                  </a:cubicBezTo>
                  <a:cubicBezTo>
                    <a:pt x="1214476" y="1012514"/>
                    <a:pt x="1263968" y="1113155"/>
                    <a:pt x="1279931" y="1282967"/>
                  </a:cubicBezTo>
                  <a:lnTo>
                    <a:pt x="1280712" y="129129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636F26DB-8125-80D5-35E8-113EACBBE5A7}"/>
                </a:ext>
              </a:extLst>
            </p:cNvPr>
            <p:cNvSpPr/>
            <p:nvPr/>
          </p:nvSpPr>
          <p:spPr>
            <a:xfrm>
              <a:off x="375744" y="2805430"/>
              <a:ext cx="1280712" cy="1291291"/>
            </a:xfrm>
            <a:custGeom>
              <a:avLst/>
              <a:gdLst>
                <a:gd name="connsiteX0" fmla="*/ 1279931 w 1280712"/>
                <a:gd name="connsiteY0" fmla="*/ 1282967 h 1291291"/>
                <a:gd name="connsiteX1" fmla="*/ 1124198 w 1280712"/>
                <a:gd name="connsiteY1" fmla="*/ 966241 h 1291291"/>
                <a:gd name="connsiteX2" fmla="*/ 1012927 w 1280712"/>
                <a:gd name="connsiteY2" fmla="*/ 931628 h 1291291"/>
                <a:gd name="connsiteX3" fmla="*/ 1001554 w 1280712"/>
                <a:gd name="connsiteY3" fmla="*/ 573678 h 1291291"/>
                <a:gd name="connsiteX4" fmla="*/ 841762 w 1280712"/>
                <a:gd name="connsiteY4" fmla="*/ 60604 h 1291291"/>
                <a:gd name="connsiteX5" fmla="*/ 600932 w 1280712"/>
                <a:gd name="connsiteY5" fmla="*/ 4807 h 1291291"/>
                <a:gd name="connsiteX6" fmla="*/ 334308 w 1280712"/>
                <a:gd name="connsiteY6" fmla="*/ 201441 h 1291291"/>
                <a:gd name="connsiteX7" fmla="*/ 289446 w 1280712"/>
                <a:gd name="connsiteY7" fmla="*/ 444386 h 1291291"/>
                <a:gd name="connsiteX8" fmla="*/ 289446 w 1280712"/>
                <a:gd name="connsiteY8" fmla="*/ 444557 h 1291291"/>
                <a:gd name="connsiteX9" fmla="*/ 302876 w 1280712"/>
                <a:gd name="connsiteY9" fmla="*/ 724116 h 1291291"/>
                <a:gd name="connsiteX10" fmla="*/ 243135 w 1280712"/>
                <a:gd name="connsiteY10" fmla="*/ 938752 h 1291291"/>
                <a:gd name="connsiteX11" fmla="*/ 77781 w 1280712"/>
                <a:gd name="connsiteY11" fmla="*/ 1029011 h 1291291"/>
                <a:gd name="connsiteX12" fmla="*/ 1257 w 1280712"/>
                <a:gd name="connsiteY12" fmla="*/ 1282586 h 1291291"/>
                <a:gd name="connsiteX13" fmla="*/ 0 w 1280712"/>
                <a:gd name="connsiteY13" fmla="*/ 1291292 h 1291291"/>
                <a:gd name="connsiteX14" fmla="*/ 1280712 w 1280712"/>
                <a:gd name="connsiteY14" fmla="*/ 1291292 h 1291291"/>
                <a:gd name="connsiteX15" fmla="*/ 1279931 w 1280712"/>
                <a:gd name="connsiteY15" fmla="*/ 1282967 h 1291291"/>
                <a:gd name="connsiteX16" fmla="*/ 333451 w 1280712"/>
                <a:gd name="connsiteY16" fmla="*/ 412820 h 1291291"/>
                <a:gd name="connsiteX17" fmla="*/ 342309 w 1280712"/>
                <a:gd name="connsiteY17" fmla="*/ 409010 h 1291291"/>
                <a:gd name="connsiteX18" fmla="*/ 345453 w 1280712"/>
                <a:gd name="connsiteY18" fmla="*/ 409486 h 1291291"/>
                <a:gd name="connsiteX19" fmla="*/ 368827 w 1280712"/>
                <a:gd name="connsiteY19" fmla="*/ 434461 h 1291291"/>
                <a:gd name="connsiteX20" fmla="*/ 358826 w 1280712"/>
                <a:gd name="connsiteY20" fmla="*/ 477857 h 1291291"/>
                <a:gd name="connsiteX21" fmla="*/ 347986 w 1280712"/>
                <a:gd name="connsiteY21" fmla="*/ 523996 h 1291291"/>
                <a:gd name="connsiteX22" fmla="*/ 337223 w 1280712"/>
                <a:gd name="connsiteY22" fmla="*/ 499707 h 1291291"/>
                <a:gd name="connsiteX23" fmla="*/ 333451 w 1280712"/>
                <a:gd name="connsiteY23" fmla="*/ 412820 h 1291291"/>
                <a:gd name="connsiteX24" fmla="*/ 385115 w 1280712"/>
                <a:gd name="connsiteY24" fmla="*/ 418783 h 1291291"/>
                <a:gd name="connsiteX25" fmla="*/ 437236 w 1280712"/>
                <a:gd name="connsiteY25" fmla="*/ 294119 h 1291291"/>
                <a:gd name="connsiteX26" fmla="*/ 686848 w 1280712"/>
                <a:gd name="connsiteY26" fmla="*/ 225997 h 1291291"/>
                <a:gd name="connsiteX27" fmla="*/ 707288 w 1280712"/>
                <a:gd name="connsiteY27" fmla="*/ 226263 h 1291291"/>
                <a:gd name="connsiteX28" fmla="*/ 757428 w 1280712"/>
                <a:gd name="connsiteY28" fmla="*/ 229330 h 1291291"/>
                <a:gd name="connsiteX29" fmla="*/ 759504 w 1280712"/>
                <a:gd name="connsiteY29" fmla="*/ 235788 h 1291291"/>
                <a:gd name="connsiteX30" fmla="*/ 810425 w 1280712"/>
                <a:gd name="connsiteY30" fmla="*/ 353479 h 1291291"/>
                <a:gd name="connsiteX31" fmla="*/ 841324 w 1280712"/>
                <a:gd name="connsiteY31" fmla="*/ 452234 h 1291291"/>
                <a:gd name="connsiteX32" fmla="*/ 839762 w 1280712"/>
                <a:gd name="connsiteY32" fmla="*/ 468789 h 1291291"/>
                <a:gd name="connsiteX33" fmla="*/ 838543 w 1280712"/>
                <a:gd name="connsiteY33" fmla="*/ 483133 h 1291291"/>
                <a:gd name="connsiteX34" fmla="*/ 837838 w 1280712"/>
                <a:gd name="connsiteY34" fmla="*/ 492525 h 1291291"/>
                <a:gd name="connsiteX35" fmla="*/ 824560 w 1280712"/>
                <a:gd name="connsiteY35" fmla="*/ 561410 h 1291291"/>
                <a:gd name="connsiteX36" fmla="*/ 822065 w 1280712"/>
                <a:gd name="connsiteY36" fmla="*/ 571011 h 1291291"/>
                <a:gd name="connsiteX37" fmla="*/ 816407 w 1280712"/>
                <a:gd name="connsiteY37" fmla="*/ 592766 h 1291291"/>
                <a:gd name="connsiteX38" fmla="*/ 813606 w 1280712"/>
                <a:gd name="connsiteY38" fmla="*/ 602196 h 1291291"/>
                <a:gd name="connsiteX39" fmla="*/ 774097 w 1280712"/>
                <a:gd name="connsiteY39" fmla="*/ 667328 h 1291291"/>
                <a:gd name="connsiteX40" fmla="*/ 755180 w 1280712"/>
                <a:gd name="connsiteY40" fmla="*/ 686302 h 1291291"/>
                <a:gd name="connsiteX41" fmla="*/ 748722 w 1280712"/>
                <a:gd name="connsiteY41" fmla="*/ 691979 h 1291291"/>
                <a:gd name="connsiteX42" fmla="*/ 705764 w 1280712"/>
                <a:gd name="connsiteY42" fmla="*/ 723087 h 1291291"/>
                <a:gd name="connsiteX43" fmla="*/ 557213 w 1280712"/>
                <a:gd name="connsiteY43" fmla="*/ 773151 h 1291291"/>
                <a:gd name="connsiteX44" fmla="*/ 480936 w 1280712"/>
                <a:gd name="connsiteY44" fmla="*/ 739089 h 1291291"/>
                <a:gd name="connsiteX45" fmla="*/ 459353 w 1280712"/>
                <a:gd name="connsiteY45" fmla="*/ 720649 h 1291291"/>
                <a:gd name="connsiteX46" fmla="*/ 444360 w 1280712"/>
                <a:gd name="connsiteY46" fmla="*/ 705790 h 1291291"/>
                <a:gd name="connsiteX47" fmla="*/ 371380 w 1280712"/>
                <a:gd name="connsiteY47" fmla="*/ 599186 h 1291291"/>
                <a:gd name="connsiteX48" fmla="*/ 362426 w 1280712"/>
                <a:gd name="connsiteY48" fmla="*/ 569525 h 1291291"/>
                <a:gd name="connsiteX49" fmla="*/ 361150 w 1280712"/>
                <a:gd name="connsiteY49" fmla="*/ 544360 h 1291291"/>
                <a:gd name="connsiteX50" fmla="*/ 373513 w 1280712"/>
                <a:gd name="connsiteY50" fmla="*/ 481933 h 1291291"/>
                <a:gd name="connsiteX51" fmla="*/ 379495 w 1280712"/>
                <a:gd name="connsiteY51" fmla="*/ 459454 h 1291291"/>
                <a:gd name="connsiteX52" fmla="*/ 384543 w 1280712"/>
                <a:gd name="connsiteY52" fmla="*/ 431413 h 1291291"/>
                <a:gd name="connsiteX53" fmla="*/ 385115 w 1280712"/>
                <a:gd name="connsiteY53" fmla="*/ 418783 h 1291291"/>
                <a:gd name="connsiteX54" fmla="*/ 904513 w 1280712"/>
                <a:gd name="connsiteY54" fmla="*/ 455187 h 1291291"/>
                <a:gd name="connsiteX55" fmla="*/ 874586 w 1280712"/>
                <a:gd name="connsiteY55" fmla="*/ 536835 h 1291291"/>
                <a:gd name="connsiteX56" fmla="*/ 837362 w 1280712"/>
                <a:gd name="connsiteY56" fmla="*/ 572783 h 1291291"/>
                <a:gd name="connsiteX57" fmla="*/ 847382 w 1280712"/>
                <a:gd name="connsiteY57" fmla="*/ 533292 h 1291291"/>
                <a:gd name="connsiteX58" fmla="*/ 853040 w 1280712"/>
                <a:gd name="connsiteY58" fmla="*/ 493668 h 1291291"/>
                <a:gd name="connsiteX59" fmla="*/ 853173 w 1280712"/>
                <a:gd name="connsiteY59" fmla="*/ 491935 h 1291291"/>
                <a:gd name="connsiteX60" fmla="*/ 854545 w 1280712"/>
                <a:gd name="connsiteY60" fmla="*/ 474866 h 1291291"/>
                <a:gd name="connsiteX61" fmla="*/ 893807 w 1280712"/>
                <a:gd name="connsiteY61" fmla="*/ 448367 h 1291291"/>
                <a:gd name="connsiteX62" fmla="*/ 894093 w 1280712"/>
                <a:gd name="connsiteY62" fmla="*/ 448367 h 1291291"/>
                <a:gd name="connsiteX63" fmla="*/ 904513 w 1280712"/>
                <a:gd name="connsiteY63" fmla="*/ 455187 h 1291291"/>
                <a:gd name="connsiteX64" fmla="*/ 537058 w 1280712"/>
                <a:gd name="connsiteY64" fmla="*/ 1031602 h 1291291"/>
                <a:gd name="connsiteX65" fmla="*/ 471869 w 1280712"/>
                <a:gd name="connsiteY65" fmla="*/ 1016991 h 1291291"/>
                <a:gd name="connsiteX66" fmla="*/ 483184 w 1280712"/>
                <a:gd name="connsiteY66" fmla="*/ 759873 h 1291291"/>
                <a:gd name="connsiteX67" fmla="*/ 557213 w 1280712"/>
                <a:gd name="connsiteY67" fmla="*/ 788410 h 1291291"/>
                <a:gd name="connsiteX68" fmla="*/ 713746 w 1280712"/>
                <a:gd name="connsiteY68" fmla="*/ 736098 h 1291291"/>
                <a:gd name="connsiteX69" fmla="*/ 737597 w 1280712"/>
                <a:gd name="connsiteY69" fmla="*/ 720134 h 1291291"/>
                <a:gd name="connsiteX70" fmla="*/ 695916 w 1280712"/>
                <a:gd name="connsiteY70" fmla="*/ 987158 h 1291291"/>
                <a:gd name="connsiteX71" fmla="*/ 537058 w 1280712"/>
                <a:gd name="connsiteY71" fmla="*/ 1031621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80712" h="1291291">
                  <a:moveTo>
                    <a:pt x="1279931" y="1282967"/>
                  </a:moveTo>
                  <a:cubicBezTo>
                    <a:pt x="1263968" y="1113155"/>
                    <a:pt x="1214476" y="1012514"/>
                    <a:pt x="1124198" y="966241"/>
                  </a:cubicBezTo>
                  <a:cubicBezTo>
                    <a:pt x="1097871" y="952754"/>
                    <a:pt x="1057447" y="942162"/>
                    <a:pt x="1012927" y="931628"/>
                  </a:cubicBezTo>
                  <a:cubicBezTo>
                    <a:pt x="982771" y="840226"/>
                    <a:pt x="963778" y="734632"/>
                    <a:pt x="1001554" y="573678"/>
                  </a:cubicBezTo>
                  <a:cubicBezTo>
                    <a:pt x="1064590" y="305187"/>
                    <a:pt x="999211" y="120688"/>
                    <a:pt x="841762" y="60604"/>
                  </a:cubicBezTo>
                  <a:cubicBezTo>
                    <a:pt x="788365" y="21609"/>
                    <a:pt x="696201" y="-13005"/>
                    <a:pt x="600932" y="4807"/>
                  </a:cubicBezTo>
                  <a:cubicBezTo>
                    <a:pt x="473183" y="28715"/>
                    <a:pt x="390658" y="90227"/>
                    <a:pt x="334308" y="201441"/>
                  </a:cubicBezTo>
                  <a:cubicBezTo>
                    <a:pt x="292875" y="283204"/>
                    <a:pt x="286131" y="363861"/>
                    <a:pt x="289446" y="444386"/>
                  </a:cubicBezTo>
                  <a:lnTo>
                    <a:pt x="289446" y="444557"/>
                  </a:lnTo>
                  <a:cubicBezTo>
                    <a:pt x="293256" y="537388"/>
                    <a:pt x="310344" y="630066"/>
                    <a:pt x="302876" y="724116"/>
                  </a:cubicBezTo>
                  <a:cubicBezTo>
                    <a:pt x="295046" y="822681"/>
                    <a:pt x="272586" y="883774"/>
                    <a:pt x="243135" y="938752"/>
                  </a:cubicBezTo>
                  <a:cubicBezTo>
                    <a:pt x="178308" y="957707"/>
                    <a:pt x="111481" y="981596"/>
                    <a:pt x="77781" y="1029011"/>
                  </a:cubicBezTo>
                  <a:cubicBezTo>
                    <a:pt x="43625" y="1077093"/>
                    <a:pt x="19298" y="1157675"/>
                    <a:pt x="1257" y="1282586"/>
                  </a:cubicBezTo>
                  <a:lnTo>
                    <a:pt x="0" y="1291292"/>
                  </a:lnTo>
                  <a:lnTo>
                    <a:pt x="1280712" y="1291292"/>
                  </a:lnTo>
                  <a:lnTo>
                    <a:pt x="1279931" y="1282967"/>
                  </a:lnTo>
                  <a:close/>
                  <a:moveTo>
                    <a:pt x="333451" y="412820"/>
                  </a:moveTo>
                  <a:cubicBezTo>
                    <a:pt x="337014" y="409829"/>
                    <a:pt x="339985" y="409010"/>
                    <a:pt x="342309" y="409010"/>
                  </a:cubicBezTo>
                  <a:cubicBezTo>
                    <a:pt x="343529" y="409010"/>
                    <a:pt x="344576" y="409219"/>
                    <a:pt x="345453" y="409486"/>
                  </a:cubicBezTo>
                  <a:cubicBezTo>
                    <a:pt x="353816" y="411963"/>
                    <a:pt x="362293" y="422974"/>
                    <a:pt x="368827" y="434461"/>
                  </a:cubicBezTo>
                  <a:cubicBezTo>
                    <a:pt x="367017" y="448329"/>
                    <a:pt x="363017" y="462788"/>
                    <a:pt x="358826" y="477857"/>
                  </a:cubicBezTo>
                  <a:cubicBezTo>
                    <a:pt x="354768" y="492506"/>
                    <a:pt x="350482" y="507917"/>
                    <a:pt x="347986" y="523996"/>
                  </a:cubicBezTo>
                  <a:cubicBezTo>
                    <a:pt x="343757" y="516357"/>
                    <a:pt x="339966" y="508146"/>
                    <a:pt x="337223" y="499707"/>
                  </a:cubicBezTo>
                  <a:cubicBezTo>
                    <a:pt x="323259" y="456711"/>
                    <a:pt x="321793" y="422612"/>
                    <a:pt x="333451" y="412820"/>
                  </a:cubicBezTo>
                  <a:close/>
                  <a:moveTo>
                    <a:pt x="385115" y="418783"/>
                  </a:moveTo>
                  <a:cubicBezTo>
                    <a:pt x="384639" y="367252"/>
                    <a:pt x="402184" y="325304"/>
                    <a:pt x="437236" y="294119"/>
                  </a:cubicBezTo>
                  <a:cubicBezTo>
                    <a:pt x="501739" y="236741"/>
                    <a:pt x="612743" y="225997"/>
                    <a:pt x="686848" y="225997"/>
                  </a:cubicBezTo>
                  <a:cubicBezTo>
                    <a:pt x="694030" y="225997"/>
                    <a:pt x="700869" y="226092"/>
                    <a:pt x="707288" y="226263"/>
                  </a:cubicBezTo>
                  <a:cubicBezTo>
                    <a:pt x="731215" y="226911"/>
                    <a:pt x="749237" y="228492"/>
                    <a:pt x="757428" y="229330"/>
                  </a:cubicBezTo>
                  <a:cubicBezTo>
                    <a:pt x="758114" y="231502"/>
                    <a:pt x="758800" y="233674"/>
                    <a:pt x="759504" y="235788"/>
                  </a:cubicBezTo>
                  <a:cubicBezTo>
                    <a:pt x="776021" y="286347"/>
                    <a:pt x="794976" y="323361"/>
                    <a:pt x="810425" y="353479"/>
                  </a:cubicBezTo>
                  <a:cubicBezTo>
                    <a:pt x="830199" y="392094"/>
                    <a:pt x="844487" y="420002"/>
                    <a:pt x="841324" y="452234"/>
                  </a:cubicBezTo>
                  <a:cubicBezTo>
                    <a:pt x="840715" y="458407"/>
                    <a:pt x="840200" y="463893"/>
                    <a:pt x="839762" y="468789"/>
                  </a:cubicBezTo>
                  <a:cubicBezTo>
                    <a:pt x="839286" y="474256"/>
                    <a:pt x="838886" y="478981"/>
                    <a:pt x="838543" y="483133"/>
                  </a:cubicBezTo>
                  <a:cubicBezTo>
                    <a:pt x="838276" y="486639"/>
                    <a:pt x="838048" y="489744"/>
                    <a:pt x="837838" y="492525"/>
                  </a:cubicBezTo>
                  <a:cubicBezTo>
                    <a:pt x="836047" y="516185"/>
                    <a:pt x="835933" y="517709"/>
                    <a:pt x="824560" y="561410"/>
                  </a:cubicBezTo>
                  <a:cubicBezTo>
                    <a:pt x="823779" y="564401"/>
                    <a:pt x="822960" y="567601"/>
                    <a:pt x="822065" y="571011"/>
                  </a:cubicBezTo>
                  <a:cubicBezTo>
                    <a:pt x="820388" y="577450"/>
                    <a:pt x="818502" y="584651"/>
                    <a:pt x="816407" y="592766"/>
                  </a:cubicBezTo>
                  <a:cubicBezTo>
                    <a:pt x="815588" y="595909"/>
                    <a:pt x="814654" y="599053"/>
                    <a:pt x="813606" y="602196"/>
                  </a:cubicBezTo>
                  <a:cubicBezTo>
                    <a:pt x="806082" y="624675"/>
                    <a:pt x="792671" y="646697"/>
                    <a:pt x="774097" y="667328"/>
                  </a:cubicBezTo>
                  <a:cubicBezTo>
                    <a:pt x="768287" y="673805"/>
                    <a:pt x="761981" y="680149"/>
                    <a:pt x="755180" y="686302"/>
                  </a:cubicBezTo>
                  <a:cubicBezTo>
                    <a:pt x="753066" y="688226"/>
                    <a:pt x="750913" y="690112"/>
                    <a:pt x="748722" y="691979"/>
                  </a:cubicBezTo>
                  <a:cubicBezTo>
                    <a:pt x="735902" y="702970"/>
                    <a:pt x="721538" y="713391"/>
                    <a:pt x="705764" y="723087"/>
                  </a:cubicBezTo>
                  <a:cubicBezTo>
                    <a:pt x="656311" y="753491"/>
                    <a:pt x="597999" y="773151"/>
                    <a:pt x="557213" y="773151"/>
                  </a:cubicBezTo>
                  <a:cubicBezTo>
                    <a:pt x="535267" y="773151"/>
                    <a:pt x="508197" y="760273"/>
                    <a:pt x="480936" y="739089"/>
                  </a:cubicBezTo>
                  <a:cubicBezTo>
                    <a:pt x="473735" y="733489"/>
                    <a:pt x="466496" y="727316"/>
                    <a:pt x="459353" y="720649"/>
                  </a:cubicBezTo>
                  <a:cubicBezTo>
                    <a:pt x="454304" y="715944"/>
                    <a:pt x="449294" y="710971"/>
                    <a:pt x="444360" y="705790"/>
                  </a:cubicBezTo>
                  <a:cubicBezTo>
                    <a:pt x="415595" y="675672"/>
                    <a:pt x="389172" y="638162"/>
                    <a:pt x="371380" y="599186"/>
                  </a:cubicBezTo>
                  <a:cubicBezTo>
                    <a:pt x="366789" y="589128"/>
                    <a:pt x="363950" y="579260"/>
                    <a:pt x="362426" y="569525"/>
                  </a:cubicBezTo>
                  <a:cubicBezTo>
                    <a:pt x="361093" y="561029"/>
                    <a:pt x="360750" y="552647"/>
                    <a:pt x="361150" y="544360"/>
                  </a:cubicBezTo>
                  <a:cubicBezTo>
                    <a:pt x="362121" y="523005"/>
                    <a:pt x="367875" y="502279"/>
                    <a:pt x="373513" y="481933"/>
                  </a:cubicBezTo>
                  <a:cubicBezTo>
                    <a:pt x="375628" y="474313"/>
                    <a:pt x="377704" y="466827"/>
                    <a:pt x="379495" y="459454"/>
                  </a:cubicBezTo>
                  <a:cubicBezTo>
                    <a:pt x="381800" y="449986"/>
                    <a:pt x="383648" y="440671"/>
                    <a:pt x="384543" y="431413"/>
                  </a:cubicBezTo>
                  <a:cubicBezTo>
                    <a:pt x="384943" y="427203"/>
                    <a:pt x="385153" y="422993"/>
                    <a:pt x="385115" y="418783"/>
                  </a:cubicBezTo>
                  <a:close/>
                  <a:moveTo>
                    <a:pt x="904513" y="455187"/>
                  </a:moveTo>
                  <a:cubicBezTo>
                    <a:pt x="912666" y="468046"/>
                    <a:pt x="900913" y="500107"/>
                    <a:pt x="874586" y="536835"/>
                  </a:cubicBezTo>
                  <a:cubicBezTo>
                    <a:pt x="864108" y="551466"/>
                    <a:pt x="849782" y="563924"/>
                    <a:pt x="837362" y="572783"/>
                  </a:cubicBezTo>
                  <a:cubicBezTo>
                    <a:pt x="842162" y="554323"/>
                    <a:pt x="845287" y="542303"/>
                    <a:pt x="847382" y="533292"/>
                  </a:cubicBezTo>
                  <a:cubicBezTo>
                    <a:pt x="851192" y="517138"/>
                    <a:pt x="851764" y="510527"/>
                    <a:pt x="853040" y="493668"/>
                  </a:cubicBezTo>
                  <a:cubicBezTo>
                    <a:pt x="853078" y="493097"/>
                    <a:pt x="853135" y="492525"/>
                    <a:pt x="853173" y="491935"/>
                  </a:cubicBezTo>
                  <a:cubicBezTo>
                    <a:pt x="853535" y="487248"/>
                    <a:pt x="853954" y="481686"/>
                    <a:pt x="854545" y="474866"/>
                  </a:cubicBezTo>
                  <a:cubicBezTo>
                    <a:pt x="865251" y="463017"/>
                    <a:pt x="881958" y="448367"/>
                    <a:pt x="893807" y="448367"/>
                  </a:cubicBezTo>
                  <a:lnTo>
                    <a:pt x="894093" y="448367"/>
                  </a:lnTo>
                  <a:cubicBezTo>
                    <a:pt x="896760" y="448424"/>
                    <a:pt x="900722" y="449186"/>
                    <a:pt x="904513" y="455187"/>
                  </a:cubicBezTo>
                  <a:close/>
                  <a:moveTo>
                    <a:pt x="537058" y="1031602"/>
                  </a:moveTo>
                  <a:cubicBezTo>
                    <a:pt x="510369" y="1031735"/>
                    <a:pt x="489014" y="1026154"/>
                    <a:pt x="471869" y="1016991"/>
                  </a:cubicBezTo>
                  <a:cubicBezTo>
                    <a:pt x="489128" y="921512"/>
                    <a:pt x="490385" y="835120"/>
                    <a:pt x="483184" y="759873"/>
                  </a:cubicBezTo>
                  <a:cubicBezTo>
                    <a:pt x="509949" y="778485"/>
                    <a:pt x="535438" y="788410"/>
                    <a:pt x="557213" y="788410"/>
                  </a:cubicBezTo>
                  <a:cubicBezTo>
                    <a:pt x="600608" y="788410"/>
                    <a:pt x="662064" y="767874"/>
                    <a:pt x="713746" y="736098"/>
                  </a:cubicBezTo>
                  <a:cubicBezTo>
                    <a:pt x="722071" y="730974"/>
                    <a:pt x="730034" y="725659"/>
                    <a:pt x="737597" y="720134"/>
                  </a:cubicBezTo>
                  <a:cubicBezTo>
                    <a:pt x="704050" y="811517"/>
                    <a:pt x="694163" y="904119"/>
                    <a:pt x="695916" y="987158"/>
                  </a:cubicBezTo>
                  <a:cubicBezTo>
                    <a:pt x="652958" y="1012514"/>
                    <a:pt x="599389" y="1031316"/>
                    <a:pt x="537058" y="1031621"/>
                  </a:cubicBezTo>
                  <a:close/>
                </a:path>
              </a:pathLst>
            </a:custGeom>
            <a:solidFill>
              <a:srgbClr val="0A39A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7" name="Grafik 46">
            <a:extLst>
              <a:ext uri="{FF2B5EF4-FFF2-40B4-BE49-F238E27FC236}">
                <a16:creationId xmlns:a16="http://schemas.microsoft.com/office/drawing/2014/main" id="{032076FE-89EE-C4CD-6509-3EF2366F0278}"/>
              </a:ext>
            </a:extLst>
          </p:cNvPr>
          <p:cNvGrpSpPr>
            <a:grpSpLocks noChangeAspect="1"/>
          </p:cNvGrpSpPr>
          <p:nvPr/>
        </p:nvGrpSpPr>
        <p:grpSpPr>
          <a:xfrm>
            <a:off x="5256076" y="4047914"/>
            <a:ext cx="850004" cy="861794"/>
            <a:chOff x="6942876" y="3300412"/>
            <a:chExt cx="1274025" cy="1291697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673A970A-D00C-25C7-7DF8-90C493F8AC80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143A34B-D83C-C6DD-EDF7-D914DB9152B8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grpSp>
        <p:nvGrpSpPr>
          <p:cNvPr id="26" name="Grafik 44">
            <a:extLst>
              <a:ext uri="{FF2B5EF4-FFF2-40B4-BE49-F238E27FC236}">
                <a16:creationId xmlns:a16="http://schemas.microsoft.com/office/drawing/2014/main" id="{9294F066-2510-8061-BDFD-1B7FD2BE0E0E}"/>
              </a:ext>
            </a:extLst>
          </p:cNvPr>
          <p:cNvGrpSpPr>
            <a:grpSpLocks noChangeAspect="1"/>
          </p:cNvGrpSpPr>
          <p:nvPr/>
        </p:nvGrpSpPr>
        <p:grpSpPr>
          <a:xfrm>
            <a:off x="3848598" y="4047914"/>
            <a:ext cx="827045" cy="861794"/>
            <a:chOff x="3176344" y="3172479"/>
            <a:chExt cx="1317078" cy="1372416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CFA8A3E4-440D-08EA-5A10-10BB4C86B113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23E6F5CE-7559-0C43-57C1-69AFF7B96076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AT" dirty="0"/>
            </a:p>
          </p:txBody>
        </p:sp>
      </p:grp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730D55DE-B911-3B37-4D8F-F8CCA59C4285}"/>
              </a:ext>
            </a:extLst>
          </p:cNvPr>
          <p:cNvSpPr/>
          <p:nvPr/>
        </p:nvSpPr>
        <p:spPr>
          <a:xfrm flipH="1">
            <a:off x="6660232" y="4100506"/>
            <a:ext cx="883961" cy="809202"/>
          </a:xfrm>
          <a:custGeom>
            <a:avLst/>
            <a:gdLst>
              <a:gd name="connsiteX0" fmla="*/ 1491653 w 1511362"/>
              <a:gd name="connsiteY0" fmla="*/ 1315553 h 1383542"/>
              <a:gd name="connsiteX1" fmla="*/ 1428864 w 1511362"/>
              <a:gd name="connsiteY1" fmla="*/ 1196643 h 1383542"/>
              <a:gd name="connsiteX2" fmla="*/ 1303725 w 1511362"/>
              <a:gd name="connsiteY2" fmla="*/ 1082972 h 1383542"/>
              <a:gd name="connsiteX3" fmla="*/ 1087888 w 1511362"/>
              <a:gd name="connsiteY3" fmla="*/ 966024 h 1383542"/>
              <a:gd name="connsiteX4" fmla="*/ 1059656 w 1511362"/>
              <a:gd name="connsiteY4" fmla="*/ 953527 h 1383542"/>
              <a:gd name="connsiteX5" fmla="*/ 1059656 w 1511362"/>
              <a:gd name="connsiteY5" fmla="*/ 953527 h 1383542"/>
              <a:gd name="connsiteX6" fmla="*/ 1014889 w 1511362"/>
              <a:gd name="connsiteY6" fmla="*/ 884490 h 1383542"/>
              <a:gd name="connsiteX7" fmla="*/ 990924 w 1511362"/>
              <a:gd name="connsiteY7" fmla="*/ 881861 h 1383542"/>
              <a:gd name="connsiteX8" fmla="*/ 975722 w 1511362"/>
              <a:gd name="connsiteY8" fmla="*/ 894777 h 1383542"/>
              <a:gd name="connsiteX9" fmla="*/ 975722 w 1511362"/>
              <a:gd name="connsiteY9" fmla="*/ 894777 h 1383542"/>
              <a:gd name="connsiteX10" fmla="*/ 957891 w 1511362"/>
              <a:gd name="connsiteY10" fmla="*/ 787754 h 1383542"/>
              <a:gd name="connsiteX11" fmla="*/ 985723 w 1511362"/>
              <a:gd name="connsiteY11" fmla="*/ 755121 h 1383542"/>
              <a:gd name="connsiteX12" fmla="*/ 986238 w 1511362"/>
              <a:gd name="connsiteY12" fmla="*/ 754512 h 1383542"/>
              <a:gd name="connsiteX13" fmla="*/ 1042035 w 1511362"/>
              <a:gd name="connsiteY13" fmla="*/ 614037 h 1383542"/>
              <a:gd name="connsiteX14" fmla="*/ 1043197 w 1511362"/>
              <a:gd name="connsiteY14" fmla="*/ 547781 h 1383542"/>
              <a:gd name="connsiteX15" fmla="*/ 1078135 w 1511362"/>
              <a:gd name="connsiteY15" fmla="*/ 475658 h 1383542"/>
              <a:gd name="connsiteX16" fmla="*/ 1062171 w 1511362"/>
              <a:gd name="connsiteY16" fmla="*/ 372312 h 1383542"/>
              <a:gd name="connsiteX17" fmla="*/ 1051808 w 1511362"/>
              <a:gd name="connsiteY17" fmla="*/ 371150 h 1383542"/>
              <a:gd name="connsiteX18" fmla="*/ 991743 w 1511362"/>
              <a:gd name="connsiteY18" fmla="*/ 147179 h 1383542"/>
              <a:gd name="connsiteX19" fmla="*/ 890797 w 1511362"/>
              <a:gd name="connsiteY19" fmla="*/ 29564 h 1383542"/>
              <a:gd name="connsiteX20" fmla="*/ 658978 w 1511362"/>
              <a:gd name="connsiteY20" fmla="*/ 32345 h 1383542"/>
              <a:gd name="connsiteX21" fmla="*/ 480727 w 1511362"/>
              <a:gd name="connsiteY21" fmla="*/ 152151 h 1383542"/>
              <a:gd name="connsiteX22" fmla="*/ 446970 w 1511362"/>
              <a:gd name="connsiteY22" fmla="*/ 425137 h 1383542"/>
              <a:gd name="connsiteX23" fmla="*/ 428511 w 1511362"/>
              <a:gd name="connsiteY23" fmla="*/ 440739 h 1383542"/>
              <a:gd name="connsiteX24" fmla="*/ 454666 w 1511362"/>
              <a:gd name="connsiteY24" fmla="*/ 546791 h 1383542"/>
              <a:gd name="connsiteX25" fmla="*/ 498272 w 1511362"/>
              <a:gd name="connsiteY25" fmla="*/ 590586 h 1383542"/>
              <a:gd name="connsiteX26" fmla="*/ 519760 w 1511362"/>
              <a:gd name="connsiteY26" fmla="*/ 684160 h 1383542"/>
              <a:gd name="connsiteX27" fmla="*/ 600323 w 1511362"/>
              <a:gd name="connsiteY27" fmla="*/ 801051 h 1383542"/>
              <a:gd name="connsiteX28" fmla="*/ 565118 w 1511362"/>
              <a:gd name="connsiteY28" fmla="*/ 865078 h 1383542"/>
              <a:gd name="connsiteX29" fmla="*/ 556908 w 1511362"/>
              <a:gd name="connsiteY29" fmla="*/ 855305 h 1383542"/>
              <a:gd name="connsiteX30" fmla="*/ 537286 w 1511362"/>
              <a:gd name="connsiteY30" fmla="*/ 855115 h 1383542"/>
              <a:gd name="connsiteX31" fmla="*/ 476574 w 1511362"/>
              <a:gd name="connsiteY31" fmla="*/ 928114 h 1383542"/>
              <a:gd name="connsiteX32" fmla="*/ 389934 w 1511362"/>
              <a:gd name="connsiteY32" fmla="*/ 972120 h 1383542"/>
              <a:gd name="connsiteX33" fmla="*/ 279292 w 1511362"/>
              <a:gd name="connsiteY33" fmla="*/ 1031213 h 1383542"/>
              <a:gd name="connsiteX34" fmla="*/ 231191 w 1511362"/>
              <a:gd name="connsiteY34" fmla="*/ 1056588 h 1383542"/>
              <a:gd name="connsiteX35" fmla="*/ 0 w 1511362"/>
              <a:gd name="connsiteY35" fmla="*/ 1379161 h 1383542"/>
              <a:gd name="connsiteX36" fmla="*/ 20403 w 1511362"/>
              <a:gd name="connsiteY36" fmla="*/ 1379161 h 1383542"/>
              <a:gd name="connsiteX37" fmla="*/ 19964 w 1511362"/>
              <a:gd name="connsiteY37" fmla="*/ 1381771 h 1383542"/>
              <a:gd name="connsiteX38" fmla="*/ 1489996 w 1511362"/>
              <a:gd name="connsiteY38" fmla="*/ 1383543 h 1383542"/>
              <a:gd name="connsiteX39" fmla="*/ 1489996 w 1511362"/>
              <a:gd name="connsiteY39" fmla="*/ 1380876 h 1383542"/>
              <a:gd name="connsiteX40" fmla="*/ 1511313 w 1511362"/>
              <a:gd name="connsiteY40" fmla="*/ 1380895 h 1383542"/>
              <a:gd name="connsiteX41" fmla="*/ 1491653 w 1511362"/>
              <a:gd name="connsiteY41" fmla="*/ 1315553 h 1383542"/>
              <a:gd name="connsiteX42" fmla="*/ 466954 w 1511362"/>
              <a:gd name="connsiteY42" fmla="*/ 537799 h 1383542"/>
              <a:gd name="connsiteX43" fmla="*/ 441446 w 1511362"/>
              <a:gd name="connsiteY43" fmla="*/ 448740 h 1383542"/>
              <a:gd name="connsiteX44" fmla="*/ 457733 w 1511362"/>
              <a:gd name="connsiteY44" fmla="*/ 438567 h 1383542"/>
              <a:gd name="connsiteX45" fmla="*/ 458153 w 1511362"/>
              <a:gd name="connsiteY45" fmla="*/ 438567 h 1383542"/>
              <a:gd name="connsiteX46" fmla="*/ 458572 w 1511362"/>
              <a:gd name="connsiteY46" fmla="*/ 438587 h 1383542"/>
              <a:gd name="connsiteX47" fmla="*/ 484137 w 1511362"/>
              <a:gd name="connsiteY47" fmla="*/ 456208 h 1383542"/>
              <a:gd name="connsiteX48" fmla="*/ 492385 w 1511362"/>
              <a:gd name="connsiteY48" fmla="*/ 473296 h 1383542"/>
              <a:gd name="connsiteX49" fmla="*/ 492919 w 1511362"/>
              <a:gd name="connsiteY49" fmla="*/ 474591 h 1383542"/>
              <a:gd name="connsiteX50" fmla="*/ 496157 w 1511362"/>
              <a:gd name="connsiteY50" fmla="*/ 536294 h 1383542"/>
              <a:gd name="connsiteX51" fmla="*/ 497015 w 1511362"/>
              <a:gd name="connsiteY51" fmla="*/ 570336 h 1383542"/>
              <a:gd name="connsiteX52" fmla="*/ 466954 w 1511362"/>
              <a:gd name="connsiteY52" fmla="*/ 537799 h 1383542"/>
              <a:gd name="connsiteX53" fmla="*/ 1043159 w 1511362"/>
              <a:gd name="connsiteY53" fmla="*/ 389628 h 1383542"/>
              <a:gd name="connsiteX54" fmla="*/ 1048017 w 1511362"/>
              <a:gd name="connsiteY54" fmla="*/ 387075 h 1383542"/>
              <a:gd name="connsiteX55" fmla="*/ 1058418 w 1511362"/>
              <a:gd name="connsiteY55" fmla="*/ 387094 h 1383542"/>
              <a:gd name="connsiteX56" fmla="*/ 1063142 w 1511362"/>
              <a:gd name="connsiteY56" fmla="*/ 472781 h 1383542"/>
              <a:gd name="connsiteX57" fmla="*/ 1041159 w 1511362"/>
              <a:gd name="connsiteY57" fmla="*/ 523873 h 1383542"/>
              <a:gd name="connsiteX58" fmla="*/ 1025747 w 1511362"/>
              <a:gd name="connsiteY58" fmla="*/ 438453 h 1383542"/>
              <a:gd name="connsiteX59" fmla="*/ 1025062 w 1511362"/>
              <a:gd name="connsiteY59" fmla="*/ 435653 h 1383542"/>
              <a:gd name="connsiteX60" fmla="*/ 1043159 w 1511362"/>
              <a:gd name="connsiteY60" fmla="*/ 389628 h 1383542"/>
              <a:gd name="connsiteX61" fmla="*/ 533838 w 1511362"/>
              <a:gd name="connsiteY61" fmla="*/ 678369 h 1383542"/>
              <a:gd name="connsiteX62" fmla="*/ 514502 w 1511362"/>
              <a:gd name="connsiteY62" fmla="*/ 600283 h 1383542"/>
              <a:gd name="connsiteX63" fmla="*/ 512921 w 1511362"/>
              <a:gd name="connsiteY63" fmla="*/ 582090 h 1383542"/>
              <a:gd name="connsiteX64" fmla="*/ 511397 w 1511362"/>
              <a:gd name="connsiteY64" fmla="*/ 537437 h 1383542"/>
              <a:gd name="connsiteX65" fmla="*/ 511378 w 1511362"/>
              <a:gd name="connsiteY65" fmla="*/ 536046 h 1383542"/>
              <a:gd name="connsiteX66" fmla="*/ 510350 w 1511362"/>
              <a:gd name="connsiteY66" fmla="*/ 499699 h 1383542"/>
              <a:gd name="connsiteX67" fmla="*/ 517703 w 1511362"/>
              <a:gd name="connsiteY67" fmla="*/ 510500 h 1383542"/>
              <a:gd name="connsiteX68" fmla="*/ 522027 w 1511362"/>
              <a:gd name="connsiteY68" fmla="*/ 513148 h 1383542"/>
              <a:gd name="connsiteX69" fmla="*/ 535762 w 1511362"/>
              <a:gd name="connsiteY69" fmla="*/ 502652 h 1383542"/>
              <a:gd name="connsiteX70" fmla="*/ 534829 w 1511362"/>
              <a:gd name="connsiteY70" fmla="*/ 352747 h 1383542"/>
              <a:gd name="connsiteX71" fmla="*/ 533838 w 1511362"/>
              <a:gd name="connsiteY71" fmla="*/ 281767 h 1383542"/>
              <a:gd name="connsiteX72" fmla="*/ 533838 w 1511362"/>
              <a:gd name="connsiteY72" fmla="*/ 281767 h 1383542"/>
              <a:gd name="connsiteX73" fmla="*/ 533914 w 1511362"/>
              <a:gd name="connsiteY73" fmla="*/ 281348 h 1383542"/>
              <a:gd name="connsiteX74" fmla="*/ 533972 w 1511362"/>
              <a:gd name="connsiteY74" fmla="*/ 281043 h 1383542"/>
              <a:gd name="connsiteX75" fmla="*/ 637604 w 1511362"/>
              <a:gd name="connsiteY75" fmla="*/ 214044 h 1383542"/>
              <a:gd name="connsiteX76" fmla="*/ 780364 w 1511362"/>
              <a:gd name="connsiteY76" fmla="*/ 223074 h 1383542"/>
              <a:gd name="connsiteX77" fmla="*/ 932059 w 1511362"/>
              <a:gd name="connsiteY77" fmla="*/ 207891 h 1383542"/>
              <a:gd name="connsiteX78" fmla="*/ 979494 w 1511362"/>
              <a:gd name="connsiteY78" fmla="*/ 268775 h 1383542"/>
              <a:gd name="connsiteX79" fmla="*/ 986771 w 1511362"/>
              <a:gd name="connsiteY79" fmla="*/ 291140 h 1383542"/>
              <a:gd name="connsiteX80" fmla="*/ 993229 w 1511362"/>
              <a:gd name="connsiteY80" fmla="*/ 340289 h 1383542"/>
              <a:gd name="connsiteX81" fmla="*/ 992124 w 1511362"/>
              <a:gd name="connsiteY81" fmla="*/ 372293 h 1383542"/>
              <a:gd name="connsiteX82" fmla="*/ 995134 w 1511362"/>
              <a:gd name="connsiteY82" fmla="*/ 466952 h 1383542"/>
              <a:gd name="connsiteX83" fmla="*/ 1009345 w 1511362"/>
              <a:gd name="connsiteY83" fmla="*/ 492555 h 1383542"/>
              <a:gd name="connsiteX84" fmla="*/ 1021975 w 1511362"/>
              <a:gd name="connsiteY84" fmla="*/ 494917 h 1383542"/>
              <a:gd name="connsiteX85" fmla="*/ 1028814 w 1511362"/>
              <a:gd name="connsiteY85" fmla="*/ 560564 h 1383542"/>
              <a:gd name="connsiteX86" fmla="*/ 974408 w 1511362"/>
              <a:gd name="connsiteY86" fmla="*/ 744853 h 1383542"/>
              <a:gd name="connsiteX87" fmla="*/ 973893 w 1511362"/>
              <a:gd name="connsiteY87" fmla="*/ 745482 h 1383542"/>
              <a:gd name="connsiteX88" fmla="*/ 959872 w 1511362"/>
              <a:gd name="connsiteY88" fmla="*/ 762437 h 1383542"/>
              <a:gd name="connsiteX89" fmla="*/ 943032 w 1511362"/>
              <a:gd name="connsiteY89" fmla="*/ 781296 h 1383542"/>
              <a:gd name="connsiteX90" fmla="*/ 821303 w 1511362"/>
              <a:gd name="connsiteY90" fmla="*/ 839418 h 1383542"/>
              <a:gd name="connsiteX91" fmla="*/ 617963 w 1511362"/>
              <a:gd name="connsiteY91" fmla="*/ 795812 h 1383542"/>
              <a:gd name="connsiteX92" fmla="*/ 604914 w 1511362"/>
              <a:gd name="connsiteY92" fmla="*/ 785068 h 1383542"/>
              <a:gd name="connsiteX93" fmla="*/ 533819 w 1511362"/>
              <a:gd name="connsiteY93" fmla="*/ 678369 h 1383542"/>
              <a:gd name="connsiteX94" fmla="*/ 915753 w 1511362"/>
              <a:gd name="connsiteY94" fmla="*/ 930286 h 1383542"/>
              <a:gd name="connsiteX95" fmla="*/ 847020 w 1511362"/>
              <a:gd name="connsiteY95" fmla="*/ 997456 h 1383542"/>
              <a:gd name="connsiteX96" fmla="*/ 848868 w 1511362"/>
              <a:gd name="connsiteY96" fmla="*/ 1069561 h 1383542"/>
              <a:gd name="connsiteX97" fmla="*/ 850830 w 1511362"/>
              <a:gd name="connsiteY97" fmla="*/ 1069561 h 1383542"/>
              <a:gd name="connsiteX98" fmla="*/ 775145 w 1511362"/>
              <a:gd name="connsiteY98" fmla="*/ 1257565 h 1383542"/>
              <a:gd name="connsiteX99" fmla="*/ 703574 w 1511362"/>
              <a:gd name="connsiteY99" fmla="*/ 1077219 h 1383542"/>
              <a:gd name="connsiteX100" fmla="*/ 705060 w 1511362"/>
              <a:gd name="connsiteY100" fmla="*/ 1076647 h 1383542"/>
              <a:gd name="connsiteX101" fmla="*/ 705174 w 1511362"/>
              <a:gd name="connsiteY101" fmla="*/ 982064 h 1383542"/>
              <a:gd name="connsiteX102" fmla="*/ 641471 w 1511362"/>
              <a:gd name="connsiteY102" fmla="*/ 924724 h 1383542"/>
              <a:gd name="connsiteX103" fmla="*/ 575577 w 1511362"/>
              <a:gd name="connsiteY103" fmla="*/ 876222 h 1383542"/>
              <a:gd name="connsiteX104" fmla="*/ 611600 w 1511362"/>
              <a:gd name="connsiteY104" fmla="*/ 815224 h 1383542"/>
              <a:gd name="connsiteX105" fmla="*/ 613143 w 1511362"/>
              <a:gd name="connsiteY105" fmla="*/ 810995 h 1383542"/>
              <a:gd name="connsiteX106" fmla="*/ 629260 w 1511362"/>
              <a:gd name="connsiteY106" fmla="*/ 821549 h 1383542"/>
              <a:gd name="connsiteX107" fmla="*/ 775145 w 1511362"/>
              <a:gd name="connsiteY107" fmla="*/ 857020 h 1383542"/>
              <a:gd name="connsiteX108" fmla="*/ 822789 w 1511362"/>
              <a:gd name="connsiteY108" fmla="*/ 854600 h 1383542"/>
              <a:gd name="connsiteX109" fmla="*/ 941661 w 1511362"/>
              <a:gd name="connsiteY109" fmla="*/ 803966 h 1383542"/>
              <a:gd name="connsiteX110" fmla="*/ 963816 w 1511362"/>
              <a:gd name="connsiteY110" fmla="*/ 904321 h 1383542"/>
              <a:gd name="connsiteX111" fmla="*/ 963816 w 1511362"/>
              <a:gd name="connsiteY111" fmla="*/ 904321 h 1383542"/>
              <a:gd name="connsiteX112" fmla="*/ 915734 w 1511362"/>
              <a:gd name="connsiteY112" fmla="*/ 930267 h 13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511362" h="1383542">
                <a:moveTo>
                  <a:pt x="1491653" y="1315553"/>
                </a:moveTo>
                <a:cubicBezTo>
                  <a:pt x="1475270" y="1273834"/>
                  <a:pt x="1454468" y="1233486"/>
                  <a:pt x="1428864" y="1196643"/>
                </a:cubicBezTo>
                <a:cubicBezTo>
                  <a:pt x="1398156" y="1152447"/>
                  <a:pt x="1352798" y="1114957"/>
                  <a:pt x="1303725" y="1082972"/>
                </a:cubicBezTo>
                <a:cubicBezTo>
                  <a:pt x="1249356" y="1042681"/>
                  <a:pt x="1178033" y="1004067"/>
                  <a:pt x="1087888" y="966024"/>
                </a:cubicBezTo>
                <a:cubicBezTo>
                  <a:pt x="1077754" y="961738"/>
                  <a:pt x="1068343" y="957604"/>
                  <a:pt x="1059656" y="953527"/>
                </a:cubicBezTo>
                <a:lnTo>
                  <a:pt x="1059656" y="953527"/>
                </a:lnTo>
                <a:cubicBezTo>
                  <a:pt x="1042949" y="922838"/>
                  <a:pt x="1027576" y="901178"/>
                  <a:pt x="1014889" y="884490"/>
                </a:cubicBezTo>
                <a:cubicBezTo>
                  <a:pt x="1009117" y="876908"/>
                  <a:pt x="998182" y="875708"/>
                  <a:pt x="990924" y="881861"/>
                </a:cubicBezTo>
                <a:cubicBezTo>
                  <a:pt x="985628" y="886357"/>
                  <a:pt x="980637" y="890662"/>
                  <a:pt x="975722" y="894777"/>
                </a:cubicBezTo>
                <a:lnTo>
                  <a:pt x="975722" y="894777"/>
                </a:lnTo>
                <a:cubicBezTo>
                  <a:pt x="956253" y="867897"/>
                  <a:pt x="954538" y="835912"/>
                  <a:pt x="957891" y="787754"/>
                </a:cubicBezTo>
                <a:cubicBezTo>
                  <a:pt x="967550" y="777334"/>
                  <a:pt x="976579" y="766304"/>
                  <a:pt x="985723" y="755121"/>
                </a:cubicBezTo>
                <a:lnTo>
                  <a:pt x="986238" y="754512"/>
                </a:lnTo>
                <a:cubicBezTo>
                  <a:pt x="1017422" y="716374"/>
                  <a:pt x="1036206" y="669130"/>
                  <a:pt x="1042035" y="614037"/>
                </a:cubicBezTo>
                <a:cubicBezTo>
                  <a:pt x="1044226" y="593292"/>
                  <a:pt x="1044607" y="571175"/>
                  <a:pt x="1043197" y="547781"/>
                </a:cubicBezTo>
                <a:cubicBezTo>
                  <a:pt x="1053408" y="533989"/>
                  <a:pt x="1072267" y="506195"/>
                  <a:pt x="1078135" y="475658"/>
                </a:cubicBezTo>
                <a:cubicBezTo>
                  <a:pt x="1086441" y="432452"/>
                  <a:pt x="1090403" y="379455"/>
                  <a:pt x="1062171" y="372312"/>
                </a:cubicBezTo>
                <a:cubicBezTo>
                  <a:pt x="1058628" y="371416"/>
                  <a:pt x="1055161" y="371035"/>
                  <a:pt x="1051808" y="371150"/>
                </a:cubicBezTo>
                <a:cubicBezTo>
                  <a:pt x="1068038" y="293368"/>
                  <a:pt x="1060285" y="182535"/>
                  <a:pt x="991743" y="147179"/>
                </a:cubicBezTo>
                <a:cubicBezTo>
                  <a:pt x="977494" y="101802"/>
                  <a:pt x="944880" y="56405"/>
                  <a:pt x="890797" y="29564"/>
                </a:cubicBezTo>
                <a:cubicBezTo>
                  <a:pt x="796290" y="-17356"/>
                  <a:pt x="711537" y="-2326"/>
                  <a:pt x="658978" y="32345"/>
                </a:cubicBezTo>
                <a:cubicBezTo>
                  <a:pt x="619887" y="58139"/>
                  <a:pt x="511264" y="58710"/>
                  <a:pt x="480727" y="152151"/>
                </a:cubicBezTo>
                <a:cubicBezTo>
                  <a:pt x="387439" y="190175"/>
                  <a:pt x="400812" y="360024"/>
                  <a:pt x="446970" y="425137"/>
                </a:cubicBezTo>
                <a:cubicBezTo>
                  <a:pt x="439636" y="427728"/>
                  <a:pt x="433273" y="433043"/>
                  <a:pt x="428511" y="440739"/>
                </a:cubicBezTo>
                <a:cubicBezTo>
                  <a:pt x="413899" y="464342"/>
                  <a:pt x="433902" y="518406"/>
                  <a:pt x="454666" y="546791"/>
                </a:cubicBezTo>
                <a:cubicBezTo>
                  <a:pt x="469087" y="566488"/>
                  <a:pt x="484956" y="581138"/>
                  <a:pt x="498272" y="590586"/>
                </a:cubicBezTo>
                <a:cubicBezTo>
                  <a:pt x="500672" y="620228"/>
                  <a:pt x="506178" y="651089"/>
                  <a:pt x="519760" y="684160"/>
                </a:cubicBezTo>
                <a:cubicBezTo>
                  <a:pt x="540487" y="734681"/>
                  <a:pt x="567023" y="773238"/>
                  <a:pt x="600323" y="801051"/>
                </a:cubicBezTo>
                <a:cubicBezTo>
                  <a:pt x="592493" y="824863"/>
                  <a:pt x="581196" y="846180"/>
                  <a:pt x="565118" y="865078"/>
                </a:cubicBezTo>
                <a:cubicBezTo>
                  <a:pt x="562204" y="861763"/>
                  <a:pt x="559460" y="858506"/>
                  <a:pt x="556908" y="855305"/>
                </a:cubicBezTo>
                <a:cubicBezTo>
                  <a:pt x="551917" y="849057"/>
                  <a:pt x="542468" y="849038"/>
                  <a:pt x="537286" y="855115"/>
                </a:cubicBezTo>
                <a:cubicBezTo>
                  <a:pt x="516331" y="879689"/>
                  <a:pt x="493243" y="900701"/>
                  <a:pt x="476574" y="928114"/>
                </a:cubicBezTo>
                <a:cubicBezTo>
                  <a:pt x="440036" y="947641"/>
                  <a:pt x="413728" y="960499"/>
                  <a:pt x="389934" y="972120"/>
                </a:cubicBezTo>
                <a:cubicBezTo>
                  <a:pt x="356216" y="988617"/>
                  <a:pt x="326460" y="1003152"/>
                  <a:pt x="279292" y="1031213"/>
                </a:cubicBezTo>
                <a:cubicBezTo>
                  <a:pt x="257137" y="1042338"/>
                  <a:pt x="239592" y="1051444"/>
                  <a:pt x="231191" y="1056588"/>
                </a:cubicBezTo>
                <a:cubicBezTo>
                  <a:pt x="102984" y="1135378"/>
                  <a:pt x="24194" y="1237353"/>
                  <a:pt x="0" y="1379161"/>
                </a:cubicBezTo>
                <a:lnTo>
                  <a:pt x="20403" y="1379161"/>
                </a:lnTo>
                <a:cubicBezTo>
                  <a:pt x="20403" y="1379161"/>
                  <a:pt x="19964" y="1381771"/>
                  <a:pt x="19964" y="1381771"/>
                </a:cubicBezTo>
                <a:lnTo>
                  <a:pt x="1489996" y="1383543"/>
                </a:lnTo>
                <a:lnTo>
                  <a:pt x="1489996" y="1380876"/>
                </a:lnTo>
                <a:cubicBezTo>
                  <a:pt x="1503293" y="1380876"/>
                  <a:pt x="1511313" y="1380895"/>
                  <a:pt x="1511313" y="1380895"/>
                </a:cubicBezTo>
                <a:cubicBezTo>
                  <a:pt x="1512475" y="1380895"/>
                  <a:pt x="1493063" y="1319154"/>
                  <a:pt x="1491653" y="1315553"/>
                </a:cubicBezTo>
                <a:close/>
                <a:moveTo>
                  <a:pt x="466954" y="537799"/>
                </a:moveTo>
                <a:cubicBezTo>
                  <a:pt x="445732" y="508786"/>
                  <a:pt x="432626" y="463028"/>
                  <a:pt x="441446" y="448740"/>
                </a:cubicBezTo>
                <a:cubicBezTo>
                  <a:pt x="445637" y="441996"/>
                  <a:pt x="451104" y="438567"/>
                  <a:pt x="457733" y="438567"/>
                </a:cubicBezTo>
                <a:lnTo>
                  <a:pt x="458153" y="438567"/>
                </a:lnTo>
                <a:cubicBezTo>
                  <a:pt x="458286" y="438567"/>
                  <a:pt x="458438" y="438567"/>
                  <a:pt x="458572" y="438587"/>
                </a:cubicBezTo>
                <a:cubicBezTo>
                  <a:pt x="468020" y="438987"/>
                  <a:pt x="478479" y="446168"/>
                  <a:pt x="484137" y="456208"/>
                </a:cubicBezTo>
                <a:cubicBezTo>
                  <a:pt x="487013" y="461332"/>
                  <a:pt x="489814" y="467219"/>
                  <a:pt x="492385" y="473296"/>
                </a:cubicBezTo>
                <a:cubicBezTo>
                  <a:pt x="492576" y="473715"/>
                  <a:pt x="492747" y="474153"/>
                  <a:pt x="492919" y="474591"/>
                </a:cubicBezTo>
                <a:cubicBezTo>
                  <a:pt x="495471" y="494517"/>
                  <a:pt x="495795" y="515072"/>
                  <a:pt x="496157" y="536294"/>
                </a:cubicBezTo>
                <a:cubicBezTo>
                  <a:pt x="496348" y="547534"/>
                  <a:pt x="496519" y="558849"/>
                  <a:pt x="497015" y="570336"/>
                </a:cubicBezTo>
                <a:cubicBezTo>
                  <a:pt x="487680" y="562431"/>
                  <a:pt x="477126" y="551705"/>
                  <a:pt x="466954" y="537799"/>
                </a:cubicBezTo>
                <a:close/>
                <a:moveTo>
                  <a:pt x="1043159" y="389628"/>
                </a:moveTo>
                <a:cubicBezTo>
                  <a:pt x="1044702" y="388485"/>
                  <a:pt x="1046321" y="387628"/>
                  <a:pt x="1048017" y="387075"/>
                </a:cubicBezTo>
                <a:cubicBezTo>
                  <a:pt x="1051122" y="386085"/>
                  <a:pt x="1054513" y="386104"/>
                  <a:pt x="1058418" y="387094"/>
                </a:cubicBezTo>
                <a:cubicBezTo>
                  <a:pt x="1068153" y="389552"/>
                  <a:pt x="1073791" y="417422"/>
                  <a:pt x="1063142" y="472781"/>
                </a:cubicBezTo>
                <a:cubicBezTo>
                  <a:pt x="1059466" y="491907"/>
                  <a:pt x="1049865" y="510195"/>
                  <a:pt x="1041159" y="523873"/>
                </a:cubicBezTo>
                <a:cubicBezTo>
                  <a:pt x="1038244" y="496918"/>
                  <a:pt x="1033101" y="468419"/>
                  <a:pt x="1025747" y="438453"/>
                </a:cubicBezTo>
                <a:lnTo>
                  <a:pt x="1025062" y="435653"/>
                </a:lnTo>
                <a:cubicBezTo>
                  <a:pt x="1027252" y="416584"/>
                  <a:pt x="1033196" y="397115"/>
                  <a:pt x="1043159" y="389628"/>
                </a:cubicBezTo>
                <a:close/>
                <a:moveTo>
                  <a:pt x="533838" y="678369"/>
                </a:moveTo>
                <a:cubicBezTo>
                  <a:pt x="522675" y="651185"/>
                  <a:pt x="517246" y="625315"/>
                  <a:pt x="514502" y="600283"/>
                </a:cubicBezTo>
                <a:cubicBezTo>
                  <a:pt x="513817" y="594168"/>
                  <a:pt x="513302" y="588110"/>
                  <a:pt x="512921" y="582090"/>
                </a:cubicBezTo>
                <a:cubicBezTo>
                  <a:pt x="511912" y="566964"/>
                  <a:pt x="511645" y="552125"/>
                  <a:pt x="511397" y="537437"/>
                </a:cubicBezTo>
                <a:cubicBezTo>
                  <a:pt x="511397" y="536980"/>
                  <a:pt x="511378" y="536504"/>
                  <a:pt x="511378" y="536046"/>
                </a:cubicBezTo>
                <a:cubicBezTo>
                  <a:pt x="511169" y="523721"/>
                  <a:pt x="510978" y="511624"/>
                  <a:pt x="510350" y="499699"/>
                </a:cubicBezTo>
                <a:lnTo>
                  <a:pt x="517703" y="510500"/>
                </a:lnTo>
                <a:cubicBezTo>
                  <a:pt x="517703" y="510500"/>
                  <a:pt x="519398" y="512405"/>
                  <a:pt x="522027" y="513148"/>
                </a:cubicBezTo>
                <a:cubicBezTo>
                  <a:pt x="525513" y="514082"/>
                  <a:pt x="530657" y="512977"/>
                  <a:pt x="535762" y="502652"/>
                </a:cubicBezTo>
                <a:cubicBezTo>
                  <a:pt x="550983" y="471886"/>
                  <a:pt x="545592" y="428719"/>
                  <a:pt x="534829" y="352747"/>
                </a:cubicBezTo>
                <a:cubicBezTo>
                  <a:pt x="530466" y="321924"/>
                  <a:pt x="531381" y="298474"/>
                  <a:pt x="533838" y="281767"/>
                </a:cubicBezTo>
                <a:lnTo>
                  <a:pt x="533838" y="281767"/>
                </a:lnTo>
                <a:cubicBezTo>
                  <a:pt x="533857" y="281634"/>
                  <a:pt x="533876" y="281481"/>
                  <a:pt x="533914" y="281348"/>
                </a:cubicBezTo>
                <a:cubicBezTo>
                  <a:pt x="533933" y="281253"/>
                  <a:pt x="533952" y="281138"/>
                  <a:pt x="533972" y="281043"/>
                </a:cubicBezTo>
                <a:cubicBezTo>
                  <a:pt x="535515" y="273861"/>
                  <a:pt x="550697" y="215797"/>
                  <a:pt x="637604" y="214044"/>
                </a:cubicBezTo>
                <a:cubicBezTo>
                  <a:pt x="666883" y="213454"/>
                  <a:pt x="728434" y="229265"/>
                  <a:pt x="780364" y="223074"/>
                </a:cubicBezTo>
                <a:cubicBezTo>
                  <a:pt x="845534" y="215282"/>
                  <a:pt x="878929" y="177525"/>
                  <a:pt x="932059" y="207891"/>
                </a:cubicBezTo>
                <a:cubicBezTo>
                  <a:pt x="951471" y="218997"/>
                  <a:pt x="967035" y="242391"/>
                  <a:pt x="979494" y="268775"/>
                </a:cubicBezTo>
                <a:cubicBezTo>
                  <a:pt x="982161" y="275633"/>
                  <a:pt x="984656" y="283100"/>
                  <a:pt x="986771" y="291140"/>
                </a:cubicBezTo>
                <a:cubicBezTo>
                  <a:pt x="990638" y="305789"/>
                  <a:pt x="993210" y="322305"/>
                  <a:pt x="993229" y="340289"/>
                </a:cubicBezTo>
                <a:cubicBezTo>
                  <a:pt x="993248" y="352233"/>
                  <a:pt x="992791" y="362768"/>
                  <a:pt x="992124" y="372293"/>
                </a:cubicBezTo>
                <a:cubicBezTo>
                  <a:pt x="989343" y="412374"/>
                  <a:pt x="983152" y="434434"/>
                  <a:pt x="995134" y="466952"/>
                </a:cubicBezTo>
                <a:cubicBezTo>
                  <a:pt x="1000677" y="481982"/>
                  <a:pt x="1005554" y="489221"/>
                  <a:pt x="1009345" y="492555"/>
                </a:cubicBezTo>
                <a:cubicBezTo>
                  <a:pt x="1014489" y="497089"/>
                  <a:pt x="1021766" y="494994"/>
                  <a:pt x="1021975" y="494917"/>
                </a:cubicBezTo>
                <a:cubicBezTo>
                  <a:pt x="1025804" y="517930"/>
                  <a:pt x="1028109" y="539799"/>
                  <a:pt x="1028814" y="560564"/>
                </a:cubicBezTo>
                <a:cubicBezTo>
                  <a:pt x="1031424" y="636345"/>
                  <a:pt x="1013327" y="697286"/>
                  <a:pt x="974408" y="744853"/>
                </a:cubicBezTo>
                <a:lnTo>
                  <a:pt x="973893" y="745482"/>
                </a:lnTo>
                <a:cubicBezTo>
                  <a:pt x="969169" y="751254"/>
                  <a:pt x="964540" y="756912"/>
                  <a:pt x="959872" y="762437"/>
                </a:cubicBezTo>
                <a:cubicBezTo>
                  <a:pt x="954367" y="768952"/>
                  <a:pt x="948804" y="775276"/>
                  <a:pt x="943032" y="781296"/>
                </a:cubicBezTo>
                <a:cubicBezTo>
                  <a:pt x="914667" y="810957"/>
                  <a:pt x="881120" y="833626"/>
                  <a:pt x="821303" y="839418"/>
                </a:cubicBezTo>
                <a:cubicBezTo>
                  <a:pt x="734720" y="847819"/>
                  <a:pt x="668388" y="834103"/>
                  <a:pt x="617963" y="795812"/>
                </a:cubicBezTo>
                <a:cubicBezTo>
                  <a:pt x="613486" y="792440"/>
                  <a:pt x="609143" y="788840"/>
                  <a:pt x="604914" y="785068"/>
                </a:cubicBezTo>
                <a:cubicBezTo>
                  <a:pt x="575748" y="758969"/>
                  <a:pt x="552374" y="723594"/>
                  <a:pt x="533819" y="678369"/>
                </a:cubicBezTo>
                <a:close/>
                <a:moveTo>
                  <a:pt x="915753" y="930286"/>
                </a:moveTo>
                <a:cubicBezTo>
                  <a:pt x="877843" y="943221"/>
                  <a:pt x="850449" y="950993"/>
                  <a:pt x="847020" y="997456"/>
                </a:cubicBezTo>
                <a:cubicBezTo>
                  <a:pt x="845687" y="1015668"/>
                  <a:pt x="848868" y="1069561"/>
                  <a:pt x="848868" y="1069561"/>
                </a:cubicBezTo>
                <a:cubicBezTo>
                  <a:pt x="849535" y="1069561"/>
                  <a:pt x="850182" y="1069561"/>
                  <a:pt x="850830" y="1069561"/>
                </a:cubicBezTo>
                <a:cubicBezTo>
                  <a:pt x="833914" y="1116519"/>
                  <a:pt x="804462" y="1254460"/>
                  <a:pt x="775145" y="1257565"/>
                </a:cubicBezTo>
                <a:cubicBezTo>
                  <a:pt x="753961" y="1259813"/>
                  <a:pt x="712584" y="1138484"/>
                  <a:pt x="703574" y="1077219"/>
                </a:cubicBezTo>
                <a:cubicBezTo>
                  <a:pt x="704183" y="1077047"/>
                  <a:pt x="704698" y="1076838"/>
                  <a:pt x="705060" y="1076647"/>
                </a:cubicBezTo>
                <a:cubicBezTo>
                  <a:pt x="705060" y="1076647"/>
                  <a:pt x="713499" y="1014430"/>
                  <a:pt x="705174" y="982064"/>
                </a:cubicBezTo>
                <a:cubicBezTo>
                  <a:pt x="698335" y="955508"/>
                  <a:pt x="680923" y="945679"/>
                  <a:pt x="641471" y="924724"/>
                </a:cubicBezTo>
                <a:cubicBezTo>
                  <a:pt x="613696" y="909979"/>
                  <a:pt x="592169" y="892872"/>
                  <a:pt x="575577" y="876222"/>
                </a:cubicBezTo>
                <a:cubicBezTo>
                  <a:pt x="590988" y="858429"/>
                  <a:pt x="602913" y="838179"/>
                  <a:pt x="611600" y="815224"/>
                </a:cubicBezTo>
                <a:cubicBezTo>
                  <a:pt x="612134" y="813814"/>
                  <a:pt x="612648" y="812405"/>
                  <a:pt x="613143" y="810995"/>
                </a:cubicBezTo>
                <a:cubicBezTo>
                  <a:pt x="618363" y="814748"/>
                  <a:pt x="623735" y="818272"/>
                  <a:pt x="629260" y="821549"/>
                </a:cubicBezTo>
                <a:cubicBezTo>
                  <a:pt x="669227" y="845304"/>
                  <a:pt x="717252" y="857020"/>
                  <a:pt x="775145" y="857020"/>
                </a:cubicBezTo>
                <a:cubicBezTo>
                  <a:pt x="790327" y="857020"/>
                  <a:pt x="806215" y="856201"/>
                  <a:pt x="822789" y="854600"/>
                </a:cubicBezTo>
                <a:cubicBezTo>
                  <a:pt x="878777" y="849171"/>
                  <a:pt x="913809" y="829531"/>
                  <a:pt x="941661" y="803966"/>
                </a:cubicBezTo>
                <a:cubicBezTo>
                  <a:pt x="939794" y="846466"/>
                  <a:pt x="943642" y="877384"/>
                  <a:pt x="963816" y="904321"/>
                </a:cubicBezTo>
                <a:cubicBezTo>
                  <a:pt x="963816" y="904321"/>
                  <a:pt x="963816" y="904321"/>
                  <a:pt x="963816" y="904321"/>
                </a:cubicBezTo>
                <a:cubicBezTo>
                  <a:pt x="950290" y="914627"/>
                  <a:pt x="935850" y="923409"/>
                  <a:pt x="915734" y="930267"/>
                </a:cubicBezTo>
                <a:close/>
              </a:path>
            </a:pathLst>
          </a:custGeom>
          <a:solidFill>
            <a:srgbClr val="F7931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230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80AD-E938-8CF0-6B8F-D93B7889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80AF26-12FF-3F60-C5F1-4DD039AC67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3" y="0"/>
            <a:ext cx="9140695" cy="51435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75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499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kumimoji="0" lang="de-AT" altLang="de-DE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is climate neutrality </a:t>
            </a:r>
          </a:p>
          <a:p>
            <a:pPr marL="0" indent="0" algn="ctr">
              <a:buNone/>
            </a:pPr>
            <a:r>
              <a:rPr kumimoji="0" lang="de-AT" altLang="de-DE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 good deal </a:t>
            </a:r>
          </a:p>
          <a:p>
            <a:pPr marL="0" indent="0" algn="ctr">
              <a:buNone/>
            </a:pPr>
            <a:r>
              <a:rPr kumimoji="0" lang="de-AT" altLang="de-DE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for businesses and for countries</a:t>
            </a:r>
            <a:r>
              <a:rPr lang="en-GB" sz="44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 algn="ctr">
              <a:buNone/>
            </a:pPr>
            <a:endParaRPr lang="en-GB" sz="374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5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6ABEA-937E-4662-4CA6-5DE43F0B8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1C039E-C888-646E-71A9-753EE48E7CE0}"/>
              </a:ext>
            </a:extLst>
          </p:cNvPr>
          <p:cNvSpPr/>
          <p:nvPr/>
        </p:nvSpPr>
        <p:spPr>
          <a:xfrm>
            <a:off x="359532" y="882792"/>
            <a:ext cx="4104456" cy="1260140"/>
          </a:xfrm>
          <a:prstGeom prst="rect">
            <a:avLst/>
          </a:prstGeom>
          <a:solidFill>
            <a:srgbClr val="558ED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e-DE" sz="2200" b="1">
                <a:solidFill>
                  <a:schemeClr val="tx1"/>
                </a:solidFill>
              </a:rPr>
              <a:t>Energy security, lower risks</a:t>
            </a:r>
            <a:endParaRPr lang="de-AT" sz="2200" b="1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768087-744B-B95B-A3F2-DBDFB0533913}"/>
              </a:ext>
            </a:extLst>
          </p:cNvPr>
          <p:cNvSpPr/>
          <p:nvPr/>
        </p:nvSpPr>
        <p:spPr>
          <a:xfrm>
            <a:off x="4716016" y="881177"/>
            <a:ext cx="4104456" cy="1260140"/>
          </a:xfrm>
          <a:prstGeom prst="rect">
            <a:avLst/>
          </a:prstGeom>
          <a:solidFill>
            <a:srgbClr val="00BCB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e-DE" sz="2200" b="1">
                <a:solidFill>
                  <a:schemeClr val="tx1"/>
                </a:solidFill>
              </a:rPr>
              <a:t>Stable energy costs</a:t>
            </a:r>
            <a:endParaRPr lang="de-AT" sz="2200" b="1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FF524E-C149-E5E6-E657-25FFD758A7AD}"/>
              </a:ext>
            </a:extLst>
          </p:cNvPr>
          <p:cNvSpPr/>
          <p:nvPr/>
        </p:nvSpPr>
        <p:spPr>
          <a:xfrm>
            <a:off x="359532" y="2286948"/>
            <a:ext cx="4104456" cy="1260140"/>
          </a:xfrm>
          <a:prstGeom prst="rect">
            <a:avLst/>
          </a:prstGeom>
          <a:solidFill>
            <a:srgbClr val="EE901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e-DE" sz="2200" b="1">
                <a:solidFill>
                  <a:schemeClr val="tx1"/>
                </a:solidFill>
              </a:rPr>
              <a:t>Cleantech innovation</a:t>
            </a:r>
            <a:endParaRPr lang="de-AT" sz="2200" b="1" dirty="0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75E8B70-E3BB-0DEA-7E8F-AAD052889611}"/>
              </a:ext>
            </a:extLst>
          </p:cNvPr>
          <p:cNvSpPr/>
          <p:nvPr/>
        </p:nvSpPr>
        <p:spPr>
          <a:xfrm>
            <a:off x="4716016" y="2285333"/>
            <a:ext cx="4104456" cy="1260140"/>
          </a:xfrm>
          <a:prstGeom prst="rect">
            <a:avLst/>
          </a:prstGeom>
          <a:solidFill>
            <a:srgbClr val="8F74F4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e-DE" sz="2200" b="1">
                <a:solidFill>
                  <a:schemeClr val="tx1"/>
                </a:solidFill>
              </a:rPr>
              <a:t>Investments and jobs</a:t>
            </a:r>
            <a:endParaRPr lang="de-AT" sz="2200" b="1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87AD8C-4AA8-DC8B-78AE-0BCA9110FC6F}"/>
              </a:ext>
            </a:extLst>
          </p:cNvPr>
          <p:cNvSpPr/>
          <p:nvPr/>
        </p:nvSpPr>
        <p:spPr>
          <a:xfrm>
            <a:off x="359532" y="3689489"/>
            <a:ext cx="4104456" cy="1260140"/>
          </a:xfrm>
          <a:prstGeom prst="rect">
            <a:avLst/>
          </a:prstGeom>
          <a:solidFill>
            <a:srgbClr val="47B98B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e-DE" sz="2200" b="1">
                <a:solidFill>
                  <a:schemeClr val="tx1"/>
                </a:solidFill>
              </a:rPr>
              <a:t>Modernisation and productivity increase</a:t>
            </a:r>
            <a:endParaRPr lang="de-AT" sz="2200" b="1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640396-D469-531A-9AEB-51D17F12B25C}"/>
              </a:ext>
            </a:extLst>
          </p:cNvPr>
          <p:cNvSpPr/>
          <p:nvPr/>
        </p:nvSpPr>
        <p:spPr>
          <a:xfrm>
            <a:off x="4716016" y="3687874"/>
            <a:ext cx="4104456" cy="1260140"/>
          </a:xfrm>
          <a:prstGeom prst="rect">
            <a:avLst/>
          </a:prstGeom>
          <a:solidFill>
            <a:srgbClr val="FFCC2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e-AT" sz="2200" b="1">
                <a:solidFill>
                  <a:schemeClr val="tx1"/>
                </a:solidFill>
              </a:rPr>
              <a:t>Climate protection</a:t>
            </a:r>
            <a:endParaRPr lang="de-AT" sz="2200" b="1" dirty="0">
              <a:solidFill>
                <a:schemeClr val="tx1"/>
              </a:solidFill>
            </a:endParaRP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F137ACBD-76ED-EAE5-88E0-53E798EFE086}"/>
              </a:ext>
            </a:extLst>
          </p:cNvPr>
          <p:cNvSpPr txBox="1">
            <a:spLocks/>
          </p:cNvSpPr>
          <p:nvPr/>
        </p:nvSpPr>
        <p:spPr bwMode="auto">
          <a:xfrm>
            <a:off x="2480" y="87474"/>
            <a:ext cx="9139039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Why</a:t>
            </a:r>
            <a:r>
              <a:rPr kumimoji="0" lang="de-AT" alt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industry</a:t>
            </a:r>
            <a:r>
              <a:rPr kumimoji="0" lang="de-AT" alt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decarbonisarion</a:t>
            </a:r>
            <a:r>
              <a:rPr kumimoji="0" lang="de-AT" alt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? </a:t>
            </a: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To</a:t>
            </a:r>
            <a:r>
              <a:rPr kumimoji="0" lang="de-AT" alt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keep</a:t>
            </a:r>
            <a:r>
              <a:rPr kumimoji="0" lang="de-AT" alt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industry</a:t>
            </a:r>
            <a:r>
              <a:rPr kumimoji="0" lang="de-AT" alt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in Europe</a:t>
            </a:r>
            <a:r>
              <a:rPr lang="de-AT" altLang="de-DE" sz="2600" dirty="0">
                <a:solidFill>
                  <a:srgbClr val="FF0000"/>
                </a:solidFill>
                <a:latin typeface="Arial" charset="0"/>
                <a:cs typeface="Arial" charset="0"/>
              </a:rPr>
              <a:t>!</a:t>
            </a:r>
            <a:endParaRPr kumimoji="0" lang="de-AT" altLang="de-DE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4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92E36-83C2-541B-21D9-42000A6C9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D2A10B-C306-6D80-FD0F-40854AFAC0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3" y="0"/>
            <a:ext cx="9140695" cy="51435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7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4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200000"/>
              </a:lnSpc>
              <a:spcAft>
                <a:spcPts val="2400"/>
              </a:spcAft>
              <a:buNone/>
            </a:pPr>
            <a:r>
              <a:rPr lang="en-GB" sz="44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"NICE TO HAVE" OR </a:t>
            </a:r>
            <a:br>
              <a:rPr lang="en-GB" sz="44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"MUST HAVE"?</a:t>
            </a:r>
            <a:endParaRPr lang="en-GB" sz="374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4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F8041-79F8-7295-9AA9-5E261748B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A3641-CA14-7443-FB51-04AD0DB69F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3" y="0"/>
            <a:ext cx="9140695" cy="51435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7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REALLY HAVE A CHOICE?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GB" sz="3000" b="1" dirty="0">
                <a:solidFill>
                  <a:srgbClr val="FF0000"/>
                </a:solidFill>
              </a:rPr>
              <a:t>Will yesterday's world come back (soon)?</a:t>
            </a:r>
          </a:p>
          <a:p>
            <a:pPr marL="936000" lvl="1" indent="-360000">
              <a:spcBef>
                <a:spcPts val="0"/>
              </a:spcBef>
              <a:buFontTx/>
              <a:buChar char="-"/>
            </a:pPr>
            <a:r>
              <a:rPr lang="en-GB" sz="3000" b="1" dirty="0">
                <a:solidFill>
                  <a:srgbClr val="FF0000"/>
                </a:solidFill>
              </a:rPr>
              <a:t>pre Ukraine war</a:t>
            </a:r>
          </a:p>
          <a:p>
            <a:pPr marL="936000" lvl="1" indent="-360000">
              <a:spcBef>
                <a:spcPts val="0"/>
              </a:spcBef>
              <a:buFontTx/>
              <a:buChar char="-"/>
            </a:pPr>
            <a:r>
              <a:rPr lang="en-GB" sz="3000" b="1" dirty="0">
                <a:solidFill>
                  <a:srgbClr val="FF0000"/>
                </a:solidFill>
              </a:rPr>
              <a:t>pre Chinese manufacturing boom</a:t>
            </a:r>
          </a:p>
          <a:p>
            <a:pPr marL="936000" lvl="1" indent="-360000">
              <a:spcBef>
                <a:spcPts val="0"/>
              </a:spcBef>
              <a:buFontTx/>
              <a:buChar char="-"/>
            </a:pPr>
            <a:r>
              <a:rPr lang="en-GB" sz="3000" b="1" dirty="0">
                <a:solidFill>
                  <a:srgbClr val="FF0000"/>
                </a:solidFill>
              </a:rPr>
              <a:t>pre Trump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critical question is the speed of the transition.</a:t>
            </a:r>
          </a:p>
        </p:txBody>
      </p:sp>
    </p:spTree>
    <p:extLst>
      <p:ext uri="{BB962C8B-B14F-4D97-AF65-F5344CB8AC3E}">
        <p14:creationId xmlns:p14="http://schemas.microsoft.com/office/powerpoint/2010/main" val="62342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4181A-6551-488F-CED1-D0F015906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C46CDA7-B4CF-DF1C-96B7-2258B117FD15}"/>
              </a:ext>
            </a:extLst>
          </p:cNvPr>
          <p:cNvSpPr txBox="1">
            <a:spLocks/>
          </p:cNvSpPr>
          <p:nvPr/>
        </p:nvSpPr>
        <p:spPr bwMode="auto">
          <a:xfrm>
            <a:off x="4961" y="411510"/>
            <a:ext cx="9139039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kumimoji="0" lang="en-US" altLang="de-DE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Can we afford it? </a:t>
            </a:r>
            <a:br>
              <a:rPr kumimoji="0" lang="en-US" altLang="de-DE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de-AT" alt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Example </a:t>
            </a:r>
            <a:r>
              <a:rPr kumimoji="0" lang="en-US" alt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Germany </a:t>
            </a:r>
            <a:r>
              <a:rPr kumimoji="0" lang="de-AT" alt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2023 - 2045 </a:t>
            </a:r>
            <a:r>
              <a:rPr kumimoji="0" lang="en-US" alt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</a:p>
          <a:p>
            <a:pPr>
              <a:defRPr/>
            </a:pPr>
            <a:r>
              <a:rPr kumimoji="0" lang="en-US" alt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</a:t>
            </a:r>
            <a:r>
              <a:rPr kumimoji="0" lang="de-AT" alt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nvestments in the energy transition and energy costs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C01AB1B-B20F-4433-8B0B-70CB736876AC}"/>
              </a:ext>
            </a:extLst>
          </p:cNvPr>
          <p:cNvSpPr/>
          <p:nvPr/>
        </p:nvSpPr>
        <p:spPr>
          <a:xfrm>
            <a:off x="0" y="1707654"/>
            <a:ext cx="4573378" cy="2520280"/>
          </a:xfrm>
          <a:prstGeom prst="rect">
            <a:avLst/>
          </a:prstGeom>
          <a:solidFill>
            <a:srgbClr val="F292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292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BCC849-E7C0-329E-DAFC-20E4ECD7E31F}"/>
              </a:ext>
            </a:extLst>
          </p:cNvPr>
          <p:cNvSpPr txBox="1"/>
          <p:nvPr/>
        </p:nvSpPr>
        <p:spPr>
          <a:xfrm>
            <a:off x="2339752" y="4606564"/>
            <a:ext cx="4607222" cy="21543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PwC</a:t>
            </a:r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C16DE94F-A73C-A75B-5E47-175457BBED7D}"/>
              </a:ext>
            </a:extLst>
          </p:cNvPr>
          <p:cNvSpPr txBox="1">
            <a:spLocks/>
          </p:cNvSpPr>
          <p:nvPr/>
        </p:nvSpPr>
        <p:spPr bwMode="auto">
          <a:xfrm>
            <a:off x="179512" y="1941680"/>
            <a:ext cx="4242496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Business </a:t>
            </a: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</a:t>
            </a: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usual</a:t>
            </a: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scenario</a:t>
            </a:r>
            <a:endParaRPr kumimoji="0" lang="de-AT" altLang="de-D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13,300 </a:t>
            </a: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billion</a:t>
            </a: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Euro total </a:t>
            </a: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costs</a:t>
            </a:r>
            <a:endParaRPr kumimoji="0" lang="de-AT" alt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20% </a:t>
            </a:r>
            <a:r>
              <a:rPr kumimoji="0" lang="de-AT" altLang="de-DE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investment</a:t>
            </a:r>
            <a:r>
              <a:rPr kumimoji="0" lang="de-AT" altLang="de-DE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costs</a:t>
            </a:r>
            <a:endParaRPr kumimoji="0" lang="de-AT" altLang="de-DE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80% </a:t>
            </a:r>
            <a:r>
              <a:rPr kumimoji="0" lang="de-AT" altLang="de-DE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energy</a:t>
            </a:r>
            <a:r>
              <a:rPr kumimoji="0" lang="de-AT" altLang="de-DE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costs</a:t>
            </a:r>
            <a:endParaRPr kumimoji="0" lang="de-AT" altLang="de-DE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plus </a:t>
            </a: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further</a:t>
            </a: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investments</a:t>
            </a: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required</a:t>
            </a: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after 2045</a:t>
            </a:r>
          </a:p>
        </p:txBody>
      </p:sp>
    </p:spTree>
    <p:extLst>
      <p:ext uri="{BB962C8B-B14F-4D97-AF65-F5344CB8AC3E}">
        <p14:creationId xmlns:p14="http://schemas.microsoft.com/office/powerpoint/2010/main" val="424555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E8F9-AE24-7161-E61C-E4A849AAB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B094978-3B20-588B-A9DA-9BD35E962111}"/>
              </a:ext>
            </a:extLst>
          </p:cNvPr>
          <p:cNvSpPr/>
          <p:nvPr/>
        </p:nvSpPr>
        <p:spPr>
          <a:xfrm>
            <a:off x="0" y="1707654"/>
            <a:ext cx="4573378" cy="2520280"/>
          </a:xfrm>
          <a:prstGeom prst="rect">
            <a:avLst/>
          </a:prstGeom>
          <a:solidFill>
            <a:srgbClr val="F292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rgbClr val="F292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D210A3-5879-373A-515C-1CD9DB690514}"/>
              </a:ext>
            </a:extLst>
          </p:cNvPr>
          <p:cNvSpPr txBox="1">
            <a:spLocks/>
          </p:cNvSpPr>
          <p:nvPr/>
        </p:nvSpPr>
        <p:spPr bwMode="auto">
          <a:xfrm>
            <a:off x="4961" y="411510"/>
            <a:ext cx="9139039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kumimoji="0" lang="en-US" altLang="de-DE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Can we afford it? </a:t>
            </a:r>
            <a:br>
              <a:rPr kumimoji="0" lang="en-US" altLang="de-DE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de-AT" alt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Example </a:t>
            </a:r>
            <a:r>
              <a:rPr kumimoji="0" lang="en-US" alt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Germany </a:t>
            </a:r>
            <a:r>
              <a:rPr kumimoji="0" lang="de-AT" alt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2023 - 2045 </a:t>
            </a:r>
            <a:r>
              <a:rPr kumimoji="0" lang="en-US" alt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</a:p>
          <a:p>
            <a:pPr>
              <a:defRPr/>
            </a:pPr>
            <a:r>
              <a:rPr kumimoji="0" lang="en-US" alt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</a:t>
            </a:r>
            <a:r>
              <a:rPr kumimoji="0" lang="de-AT" alt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nvestments</a:t>
            </a:r>
            <a:r>
              <a:rPr kumimoji="0" lang="de-AT" alt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in </a:t>
            </a:r>
            <a:r>
              <a:rPr kumimoji="0" lang="de-AT" alt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the</a:t>
            </a:r>
            <a:r>
              <a:rPr kumimoji="0" lang="de-AT" alt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energy</a:t>
            </a:r>
            <a:r>
              <a:rPr kumimoji="0" lang="de-AT" alt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transition</a:t>
            </a:r>
            <a:r>
              <a:rPr kumimoji="0" lang="de-AT" alt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and </a:t>
            </a:r>
            <a:r>
              <a:rPr kumimoji="0" lang="de-AT" altLang="de-DE" sz="2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energy</a:t>
            </a:r>
            <a:r>
              <a:rPr kumimoji="0" lang="de-AT" alt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costs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003FB1A-AB6D-8824-D91D-EEB4C96AB186}"/>
              </a:ext>
            </a:extLst>
          </p:cNvPr>
          <p:cNvSpPr/>
          <p:nvPr/>
        </p:nvSpPr>
        <p:spPr>
          <a:xfrm>
            <a:off x="4570622" y="1707654"/>
            <a:ext cx="4573378" cy="2520280"/>
          </a:xfrm>
          <a:prstGeom prst="rect">
            <a:avLst/>
          </a:prstGeom>
          <a:solidFill>
            <a:srgbClr val="2338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6FC66FFF-5314-F639-F9D0-F37F71DB7A74}"/>
              </a:ext>
            </a:extLst>
          </p:cNvPr>
          <p:cNvSpPr txBox="1">
            <a:spLocks/>
          </p:cNvSpPr>
          <p:nvPr/>
        </p:nvSpPr>
        <p:spPr bwMode="auto">
          <a:xfrm>
            <a:off x="4703758" y="2292719"/>
            <a:ext cx="4116714" cy="13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Accelerated</a:t>
            </a: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transition</a:t>
            </a: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scenario</a:t>
            </a:r>
            <a:endParaRPr kumimoji="0" lang="de-AT" altLang="de-D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13,200 </a:t>
            </a: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billion</a:t>
            </a: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Euro total </a:t>
            </a: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costs</a:t>
            </a:r>
            <a:endParaRPr kumimoji="0" lang="de-AT" alt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600" i="0" u="none" strike="noStrike" kern="1200" cap="none" spc="0" normalizeH="0" baseline="0" noProof="0" dirty="0">
                <a:ln>
                  <a:noFill/>
                </a:ln>
                <a:solidFill>
                  <a:srgbClr val="F292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40% </a:t>
            </a:r>
            <a:r>
              <a:rPr kumimoji="0" lang="de-AT" altLang="de-DE" sz="2600" i="0" u="none" strike="noStrike" kern="1200" cap="none" spc="0" normalizeH="0" baseline="0" noProof="0" dirty="0" err="1">
                <a:ln>
                  <a:noFill/>
                </a:ln>
                <a:solidFill>
                  <a:srgbClr val="F292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investment</a:t>
            </a:r>
            <a:r>
              <a:rPr kumimoji="0" lang="de-AT" altLang="de-DE" sz="2600" i="0" u="none" strike="noStrike" kern="1200" cap="none" spc="0" normalizeH="0" baseline="0" noProof="0" dirty="0">
                <a:ln>
                  <a:noFill/>
                </a:ln>
                <a:solidFill>
                  <a:srgbClr val="F292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i="0" u="none" strike="noStrike" kern="1200" cap="none" spc="0" normalizeH="0" baseline="0" noProof="0" dirty="0" err="1">
                <a:ln>
                  <a:noFill/>
                </a:ln>
                <a:solidFill>
                  <a:srgbClr val="F292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costs</a:t>
            </a:r>
            <a:endParaRPr kumimoji="0" lang="de-AT" altLang="de-DE" sz="2600" i="0" u="none" strike="noStrike" kern="1200" cap="none" spc="0" normalizeH="0" baseline="0" noProof="0" dirty="0">
              <a:ln>
                <a:noFill/>
              </a:ln>
              <a:solidFill>
                <a:srgbClr val="F292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600" i="0" u="none" strike="noStrike" kern="1200" cap="none" spc="0" normalizeH="0" baseline="0" noProof="0" dirty="0">
                <a:ln>
                  <a:noFill/>
                </a:ln>
                <a:solidFill>
                  <a:srgbClr val="F292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60% </a:t>
            </a:r>
            <a:r>
              <a:rPr kumimoji="0" lang="de-AT" altLang="de-DE" sz="2600" i="0" u="none" strike="noStrike" kern="1200" cap="none" spc="0" normalizeH="0" baseline="0" noProof="0" dirty="0" err="1">
                <a:ln>
                  <a:noFill/>
                </a:ln>
                <a:solidFill>
                  <a:srgbClr val="F292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energy</a:t>
            </a:r>
            <a:r>
              <a:rPr kumimoji="0" lang="de-AT" altLang="de-DE" sz="2600" i="0" u="none" strike="noStrike" kern="1200" cap="none" spc="0" normalizeH="0" baseline="0" noProof="0" dirty="0">
                <a:ln>
                  <a:noFill/>
                </a:ln>
                <a:solidFill>
                  <a:srgbClr val="F292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i="0" u="none" strike="noStrike" kern="1200" cap="none" spc="0" normalizeH="0" baseline="0" noProof="0" dirty="0" err="1">
                <a:ln>
                  <a:noFill/>
                </a:ln>
                <a:solidFill>
                  <a:srgbClr val="F292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costs</a:t>
            </a:r>
            <a:endParaRPr kumimoji="0" lang="de-AT" altLang="de-DE" sz="2600" i="0" u="none" strike="noStrike" kern="1200" cap="none" spc="0" normalizeH="0" baseline="0" noProof="0" dirty="0">
              <a:ln>
                <a:noFill/>
              </a:ln>
              <a:solidFill>
                <a:srgbClr val="F292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no</a:t>
            </a: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f</a:t>
            </a:r>
            <a:r>
              <a:rPr kumimoji="0" lang="en-US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urther</a:t>
            </a:r>
            <a:r>
              <a:rPr kumimoji="0" lang="en-US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investments required after 2045</a:t>
            </a:r>
            <a:endParaRPr kumimoji="0" lang="de-AT" alt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DD8E7C-687A-3DB7-7798-A8014F63E76B}"/>
              </a:ext>
            </a:extLst>
          </p:cNvPr>
          <p:cNvSpPr txBox="1"/>
          <p:nvPr/>
        </p:nvSpPr>
        <p:spPr>
          <a:xfrm>
            <a:off x="2339752" y="4606564"/>
            <a:ext cx="4607222" cy="21543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PwC</a:t>
            </a:r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C8F71F90-9843-4E9D-BBC1-FD294FFAE957}"/>
              </a:ext>
            </a:extLst>
          </p:cNvPr>
          <p:cNvSpPr txBox="1">
            <a:spLocks/>
          </p:cNvSpPr>
          <p:nvPr/>
        </p:nvSpPr>
        <p:spPr bwMode="auto">
          <a:xfrm>
            <a:off x="179512" y="1941680"/>
            <a:ext cx="4242496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Business </a:t>
            </a: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as</a:t>
            </a: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usual</a:t>
            </a: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scenario</a:t>
            </a:r>
            <a:endParaRPr kumimoji="0" lang="de-AT" altLang="de-D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13,300 </a:t>
            </a: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billion</a:t>
            </a: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Euro total </a:t>
            </a: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costs</a:t>
            </a:r>
            <a:endParaRPr kumimoji="0" lang="de-AT" alt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20% </a:t>
            </a:r>
            <a:r>
              <a:rPr kumimoji="0" lang="de-AT" altLang="de-DE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investment</a:t>
            </a:r>
            <a:r>
              <a:rPr kumimoji="0" lang="de-AT" altLang="de-DE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costs</a:t>
            </a:r>
            <a:endParaRPr kumimoji="0" lang="de-AT" altLang="de-DE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80% </a:t>
            </a:r>
            <a:r>
              <a:rPr kumimoji="0" lang="de-AT" altLang="de-DE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energy</a:t>
            </a:r>
            <a:r>
              <a:rPr kumimoji="0" lang="de-AT" altLang="de-DE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costs</a:t>
            </a:r>
            <a:endParaRPr kumimoji="0" lang="de-AT" altLang="de-DE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plus </a:t>
            </a: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further</a:t>
            </a: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investments</a:t>
            </a: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required</a:t>
            </a:r>
            <a:r>
              <a:rPr kumimoji="0" lang="de-AT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after 2045</a:t>
            </a:r>
          </a:p>
        </p:txBody>
      </p:sp>
    </p:spTree>
    <p:extLst>
      <p:ext uri="{BB962C8B-B14F-4D97-AF65-F5344CB8AC3E}">
        <p14:creationId xmlns:p14="http://schemas.microsoft.com/office/powerpoint/2010/main" val="3927210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3"/>
          <p:cNvSpPr txBox="1">
            <a:spLocks/>
          </p:cNvSpPr>
          <p:nvPr/>
        </p:nvSpPr>
        <p:spPr bwMode="auto">
          <a:xfrm>
            <a:off x="0" y="3"/>
            <a:ext cx="9144000" cy="90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Goal: Upper Austria - leader in the energy transition and climate neutrality</a:t>
            </a:r>
            <a:endParaRPr kumimoji="0" lang="de-AT" altLang="de-DE" sz="26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6C38C75A-6E71-4AA1-A924-1DE08D035389}"/>
              </a:ext>
            </a:extLst>
          </p:cNvPr>
          <p:cNvSpPr>
            <a:spLocks/>
          </p:cNvSpPr>
          <p:nvPr/>
        </p:nvSpPr>
        <p:spPr>
          <a:xfrm>
            <a:off x="1403649" y="1023579"/>
            <a:ext cx="6185348" cy="762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6" tIns="72000" rIns="111354" bIns="72000" rtlCol="0"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competitiveness and quality of life through the energy transition (and not: despite of)</a:t>
            </a:r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23EC5269-B042-433F-826F-31EB6DF729AC}"/>
              </a:ext>
            </a:extLst>
          </p:cNvPr>
          <p:cNvSpPr>
            <a:spLocks/>
          </p:cNvSpPr>
          <p:nvPr/>
        </p:nvSpPr>
        <p:spPr>
          <a:xfrm>
            <a:off x="1403649" y="1941385"/>
            <a:ext cx="6185348" cy="742463"/>
          </a:xfrm>
          <a:prstGeom prst="rect">
            <a:avLst/>
          </a:prstGeom>
          <a:noFill/>
          <a:ln w="28575">
            <a:solidFill>
              <a:srgbClr val="63B9E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6" tIns="72000" rIns="111354" bIns="72000" rtlCol="0" anchor="ctr"/>
          <a:lstStyle/>
          <a:p>
            <a:pPr marL="0" marR="0" lvl="0" indent="0" algn="ctr" defTabSz="914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tackling energy in buildings, </a:t>
            </a:r>
          </a:p>
          <a:p>
            <a:pPr marL="0" marR="0" lvl="0" indent="0" algn="ctr" defTabSz="914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transport</a:t>
            </a:r>
          </a:p>
        </p:txBody>
      </p:sp>
      <p:sp>
        <p:nvSpPr>
          <p:cNvPr id="9" name="Rectangle: Rounded Corners 29">
            <a:extLst>
              <a:ext uri="{FF2B5EF4-FFF2-40B4-BE49-F238E27FC236}">
                <a16:creationId xmlns:a16="http://schemas.microsoft.com/office/drawing/2014/main" id="{C8FCED30-D360-4CBA-8BF1-84A591BDF716}"/>
              </a:ext>
            </a:extLst>
          </p:cNvPr>
          <p:cNvSpPr>
            <a:spLocks/>
          </p:cNvSpPr>
          <p:nvPr/>
        </p:nvSpPr>
        <p:spPr>
          <a:xfrm>
            <a:off x="1403649" y="2839442"/>
            <a:ext cx="6185348" cy="742463"/>
          </a:xfrm>
          <a:prstGeom prst="rect">
            <a:avLst/>
          </a:prstGeom>
          <a:noFill/>
          <a:ln w="28575">
            <a:solidFill>
              <a:srgbClr val="BCC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6" tIns="72000" rIns="111354" bIns="72000" rtlCol="0"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 leadership </a:t>
            </a: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innovative energy products and services </a:t>
            </a:r>
          </a:p>
        </p:txBody>
      </p:sp>
      <p:sp>
        <p:nvSpPr>
          <p:cNvPr id="10" name="Rectangle: Rounded Corners 30">
            <a:extLst>
              <a:ext uri="{FF2B5EF4-FFF2-40B4-BE49-F238E27FC236}">
                <a16:creationId xmlns:a16="http://schemas.microsoft.com/office/drawing/2014/main" id="{C0E5FDC0-AC8D-4E48-A7B1-E23E6274AB5D}"/>
              </a:ext>
            </a:extLst>
          </p:cNvPr>
          <p:cNvSpPr>
            <a:spLocks/>
          </p:cNvSpPr>
          <p:nvPr/>
        </p:nvSpPr>
        <p:spPr>
          <a:xfrm>
            <a:off x="1403649" y="3737498"/>
            <a:ext cx="6185348" cy="742464"/>
          </a:xfrm>
          <a:prstGeom prst="rect">
            <a:avLst/>
          </a:prstGeom>
          <a:noFill/>
          <a:ln w="28575">
            <a:solidFill>
              <a:srgbClr val="F7A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6" tIns="72000" rIns="111354" bIns="72000" rtlCol="0" anchor="ctr"/>
          <a:lstStyle/>
          <a:p>
            <a:pPr marL="0" marR="0" lvl="0" indent="0" algn="ctr" defTabSz="914065" rtl="0" eaLnBrk="1" fontAlgn="base" latinLnBrk="0" hangingPunct="1">
              <a:lnSpc>
                <a:spcPts val="283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innovation - investment - involvement </a:t>
            </a: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bodies, citizens and businesses</a:t>
            </a:r>
          </a:p>
        </p:txBody>
      </p:sp>
    </p:spTree>
    <p:extLst>
      <p:ext uri="{BB962C8B-B14F-4D97-AF65-F5344CB8AC3E}">
        <p14:creationId xmlns:p14="http://schemas.microsoft.com/office/powerpoint/2010/main" val="319221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187978"/>
            <a:ext cx="6069575" cy="869327"/>
          </a:xfrm>
          <a:prstGeom prst="rect">
            <a:avLst/>
          </a:prstGeom>
          <a:noFill/>
        </p:spPr>
        <p:txBody>
          <a:bodyPr wrap="square" lIns="68396" tIns="34220" rIns="68396" bIns="34220" rtlCol="0">
            <a:spAutoFit/>
          </a:bodyPr>
          <a:lstStyle/>
          <a:p>
            <a:pPr marL="0" marR="0" lvl="0" indent="0" algn="l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OÖ Energiesparverband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Energy Agency of Upper Austria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67030" y="1982323"/>
            <a:ext cx="2537007" cy="2415080"/>
          </a:xfrm>
          <a:prstGeom prst="ellipse">
            <a:avLst/>
          </a:prstGeom>
          <a:gradFill flip="none" rotWithShape="1">
            <a:gsLst>
              <a:gs pos="0">
                <a:srgbClr val="F2750E"/>
              </a:gs>
              <a:gs pos="100000">
                <a:srgbClr val="FFDE19"/>
              </a:gs>
            </a:gsLst>
            <a:lin ang="27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493" y="2190995"/>
            <a:ext cx="216108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work</a:t>
            </a:r>
          </a:p>
          <a:p>
            <a:pPr marL="0" marR="0" lvl="0" indent="0" algn="ctr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transition climate neutrality</a:t>
            </a:r>
          </a:p>
          <a:p>
            <a:pPr marL="0" marR="0" lvl="0" indent="0" algn="ctr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efficiency renewables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e-mobility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605596" y="1390550"/>
            <a:ext cx="2326444" cy="2365535"/>
          </a:xfrm>
          <a:prstGeom prst="ellipse">
            <a:avLst/>
          </a:prstGeom>
          <a:gradFill flip="none" rotWithShape="1">
            <a:gsLst>
              <a:gs pos="0">
                <a:srgbClr val="F2750E"/>
              </a:gs>
              <a:gs pos="100000">
                <a:srgbClr val="FFDE19"/>
              </a:gs>
            </a:gsLst>
            <a:lin ang="27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0639" y="1783192"/>
            <a:ext cx="213635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 </a:t>
            </a:r>
            <a:br>
              <a:rPr kumimoji="0" lang="de-AT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br>
              <a:rPr kumimoji="0" lang="de-AT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households</a:t>
            </a:r>
            <a:br>
              <a:rPr kumimoji="0" lang="de-AT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companies</a:t>
            </a:r>
            <a:br>
              <a:rPr kumimoji="0" lang="de-AT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sector</a:t>
            </a:r>
            <a:endParaRPr kumimoji="0" lang="de-AT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 rot="11686778" flipV="1">
            <a:off x="2113524" y="1528144"/>
            <a:ext cx="611930" cy="442710"/>
          </a:xfrm>
          <a:custGeom>
            <a:avLst/>
            <a:gdLst>
              <a:gd name="T0" fmla="*/ 1454 w 3739"/>
              <a:gd name="T1" fmla="*/ 0 h 3120"/>
              <a:gd name="T2" fmla="*/ 1454 w 3739"/>
              <a:gd name="T3" fmla="*/ 832 h 3120"/>
              <a:gd name="T4" fmla="*/ 1584 w 3739"/>
              <a:gd name="T5" fmla="*/ 853 h 3120"/>
              <a:gd name="T6" fmla="*/ 1710 w 3739"/>
              <a:gd name="T7" fmla="*/ 878 h 3120"/>
              <a:gd name="T8" fmla="*/ 1831 w 3739"/>
              <a:gd name="T9" fmla="*/ 909 h 3120"/>
              <a:gd name="T10" fmla="*/ 1946 w 3739"/>
              <a:gd name="T11" fmla="*/ 943 h 3120"/>
              <a:gd name="T12" fmla="*/ 2060 w 3739"/>
              <a:gd name="T13" fmla="*/ 981 h 3120"/>
              <a:gd name="T14" fmla="*/ 2167 w 3739"/>
              <a:gd name="T15" fmla="*/ 1022 h 3120"/>
              <a:gd name="T16" fmla="*/ 2272 w 3739"/>
              <a:gd name="T17" fmla="*/ 1068 h 3120"/>
              <a:gd name="T18" fmla="*/ 2371 w 3739"/>
              <a:gd name="T19" fmla="*/ 1118 h 3120"/>
              <a:gd name="T20" fmla="*/ 2467 w 3739"/>
              <a:gd name="T21" fmla="*/ 1171 h 3120"/>
              <a:gd name="T22" fmla="*/ 2559 w 3739"/>
              <a:gd name="T23" fmla="*/ 1227 h 3120"/>
              <a:gd name="T24" fmla="*/ 2646 w 3739"/>
              <a:gd name="T25" fmla="*/ 1287 h 3120"/>
              <a:gd name="T26" fmla="*/ 2731 w 3739"/>
              <a:gd name="T27" fmla="*/ 1348 h 3120"/>
              <a:gd name="T28" fmla="*/ 2811 w 3739"/>
              <a:gd name="T29" fmla="*/ 1415 h 3120"/>
              <a:gd name="T30" fmla="*/ 2888 w 3739"/>
              <a:gd name="T31" fmla="*/ 1482 h 3120"/>
              <a:gd name="T32" fmla="*/ 2961 w 3739"/>
              <a:gd name="T33" fmla="*/ 1553 h 3120"/>
              <a:gd name="T34" fmla="*/ 3031 w 3739"/>
              <a:gd name="T35" fmla="*/ 1626 h 3120"/>
              <a:gd name="T36" fmla="*/ 3097 w 3739"/>
              <a:gd name="T37" fmla="*/ 1702 h 3120"/>
              <a:gd name="T38" fmla="*/ 3160 w 3739"/>
              <a:gd name="T39" fmla="*/ 1780 h 3120"/>
              <a:gd name="T40" fmla="*/ 3219 w 3739"/>
              <a:gd name="T41" fmla="*/ 1860 h 3120"/>
              <a:gd name="T42" fmla="*/ 3275 w 3739"/>
              <a:gd name="T43" fmla="*/ 1942 h 3120"/>
              <a:gd name="T44" fmla="*/ 3327 w 3739"/>
              <a:gd name="T45" fmla="*/ 2026 h 3120"/>
              <a:gd name="T46" fmla="*/ 3378 w 3739"/>
              <a:gd name="T47" fmla="*/ 2111 h 3120"/>
              <a:gd name="T48" fmla="*/ 3424 w 3739"/>
              <a:gd name="T49" fmla="*/ 2198 h 3120"/>
              <a:gd name="T50" fmla="*/ 3468 w 3739"/>
              <a:gd name="T51" fmla="*/ 2286 h 3120"/>
              <a:gd name="T52" fmla="*/ 3509 w 3739"/>
              <a:gd name="T53" fmla="*/ 2375 h 3120"/>
              <a:gd name="T54" fmla="*/ 3547 w 3739"/>
              <a:gd name="T55" fmla="*/ 2466 h 3120"/>
              <a:gd name="T56" fmla="*/ 3582 w 3739"/>
              <a:gd name="T57" fmla="*/ 2557 h 3120"/>
              <a:gd name="T58" fmla="*/ 3614 w 3739"/>
              <a:gd name="T59" fmla="*/ 2650 h 3120"/>
              <a:gd name="T60" fmla="*/ 3645 w 3739"/>
              <a:gd name="T61" fmla="*/ 2743 h 3120"/>
              <a:gd name="T62" fmla="*/ 3672 w 3739"/>
              <a:gd name="T63" fmla="*/ 2838 h 3120"/>
              <a:gd name="T64" fmla="*/ 3697 w 3739"/>
              <a:gd name="T65" fmla="*/ 2931 h 3120"/>
              <a:gd name="T66" fmla="*/ 3719 w 3739"/>
              <a:gd name="T67" fmla="*/ 3025 h 3120"/>
              <a:gd name="T68" fmla="*/ 3739 w 3739"/>
              <a:gd name="T69" fmla="*/ 3120 h 3120"/>
              <a:gd name="T70" fmla="*/ 3664 w 3739"/>
              <a:gd name="T71" fmla="*/ 3018 h 3120"/>
              <a:gd name="T72" fmla="*/ 3585 w 3739"/>
              <a:gd name="T73" fmla="*/ 2923 h 3120"/>
              <a:gd name="T74" fmla="*/ 3503 w 3739"/>
              <a:gd name="T75" fmla="*/ 2832 h 3120"/>
              <a:gd name="T76" fmla="*/ 3418 w 3739"/>
              <a:gd name="T77" fmla="*/ 2747 h 3120"/>
              <a:gd name="T78" fmla="*/ 3331 w 3739"/>
              <a:gd name="T79" fmla="*/ 2666 h 3120"/>
              <a:gd name="T80" fmla="*/ 3240 w 3739"/>
              <a:gd name="T81" fmla="*/ 2592 h 3120"/>
              <a:gd name="T82" fmla="*/ 3147 w 3739"/>
              <a:gd name="T83" fmla="*/ 2522 h 3120"/>
              <a:gd name="T84" fmla="*/ 3049 w 3739"/>
              <a:gd name="T85" fmla="*/ 2457 h 3120"/>
              <a:gd name="T86" fmla="*/ 2948 w 3739"/>
              <a:gd name="T87" fmla="*/ 2397 h 3120"/>
              <a:gd name="T88" fmla="*/ 2845 w 3739"/>
              <a:gd name="T89" fmla="*/ 2342 h 3120"/>
              <a:gd name="T90" fmla="*/ 2737 w 3739"/>
              <a:gd name="T91" fmla="*/ 2293 h 3120"/>
              <a:gd name="T92" fmla="*/ 2626 w 3739"/>
              <a:gd name="T93" fmla="*/ 2248 h 3120"/>
              <a:gd name="T94" fmla="*/ 2512 w 3739"/>
              <a:gd name="T95" fmla="*/ 2208 h 3120"/>
              <a:gd name="T96" fmla="*/ 2392 w 3739"/>
              <a:gd name="T97" fmla="*/ 2172 h 3120"/>
              <a:gd name="T98" fmla="*/ 2271 w 3739"/>
              <a:gd name="T99" fmla="*/ 2143 h 3120"/>
              <a:gd name="T100" fmla="*/ 2145 w 3739"/>
              <a:gd name="T101" fmla="*/ 2117 h 3120"/>
              <a:gd name="T102" fmla="*/ 2015 w 3739"/>
              <a:gd name="T103" fmla="*/ 2097 h 3120"/>
              <a:gd name="T104" fmla="*/ 1881 w 3739"/>
              <a:gd name="T105" fmla="*/ 2080 h 3120"/>
              <a:gd name="T106" fmla="*/ 1743 w 3739"/>
              <a:gd name="T107" fmla="*/ 2069 h 3120"/>
              <a:gd name="T108" fmla="*/ 1600 w 3739"/>
              <a:gd name="T109" fmla="*/ 2062 h 3120"/>
              <a:gd name="T110" fmla="*/ 1454 w 3739"/>
              <a:gd name="T111" fmla="*/ 2060 h 3120"/>
              <a:gd name="T112" fmla="*/ 1454 w 3739"/>
              <a:gd name="T113" fmla="*/ 2912 h 3120"/>
              <a:gd name="T114" fmla="*/ 0 w 3739"/>
              <a:gd name="T115" fmla="*/ 1456 h 3120"/>
              <a:gd name="T116" fmla="*/ 1454 w 3739"/>
              <a:gd name="T117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739" h="3120">
                <a:moveTo>
                  <a:pt x="1454" y="0"/>
                </a:moveTo>
                <a:lnTo>
                  <a:pt x="1454" y="832"/>
                </a:lnTo>
                <a:lnTo>
                  <a:pt x="1584" y="853"/>
                </a:lnTo>
                <a:lnTo>
                  <a:pt x="1710" y="878"/>
                </a:lnTo>
                <a:lnTo>
                  <a:pt x="1831" y="909"/>
                </a:lnTo>
                <a:lnTo>
                  <a:pt x="1946" y="943"/>
                </a:lnTo>
                <a:lnTo>
                  <a:pt x="2060" y="981"/>
                </a:lnTo>
                <a:lnTo>
                  <a:pt x="2167" y="1022"/>
                </a:lnTo>
                <a:lnTo>
                  <a:pt x="2272" y="1068"/>
                </a:lnTo>
                <a:lnTo>
                  <a:pt x="2371" y="1118"/>
                </a:lnTo>
                <a:lnTo>
                  <a:pt x="2467" y="1171"/>
                </a:lnTo>
                <a:lnTo>
                  <a:pt x="2559" y="1227"/>
                </a:lnTo>
                <a:lnTo>
                  <a:pt x="2646" y="1287"/>
                </a:lnTo>
                <a:lnTo>
                  <a:pt x="2731" y="1348"/>
                </a:lnTo>
                <a:lnTo>
                  <a:pt x="2811" y="1415"/>
                </a:lnTo>
                <a:lnTo>
                  <a:pt x="2888" y="1482"/>
                </a:lnTo>
                <a:lnTo>
                  <a:pt x="2961" y="1553"/>
                </a:lnTo>
                <a:lnTo>
                  <a:pt x="3031" y="1626"/>
                </a:lnTo>
                <a:lnTo>
                  <a:pt x="3097" y="1702"/>
                </a:lnTo>
                <a:lnTo>
                  <a:pt x="3160" y="1780"/>
                </a:lnTo>
                <a:lnTo>
                  <a:pt x="3219" y="1860"/>
                </a:lnTo>
                <a:lnTo>
                  <a:pt x="3275" y="1942"/>
                </a:lnTo>
                <a:lnTo>
                  <a:pt x="3327" y="2026"/>
                </a:lnTo>
                <a:lnTo>
                  <a:pt x="3378" y="2111"/>
                </a:lnTo>
                <a:lnTo>
                  <a:pt x="3424" y="2198"/>
                </a:lnTo>
                <a:lnTo>
                  <a:pt x="3468" y="2286"/>
                </a:lnTo>
                <a:lnTo>
                  <a:pt x="3509" y="2375"/>
                </a:lnTo>
                <a:lnTo>
                  <a:pt x="3547" y="2466"/>
                </a:lnTo>
                <a:lnTo>
                  <a:pt x="3582" y="2557"/>
                </a:lnTo>
                <a:lnTo>
                  <a:pt x="3614" y="2650"/>
                </a:lnTo>
                <a:lnTo>
                  <a:pt x="3645" y="2743"/>
                </a:lnTo>
                <a:lnTo>
                  <a:pt x="3672" y="2838"/>
                </a:lnTo>
                <a:lnTo>
                  <a:pt x="3697" y="2931"/>
                </a:lnTo>
                <a:lnTo>
                  <a:pt x="3719" y="3025"/>
                </a:lnTo>
                <a:lnTo>
                  <a:pt x="3739" y="3120"/>
                </a:lnTo>
                <a:lnTo>
                  <a:pt x="3664" y="3018"/>
                </a:lnTo>
                <a:lnTo>
                  <a:pt x="3585" y="2923"/>
                </a:lnTo>
                <a:lnTo>
                  <a:pt x="3503" y="2832"/>
                </a:lnTo>
                <a:lnTo>
                  <a:pt x="3418" y="2747"/>
                </a:lnTo>
                <a:lnTo>
                  <a:pt x="3331" y="2666"/>
                </a:lnTo>
                <a:lnTo>
                  <a:pt x="3240" y="2592"/>
                </a:lnTo>
                <a:lnTo>
                  <a:pt x="3147" y="2522"/>
                </a:lnTo>
                <a:lnTo>
                  <a:pt x="3049" y="2457"/>
                </a:lnTo>
                <a:lnTo>
                  <a:pt x="2948" y="2397"/>
                </a:lnTo>
                <a:lnTo>
                  <a:pt x="2845" y="2342"/>
                </a:lnTo>
                <a:lnTo>
                  <a:pt x="2737" y="2293"/>
                </a:lnTo>
                <a:lnTo>
                  <a:pt x="2626" y="2248"/>
                </a:lnTo>
                <a:lnTo>
                  <a:pt x="2512" y="2208"/>
                </a:lnTo>
                <a:lnTo>
                  <a:pt x="2392" y="2172"/>
                </a:lnTo>
                <a:lnTo>
                  <a:pt x="2271" y="2143"/>
                </a:lnTo>
                <a:lnTo>
                  <a:pt x="2145" y="2117"/>
                </a:lnTo>
                <a:lnTo>
                  <a:pt x="2015" y="2097"/>
                </a:lnTo>
                <a:lnTo>
                  <a:pt x="1881" y="2080"/>
                </a:lnTo>
                <a:lnTo>
                  <a:pt x="1743" y="2069"/>
                </a:lnTo>
                <a:lnTo>
                  <a:pt x="1600" y="2062"/>
                </a:lnTo>
                <a:lnTo>
                  <a:pt x="1454" y="2060"/>
                </a:lnTo>
                <a:lnTo>
                  <a:pt x="1454" y="2912"/>
                </a:lnTo>
                <a:lnTo>
                  <a:pt x="0" y="1456"/>
                </a:lnTo>
                <a:lnTo>
                  <a:pt x="145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396" tIns="34220" rIns="68396" bIns="342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 rot="9913222">
            <a:off x="4057740" y="3730323"/>
            <a:ext cx="611930" cy="442711"/>
          </a:xfrm>
          <a:custGeom>
            <a:avLst/>
            <a:gdLst>
              <a:gd name="T0" fmla="*/ 1454 w 3739"/>
              <a:gd name="T1" fmla="*/ 0 h 3120"/>
              <a:gd name="T2" fmla="*/ 1454 w 3739"/>
              <a:gd name="T3" fmla="*/ 832 h 3120"/>
              <a:gd name="T4" fmla="*/ 1584 w 3739"/>
              <a:gd name="T5" fmla="*/ 853 h 3120"/>
              <a:gd name="T6" fmla="*/ 1710 w 3739"/>
              <a:gd name="T7" fmla="*/ 878 h 3120"/>
              <a:gd name="T8" fmla="*/ 1831 w 3739"/>
              <a:gd name="T9" fmla="*/ 909 h 3120"/>
              <a:gd name="T10" fmla="*/ 1946 w 3739"/>
              <a:gd name="T11" fmla="*/ 943 h 3120"/>
              <a:gd name="T12" fmla="*/ 2060 w 3739"/>
              <a:gd name="T13" fmla="*/ 981 h 3120"/>
              <a:gd name="T14" fmla="*/ 2167 w 3739"/>
              <a:gd name="T15" fmla="*/ 1022 h 3120"/>
              <a:gd name="T16" fmla="*/ 2272 w 3739"/>
              <a:gd name="T17" fmla="*/ 1068 h 3120"/>
              <a:gd name="T18" fmla="*/ 2371 w 3739"/>
              <a:gd name="T19" fmla="*/ 1118 h 3120"/>
              <a:gd name="T20" fmla="*/ 2467 w 3739"/>
              <a:gd name="T21" fmla="*/ 1171 h 3120"/>
              <a:gd name="T22" fmla="*/ 2559 w 3739"/>
              <a:gd name="T23" fmla="*/ 1227 h 3120"/>
              <a:gd name="T24" fmla="*/ 2646 w 3739"/>
              <a:gd name="T25" fmla="*/ 1287 h 3120"/>
              <a:gd name="T26" fmla="*/ 2731 w 3739"/>
              <a:gd name="T27" fmla="*/ 1348 h 3120"/>
              <a:gd name="T28" fmla="*/ 2811 w 3739"/>
              <a:gd name="T29" fmla="*/ 1415 h 3120"/>
              <a:gd name="T30" fmla="*/ 2888 w 3739"/>
              <a:gd name="T31" fmla="*/ 1482 h 3120"/>
              <a:gd name="T32" fmla="*/ 2961 w 3739"/>
              <a:gd name="T33" fmla="*/ 1553 h 3120"/>
              <a:gd name="T34" fmla="*/ 3031 w 3739"/>
              <a:gd name="T35" fmla="*/ 1626 h 3120"/>
              <a:gd name="T36" fmla="*/ 3097 w 3739"/>
              <a:gd name="T37" fmla="*/ 1702 h 3120"/>
              <a:gd name="T38" fmla="*/ 3160 w 3739"/>
              <a:gd name="T39" fmla="*/ 1780 h 3120"/>
              <a:gd name="T40" fmla="*/ 3219 w 3739"/>
              <a:gd name="T41" fmla="*/ 1860 h 3120"/>
              <a:gd name="T42" fmla="*/ 3275 w 3739"/>
              <a:gd name="T43" fmla="*/ 1942 h 3120"/>
              <a:gd name="T44" fmla="*/ 3327 w 3739"/>
              <a:gd name="T45" fmla="*/ 2026 h 3120"/>
              <a:gd name="T46" fmla="*/ 3378 w 3739"/>
              <a:gd name="T47" fmla="*/ 2111 h 3120"/>
              <a:gd name="T48" fmla="*/ 3424 w 3739"/>
              <a:gd name="T49" fmla="*/ 2198 h 3120"/>
              <a:gd name="T50" fmla="*/ 3468 w 3739"/>
              <a:gd name="T51" fmla="*/ 2286 h 3120"/>
              <a:gd name="T52" fmla="*/ 3509 w 3739"/>
              <a:gd name="T53" fmla="*/ 2375 h 3120"/>
              <a:gd name="T54" fmla="*/ 3547 w 3739"/>
              <a:gd name="T55" fmla="*/ 2466 h 3120"/>
              <a:gd name="T56" fmla="*/ 3582 w 3739"/>
              <a:gd name="T57" fmla="*/ 2557 h 3120"/>
              <a:gd name="T58" fmla="*/ 3614 w 3739"/>
              <a:gd name="T59" fmla="*/ 2650 h 3120"/>
              <a:gd name="T60" fmla="*/ 3645 w 3739"/>
              <a:gd name="T61" fmla="*/ 2743 h 3120"/>
              <a:gd name="T62" fmla="*/ 3672 w 3739"/>
              <a:gd name="T63" fmla="*/ 2838 h 3120"/>
              <a:gd name="T64" fmla="*/ 3697 w 3739"/>
              <a:gd name="T65" fmla="*/ 2931 h 3120"/>
              <a:gd name="T66" fmla="*/ 3719 w 3739"/>
              <a:gd name="T67" fmla="*/ 3025 h 3120"/>
              <a:gd name="T68" fmla="*/ 3739 w 3739"/>
              <a:gd name="T69" fmla="*/ 3120 h 3120"/>
              <a:gd name="T70" fmla="*/ 3664 w 3739"/>
              <a:gd name="T71" fmla="*/ 3018 h 3120"/>
              <a:gd name="T72" fmla="*/ 3585 w 3739"/>
              <a:gd name="T73" fmla="*/ 2923 h 3120"/>
              <a:gd name="T74" fmla="*/ 3503 w 3739"/>
              <a:gd name="T75" fmla="*/ 2832 h 3120"/>
              <a:gd name="T76" fmla="*/ 3418 w 3739"/>
              <a:gd name="T77" fmla="*/ 2747 h 3120"/>
              <a:gd name="T78" fmla="*/ 3331 w 3739"/>
              <a:gd name="T79" fmla="*/ 2666 h 3120"/>
              <a:gd name="T80" fmla="*/ 3240 w 3739"/>
              <a:gd name="T81" fmla="*/ 2592 h 3120"/>
              <a:gd name="T82" fmla="*/ 3147 w 3739"/>
              <a:gd name="T83" fmla="*/ 2522 h 3120"/>
              <a:gd name="T84" fmla="*/ 3049 w 3739"/>
              <a:gd name="T85" fmla="*/ 2457 h 3120"/>
              <a:gd name="T86" fmla="*/ 2948 w 3739"/>
              <a:gd name="T87" fmla="*/ 2397 h 3120"/>
              <a:gd name="T88" fmla="*/ 2845 w 3739"/>
              <a:gd name="T89" fmla="*/ 2342 h 3120"/>
              <a:gd name="T90" fmla="*/ 2737 w 3739"/>
              <a:gd name="T91" fmla="*/ 2293 h 3120"/>
              <a:gd name="T92" fmla="*/ 2626 w 3739"/>
              <a:gd name="T93" fmla="*/ 2248 h 3120"/>
              <a:gd name="T94" fmla="*/ 2512 w 3739"/>
              <a:gd name="T95" fmla="*/ 2208 h 3120"/>
              <a:gd name="T96" fmla="*/ 2392 w 3739"/>
              <a:gd name="T97" fmla="*/ 2172 h 3120"/>
              <a:gd name="T98" fmla="*/ 2271 w 3739"/>
              <a:gd name="T99" fmla="*/ 2143 h 3120"/>
              <a:gd name="T100" fmla="*/ 2145 w 3739"/>
              <a:gd name="T101" fmla="*/ 2117 h 3120"/>
              <a:gd name="T102" fmla="*/ 2015 w 3739"/>
              <a:gd name="T103" fmla="*/ 2097 h 3120"/>
              <a:gd name="T104" fmla="*/ 1881 w 3739"/>
              <a:gd name="T105" fmla="*/ 2080 h 3120"/>
              <a:gd name="T106" fmla="*/ 1743 w 3739"/>
              <a:gd name="T107" fmla="*/ 2069 h 3120"/>
              <a:gd name="T108" fmla="*/ 1600 w 3739"/>
              <a:gd name="T109" fmla="*/ 2062 h 3120"/>
              <a:gd name="T110" fmla="*/ 1454 w 3739"/>
              <a:gd name="T111" fmla="*/ 2060 h 3120"/>
              <a:gd name="T112" fmla="*/ 1454 w 3739"/>
              <a:gd name="T113" fmla="*/ 2912 h 3120"/>
              <a:gd name="T114" fmla="*/ 0 w 3739"/>
              <a:gd name="T115" fmla="*/ 1456 h 3120"/>
              <a:gd name="T116" fmla="*/ 1454 w 3739"/>
              <a:gd name="T117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739" h="3120">
                <a:moveTo>
                  <a:pt x="1454" y="0"/>
                </a:moveTo>
                <a:lnTo>
                  <a:pt x="1454" y="832"/>
                </a:lnTo>
                <a:lnTo>
                  <a:pt x="1584" y="853"/>
                </a:lnTo>
                <a:lnTo>
                  <a:pt x="1710" y="878"/>
                </a:lnTo>
                <a:lnTo>
                  <a:pt x="1831" y="909"/>
                </a:lnTo>
                <a:lnTo>
                  <a:pt x="1946" y="943"/>
                </a:lnTo>
                <a:lnTo>
                  <a:pt x="2060" y="981"/>
                </a:lnTo>
                <a:lnTo>
                  <a:pt x="2167" y="1022"/>
                </a:lnTo>
                <a:lnTo>
                  <a:pt x="2272" y="1068"/>
                </a:lnTo>
                <a:lnTo>
                  <a:pt x="2371" y="1118"/>
                </a:lnTo>
                <a:lnTo>
                  <a:pt x="2467" y="1171"/>
                </a:lnTo>
                <a:lnTo>
                  <a:pt x="2559" y="1227"/>
                </a:lnTo>
                <a:lnTo>
                  <a:pt x="2646" y="1287"/>
                </a:lnTo>
                <a:lnTo>
                  <a:pt x="2731" y="1348"/>
                </a:lnTo>
                <a:lnTo>
                  <a:pt x="2811" y="1415"/>
                </a:lnTo>
                <a:lnTo>
                  <a:pt x="2888" y="1482"/>
                </a:lnTo>
                <a:lnTo>
                  <a:pt x="2961" y="1553"/>
                </a:lnTo>
                <a:lnTo>
                  <a:pt x="3031" y="1626"/>
                </a:lnTo>
                <a:lnTo>
                  <a:pt x="3097" y="1702"/>
                </a:lnTo>
                <a:lnTo>
                  <a:pt x="3160" y="1780"/>
                </a:lnTo>
                <a:lnTo>
                  <a:pt x="3219" y="1860"/>
                </a:lnTo>
                <a:lnTo>
                  <a:pt x="3275" y="1942"/>
                </a:lnTo>
                <a:lnTo>
                  <a:pt x="3327" y="2026"/>
                </a:lnTo>
                <a:lnTo>
                  <a:pt x="3378" y="2111"/>
                </a:lnTo>
                <a:lnTo>
                  <a:pt x="3424" y="2198"/>
                </a:lnTo>
                <a:lnTo>
                  <a:pt x="3468" y="2286"/>
                </a:lnTo>
                <a:lnTo>
                  <a:pt x="3509" y="2375"/>
                </a:lnTo>
                <a:lnTo>
                  <a:pt x="3547" y="2466"/>
                </a:lnTo>
                <a:lnTo>
                  <a:pt x="3582" y="2557"/>
                </a:lnTo>
                <a:lnTo>
                  <a:pt x="3614" y="2650"/>
                </a:lnTo>
                <a:lnTo>
                  <a:pt x="3645" y="2743"/>
                </a:lnTo>
                <a:lnTo>
                  <a:pt x="3672" y="2838"/>
                </a:lnTo>
                <a:lnTo>
                  <a:pt x="3697" y="2931"/>
                </a:lnTo>
                <a:lnTo>
                  <a:pt x="3719" y="3025"/>
                </a:lnTo>
                <a:lnTo>
                  <a:pt x="3739" y="3120"/>
                </a:lnTo>
                <a:lnTo>
                  <a:pt x="3664" y="3018"/>
                </a:lnTo>
                <a:lnTo>
                  <a:pt x="3585" y="2923"/>
                </a:lnTo>
                <a:lnTo>
                  <a:pt x="3503" y="2832"/>
                </a:lnTo>
                <a:lnTo>
                  <a:pt x="3418" y="2747"/>
                </a:lnTo>
                <a:lnTo>
                  <a:pt x="3331" y="2666"/>
                </a:lnTo>
                <a:lnTo>
                  <a:pt x="3240" y="2592"/>
                </a:lnTo>
                <a:lnTo>
                  <a:pt x="3147" y="2522"/>
                </a:lnTo>
                <a:lnTo>
                  <a:pt x="3049" y="2457"/>
                </a:lnTo>
                <a:lnTo>
                  <a:pt x="2948" y="2397"/>
                </a:lnTo>
                <a:lnTo>
                  <a:pt x="2845" y="2342"/>
                </a:lnTo>
                <a:lnTo>
                  <a:pt x="2737" y="2293"/>
                </a:lnTo>
                <a:lnTo>
                  <a:pt x="2626" y="2248"/>
                </a:lnTo>
                <a:lnTo>
                  <a:pt x="2512" y="2208"/>
                </a:lnTo>
                <a:lnTo>
                  <a:pt x="2392" y="2172"/>
                </a:lnTo>
                <a:lnTo>
                  <a:pt x="2271" y="2143"/>
                </a:lnTo>
                <a:lnTo>
                  <a:pt x="2145" y="2117"/>
                </a:lnTo>
                <a:lnTo>
                  <a:pt x="2015" y="2097"/>
                </a:lnTo>
                <a:lnTo>
                  <a:pt x="1881" y="2080"/>
                </a:lnTo>
                <a:lnTo>
                  <a:pt x="1743" y="2069"/>
                </a:lnTo>
                <a:lnTo>
                  <a:pt x="1600" y="2062"/>
                </a:lnTo>
                <a:lnTo>
                  <a:pt x="1454" y="2060"/>
                </a:lnTo>
                <a:lnTo>
                  <a:pt x="1454" y="2912"/>
                </a:lnTo>
                <a:lnTo>
                  <a:pt x="0" y="1456"/>
                </a:lnTo>
                <a:lnTo>
                  <a:pt x="145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396" tIns="34220" rIns="68396" bIns="342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8" name="Gruppieren 17"/>
          <p:cNvGrpSpPr>
            <a:grpSpLocks noChangeAspect="1"/>
          </p:cNvGrpSpPr>
          <p:nvPr/>
        </p:nvGrpSpPr>
        <p:grpSpPr>
          <a:xfrm>
            <a:off x="6012160" y="627534"/>
            <a:ext cx="2605050" cy="2494169"/>
            <a:chOff x="5695883" y="1103437"/>
            <a:chExt cx="2894500" cy="2736321"/>
          </a:xfrm>
        </p:grpSpPr>
        <p:sp>
          <p:nvSpPr>
            <p:cNvPr id="7" name="Oval 6"/>
            <p:cNvSpPr/>
            <p:nvPr/>
          </p:nvSpPr>
          <p:spPr>
            <a:xfrm>
              <a:off x="5907811" y="1231882"/>
              <a:ext cx="2470638" cy="2479431"/>
            </a:xfrm>
            <a:prstGeom prst="ellipse">
              <a:avLst/>
            </a:prstGeom>
            <a:gradFill flip="none" rotWithShape="1">
              <a:gsLst>
                <a:gs pos="0">
                  <a:srgbClr val="F2750E"/>
                </a:gs>
                <a:gs pos="100000">
                  <a:srgbClr val="FFDE1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39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883" y="1103437"/>
              <a:ext cx="2894500" cy="2736321"/>
            </a:xfrm>
            <a:prstGeom prst="rect">
              <a:avLst/>
            </a:prstGeom>
          </p:spPr>
        </p:pic>
      </p:grpSp>
      <p:sp>
        <p:nvSpPr>
          <p:cNvPr id="8" name="Oval 7"/>
          <p:cNvSpPr>
            <a:spLocks noChangeAspect="1"/>
          </p:cNvSpPr>
          <p:nvPr/>
        </p:nvSpPr>
        <p:spPr>
          <a:xfrm>
            <a:off x="4604130" y="1982323"/>
            <a:ext cx="2344908" cy="2374882"/>
          </a:xfrm>
          <a:prstGeom prst="ellipse">
            <a:avLst/>
          </a:prstGeom>
          <a:gradFill flip="none" rotWithShape="1">
            <a:gsLst>
              <a:gs pos="0">
                <a:srgbClr val="F2750E"/>
              </a:gs>
              <a:gs pos="100000">
                <a:srgbClr val="FFDE19"/>
              </a:gs>
            </a:gsLst>
            <a:lin ang="27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6050" y="2338768"/>
            <a:ext cx="152106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Advice</a:t>
            </a:r>
          </a:p>
          <a:p>
            <a:pPr marL="0" marR="0" lvl="0" indent="0" algn="ctr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</a:t>
            </a:r>
          </a:p>
          <a:p>
            <a:pPr marL="0" marR="0" lvl="0" indent="0" algn="ctr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Funding</a:t>
            </a:r>
            <a:br>
              <a:rPr kumimoji="0" lang="en-GB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Networking</a:t>
            </a:r>
          </a:p>
          <a:p>
            <a:pPr marL="0" marR="0" lvl="0" indent="0" algn="ctr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</a:t>
            </a:r>
          </a:p>
          <a:p>
            <a:pPr marL="0" marR="0" lvl="0" indent="0" algn="ctr" defTabSz="68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483999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2C4D-F55D-C159-37F9-EE0B85F7C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3">
            <a:extLst>
              <a:ext uri="{FF2B5EF4-FFF2-40B4-BE49-F238E27FC236}">
                <a16:creationId xmlns:a16="http://schemas.microsoft.com/office/drawing/2014/main" id="{803416D5-C1E6-6C83-DA66-75889F970B84}"/>
              </a:ext>
            </a:extLst>
          </p:cNvPr>
          <p:cNvSpPr txBox="1">
            <a:spLocks/>
          </p:cNvSpPr>
          <p:nvPr/>
        </p:nvSpPr>
        <p:spPr bwMode="auto">
          <a:xfrm>
            <a:off x="0" y="3"/>
            <a:ext cx="9144000" cy="90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26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kumimoji="0" lang="de-AT" altLang="de-DE" sz="2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Upper Austria - leader in the energy transition and climate neutrality</a:t>
            </a:r>
            <a:endParaRPr kumimoji="0" lang="de-AT" altLang="de-DE" sz="26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49E77DFA-81D9-1AFB-6BA9-6DC4813F40CF}"/>
              </a:ext>
            </a:extLst>
          </p:cNvPr>
          <p:cNvSpPr>
            <a:spLocks/>
          </p:cNvSpPr>
          <p:nvPr/>
        </p:nvSpPr>
        <p:spPr>
          <a:xfrm>
            <a:off x="1403649" y="1023579"/>
            <a:ext cx="6185348" cy="762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6" tIns="72000" rIns="111354" bIns="72000" rtlCol="0"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competitiveness and quality of life through the energy transition (and not: despite of)</a:t>
            </a:r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56877B87-5CC1-B6FA-C5F4-2A6546FD5900}"/>
              </a:ext>
            </a:extLst>
          </p:cNvPr>
          <p:cNvSpPr>
            <a:spLocks/>
          </p:cNvSpPr>
          <p:nvPr/>
        </p:nvSpPr>
        <p:spPr>
          <a:xfrm>
            <a:off x="1403649" y="1941385"/>
            <a:ext cx="6185348" cy="742463"/>
          </a:xfrm>
          <a:prstGeom prst="rect">
            <a:avLst/>
          </a:prstGeom>
          <a:noFill/>
          <a:ln w="28575">
            <a:solidFill>
              <a:srgbClr val="63B9E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6" tIns="72000" rIns="111354" bIns="72000" rtlCol="0" anchor="ctr"/>
          <a:lstStyle/>
          <a:p>
            <a:pPr marL="0" marR="0" lvl="0" indent="0" algn="ctr" defTabSz="914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tackling energy in buildings, </a:t>
            </a:r>
          </a:p>
          <a:p>
            <a:pPr marL="0" marR="0" lvl="0" indent="0" algn="ctr" defTabSz="914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transport</a:t>
            </a:r>
          </a:p>
        </p:txBody>
      </p:sp>
      <p:sp>
        <p:nvSpPr>
          <p:cNvPr id="9" name="Rectangle: Rounded Corners 29">
            <a:extLst>
              <a:ext uri="{FF2B5EF4-FFF2-40B4-BE49-F238E27FC236}">
                <a16:creationId xmlns:a16="http://schemas.microsoft.com/office/drawing/2014/main" id="{7EE10EAA-33E1-2F1E-9907-3A3FB0D0AB44}"/>
              </a:ext>
            </a:extLst>
          </p:cNvPr>
          <p:cNvSpPr>
            <a:spLocks/>
          </p:cNvSpPr>
          <p:nvPr/>
        </p:nvSpPr>
        <p:spPr>
          <a:xfrm>
            <a:off x="1403649" y="2839442"/>
            <a:ext cx="6185348" cy="742463"/>
          </a:xfrm>
          <a:prstGeom prst="rect">
            <a:avLst/>
          </a:prstGeom>
          <a:noFill/>
          <a:ln w="28575">
            <a:solidFill>
              <a:srgbClr val="BCC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6" tIns="72000" rIns="111354" bIns="72000" rtlCol="0"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 leadership </a:t>
            </a: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innovative energy products and services </a:t>
            </a:r>
          </a:p>
        </p:txBody>
      </p:sp>
      <p:sp>
        <p:nvSpPr>
          <p:cNvPr id="10" name="Rectangle: Rounded Corners 30">
            <a:extLst>
              <a:ext uri="{FF2B5EF4-FFF2-40B4-BE49-F238E27FC236}">
                <a16:creationId xmlns:a16="http://schemas.microsoft.com/office/drawing/2014/main" id="{8CB8C9B6-6A03-165E-18F8-9EF4FD2D474A}"/>
              </a:ext>
            </a:extLst>
          </p:cNvPr>
          <p:cNvSpPr>
            <a:spLocks/>
          </p:cNvSpPr>
          <p:nvPr/>
        </p:nvSpPr>
        <p:spPr>
          <a:xfrm>
            <a:off x="1403649" y="3737498"/>
            <a:ext cx="6185348" cy="742464"/>
          </a:xfrm>
          <a:prstGeom prst="rect">
            <a:avLst/>
          </a:prstGeom>
          <a:noFill/>
          <a:ln w="28575">
            <a:solidFill>
              <a:srgbClr val="F7A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6" tIns="72000" rIns="111354" bIns="72000" rtlCol="0" anchor="ctr"/>
          <a:lstStyle/>
          <a:p>
            <a:pPr marL="0" marR="0" lvl="0" indent="0" algn="ctr" defTabSz="914065" rtl="0" eaLnBrk="1" fontAlgn="base" latinLnBrk="0" hangingPunct="1">
              <a:lnSpc>
                <a:spcPts val="283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innovation - investment - involvement </a:t>
            </a: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bodies, citizens and businesses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7D30B84-9141-1A79-4F4B-1E2E6D657BC9}"/>
              </a:ext>
            </a:extLst>
          </p:cNvPr>
          <p:cNvSpPr/>
          <p:nvPr/>
        </p:nvSpPr>
        <p:spPr>
          <a:xfrm>
            <a:off x="6696235" y="1463028"/>
            <a:ext cx="2124236" cy="198017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AE748D38-4269-232A-BF7D-3E2A32DEDF68}"/>
              </a:ext>
            </a:extLst>
          </p:cNvPr>
          <p:cNvSpPr txBox="1">
            <a:spLocks/>
          </p:cNvSpPr>
          <p:nvPr/>
        </p:nvSpPr>
        <p:spPr bwMode="auto">
          <a:xfrm>
            <a:off x="6696235" y="1700766"/>
            <a:ext cx="2124237" cy="152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Industry: </a:t>
            </a:r>
            <a:br>
              <a:rPr kumimoji="0" lang="de-AT" alt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de-AT" alt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42 % of our energy consumption</a:t>
            </a:r>
            <a:endParaRPr kumimoji="0" lang="de-AT" alt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213200"/>
            <a:ext cx="4464496" cy="385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0" y="70124"/>
            <a:ext cx="9143999" cy="88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29" tIns="43611" rIns="87229" bIns="436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600" b="1" dirty="0">
                <a:cs typeface="Arial" charset="0"/>
              </a:rPr>
              <a:t>Upper Austria's policy approach</a:t>
            </a:r>
            <a:r>
              <a:rPr lang="en-GB" sz="2600" b="1" dirty="0"/>
              <a:t>:</a:t>
            </a:r>
            <a:br>
              <a:rPr lang="en-GB" sz="2600" b="1" dirty="0"/>
            </a:br>
            <a:r>
              <a:rPr lang="en-GB" sz="2600" b="1" dirty="0"/>
              <a:t>Carrots</a:t>
            </a:r>
            <a:r>
              <a:rPr lang="en-GB" sz="2600" b="1"/>
              <a:t>, sticks, tambourines </a:t>
            </a:r>
            <a:r>
              <a:rPr lang="en-GB" sz="2600" b="1">
                <a:solidFill>
                  <a:srgbClr val="FF0000"/>
                </a:solidFill>
              </a:rPr>
              <a:t>and a skateboard</a:t>
            </a:r>
            <a:endParaRPr lang="en-GB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B5708170-4702-1F75-1D5E-B54CE99F2EEA}"/>
              </a:ext>
            </a:extLst>
          </p:cNvPr>
          <p:cNvSpPr/>
          <p:nvPr/>
        </p:nvSpPr>
        <p:spPr>
          <a:xfrm>
            <a:off x="-5196" y="2319723"/>
            <a:ext cx="9159107" cy="573024"/>
          </a:xfrm>
          <a:prstGeom prst="rect">
            <a:avLst/>
          </a:prstGeom>
          <a:solidFill>
            <a:srgbClr val="00BC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AT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F99F562-6EAC-8783-4D33-7539602A46D0}"/>
              </a:ext>
            </a:extLst>
          </p:cNvPr>
          <p:cNvSpPr/>
          <p:nvPr/>
        </p:nvSpPr>
        <p:spPr>
          <a:xfrm>
            <a:off x="-2598" y="3051947"/>
            <a:ext cx="9144000" cy="57302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-5196" y="2451075"/>
            <a:ext cx="9044374" cy="261610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700" b="1"/>
              <a:t>Cleantech</a:t>
            </a:r>
            <a:r>
              <a:rPr lang="en-GB" sz="1700"/>
              <a:t>: Support for developing products </a:t>
            </a:r>
            <a:r>
              <a:rPr lang="en-GB" sz="1700" dirty="0"/>
              <a:t>and </a:t>
            </a:r>
            <a:r>
              <a:rPr lang="en-GB" sz="1700"/>
              <a:t>services for </a:t>
            </a:r>
            <a:r>
              <a:rPr lang="en-GB" sz="1700" dirty="0"/>
              <a:t>the </a:t>
            </a:r>
            <a:r>
              <a:rPr lang="en-GB" sz="1700"/>
              <a:t>world markets (CTC)</a:t>
            </a:r>
            <a:endParaRPr lang="en-GB" sz="1700" dirty="0"/>
          </a:p>
        </p:txBody>
      </p:sp>
      <p:sp>
        <p:nvSpPr>
          <p:cNvPr id="4" name="Titel 3"/>
          <p:cNvSpPr txBox="1">
            <a:spLocks/>
          </p:cNvSpPr>
          <p:nvPr/>
        </p:nvSpPr>
        <p:spPr bwMode="auto">
          <a:xfrm>
            <a:off x="3" y="-29736"/>
            <a:ext cx="9143997" cy="91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AT" altLang="de-DE" sz="24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Policies</a:t>
            </a:r>
            <a:r>
              <a:rPr lang="de-AT" altLang="de-DE" sz="24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in Upper Austria: Industrial Energy Transition Leader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975A87E-9071-563F-F865-8910634CC301}"/>
              </a:ext>
            </a:extLst>
          </p:cNvPr>
          <p:cNvSpPr/>
          <p:nvPr/>
        </p:nvSpPr>
        <p:spPr>
          <a:xfrm>
            <a:off x="-2" y="922230"/>
            <a:ext cx="9144000" cy="573024"/>
          </a:xfrm>
          <a:prstGeom prst="rect">
            <a:avLst/>
          </a:prstGeom>
          <a:solidFill>
            <a:srgbClr val="F29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215516" y="3860406"/>
            <a:ext cx="9144000" cy="741330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lIns="143987" tIns="108000" rIns="91432" bIns="108000" rtlCol="0">
            <a:spAutoFit/>
          </a:bodyPr>
          <a:lstStyle/>
          <a:p>
            <a:pPr algn="ctr" defTabSz="911865" fontAlgn="auto">
              <a:spcBef>
                <a:spcPts val="0"/>
              </a:spcBef>
              <a:spcAft>
                <a:spcPts val="0"/>
              </a:spcAft>
            </a:pPr>
            <a:r>
              <a:rPr lang="en-GB" sz="1700" dirty="0">
                <a:solidFill>
                  <a:schemeClr val="bg1"/>
                </a:solidFill>
              </a:rPr>
              <a:t>We show how companies are becoming climate-neutral and thereby increase their </a:t>
            </a:r>
            <a:r>
              <a:rPr lang="en-GB" sz="1700" b="1" dirty="0">
                <a:solidFill>
                  <a:schemeClr val="bg1"/>
                </a:solidFill>
              </a:rPr>
              <a:t>competitiveness and profits.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E75D0BB-6EF9-C595-7BAF-8E3027BCA9AA}"/>
              </a:ext>
            </a:extLst>
          </p:cNvPr>
          <p:cNvSpPr/>
          <p:nvPr/>
        </p:nvSpPr>
        <p:spPr>
          <a:xfrm>
            <a:off x="-5195" y="1641489"/>
            <a:ext cx="9159110" cy="573024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DC8F3DF-C9C5-6415-6CB5-9A41FC211C63}"/>
              </a:ext>
            </a:extLst>
          </p:cNvPr>
          <p:cNvSpPr txBox="1"/>
          <p:nvPr/>
        </p:nvSpPr>
        <p:spPr>
          <a:xfrm>
            <a:off x="37346" y="1058862"/>
            <a:ext cx="8969682" cy="503027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lIns="143987" tIns="0" rIns="91432" bIns="0" rtlCol="0">
            <a:noAutofit/>
          </a:bodyPr>
          <a:lstStyle/>
          <a:p>
            <a:pPr algn="ctr"/>
            <a:r>
              <a:rPr lang="en-US" sz="1700" b="1"/>
              <a:t>Innovation Ecosystem</a:t>
            </a:r>
            <a:r>
              <a:rPr lang="en-US" sz="1700"/>
              <a:t>: industry, researchers and public bodies work together (NEFI)</a:t>
            </a:r>
            <a:endParaRPr lang="en-US" sz="17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6B219E-D70C-0018-63B1-BD44082A5A46}"/>
              </a:ext>
            </a:extLst>
          </p:cNvPr>
          <p:cNvSpPr/>
          <p:nvPr/>
        </p:nvSpPr>
        <p:spPr>
          <a:xfrm>
            <a:off x="0" y="3842657"/>
            <a:ext cx="9144000" cy="573024"/>
          </a:xfrm>
          <a:prstGeom prst="rect">
            <a:avLst/>
          </a:prstGeom>
          <a:solidFill>
            <a:srgbClr val="47B9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A9AE0E0-7DDE-A22D-0337-4B5F0CB7EAB3}"/>
              </a:ext>
            </a:extLst>
          </p:cNvPr>
          <p:cNvSpPr txBox="1"/>
          <p:nvPr/>
        </p:nvSpPr>
        <p:spPr>
          <a:xfrm>
            <a:off x="80807" y="3174119"/>
            <a:ext cx="7801799" cy="261610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lIns="143987" tIns="0" rIns="91432" bIns="0" rtlCol="0">
            <a:spAutoFit/>
          </a:bodyPr>
          <a:lstStyle/>
          <a:p>
            <a:pPr algn="ctr" defTabSz="911865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>
                <a:solidFill>
                  <a:schemeClr val="bg1"/>
                </a:solidFill>
              </a:rPr>
              <a:t>Skills:</a:t>
            </a:r>
            <a:r>
              <a:rPr lang="en-US" sz="1700">
                <a:solidFill>
                  <a:schemeClr val="bg1"/>
                </a:solidFill>
              </a:rPr>
              <a:t> Dedicated university and school programmes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A0236BD-34C5-A6B4-2E31-81A327CFF3E2}"/>
              </a:ext>
            </a:extLst>
          </p:cNvPr>
          <p:cNvSpPr txBox="1"/>
          <p:nvPr/>
        </p:nvSpPr>
        <p:spPr>
          <a:xfrm>
            <a:off x="128651" y="1767046"/>
            <a:ext cx="9010404" cy="261610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/>
            <a:r>
              <a:rPr lang="en-GB" sz="1700" b="1"/>
              <a:t>Funding: 3 billion Euro </a:t>
            </a:r>
            <a:r>
              <a:rPr lang="en-GB" sz="1700"/>
              <a:t>from the federal government for the industrial energy transition</a:t>
            </a:r>
            <a:endParaRPr lang="en-GB" sz="1700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104CA78-131B-945A-E8F5-19EA3C6184B4}"/>
              </a:ext>
            </a:extLst>
          </p:cNvPr>
          <p:cNvSpPr/>
          <p:nvPr/>
        </p:nvSpPr>
        <p:spPr>
          <a:xfrm>
            <a:off x="6820489" y="3051947"/>
            <a:ext cx="2124236" cy="198017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itel 3">
            <a:extLst>
              <a:ext uri="{FF2B5EF4-FFF2-40B4-BE49-F238E27FC236}">
                <a16:creationId xmlns:a16="http://schemas.microsoft.com/office/drawing/2014/main" id="{2F5C0609-90C9-0052-7963-2DCFEDA410C4}"/>
              </a:ext>
            </a:extLst>
          </p:cNvPr>
          <p:cNvSpPr txBox="1">
            <a:spLocks/>
          </p:cNvSpPr>
          <p:nvPr/>
        </p:nvSpPr>
        <p:spPr bwMode="auto">
          <a:xfrm>
            <a:off x="6820488" y="3473819"/>
            <a:ext cx="2124237" cy="11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0" rIns="9136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41 % </a:t>
            </a: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renewables</a:t>
            </a: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in </a:t>
            </a: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industry</a:t>
            </a: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energy</a:t>
            </a: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consumption</a:t>
            </a:r>
            <a:endParaRPr kumimoji="0" lang="de-AT" alt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2915AE9-8FAF-89FD-35AA-BF2C8477E546}"/>
              </a:ext>
            </a:extLst>
          </p:cNvPr>
          <p:cNvSpPr txBox="1"/>
          <p:nvPr/>
        </p:nvSpPr>
        <p:spPr>
          <a:xfrm>
            <a:off x="-1" y="3854933"/>
            <a:ext cx="7020273" cy="523220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 defTabSz="911865" fontAlgn="auto">
              <a:spcBef>
                <a:spcPts val="0"/>
              </a:spcBef>
              <a:spcAft>
                <a:spcPts val="0"/>
              </a:spcAft>
            </a:pPr>
            <a:r>
              <a:rPr lang="en-GB" sz="1700" b="1">
                <a:solidFill>
                  <a:schemeClr val="bg1"/>
                </a:solidFill>
              </a:rPr>
              <a:t>Narrative: </a:t>
            </a:r>
            <a:r>
              <a:rPr lang="en-GB" sz="1700">
                <a:solidFill>
                  <a:schemeClr val="bg1"/>
                </a:solidFill>
              </a:rPr>
              <a:t> We </a:t>
            </a:r>
            <a:r>
              <a:rPr lang="en-GB" sz="1700" dirty="0">
                <a:solidFill>
                  <a:schemeClr val="bg1"/>
                </a:solidFill>
              </a:rPr>
              <a:t>show how companies are </a:t>
            </a:r>
            <a:r>
              <a:rPr lang="en-GB" sz="1700">
                <a:solidFill>
                  <a:schemeClr val="bg1"/>
                </a:solidFill>
              </a:rPr>
              <a:t>becoming climate-neutral </a:t>
            </a:r>
            <a:br>
              <a:rPr lang="en-GB" sz="1700">
                <a:solidFill>
                  <a:schemeClr val="bg1"/>
                </a:solidFill>
              </a:rPr>
            </a:br>
            <a:r>
              <a:rPr lang="en-GB" sz="1700">
                <a:solidFill>
                  <a:schemeClr val="bg1"/>
                </a:solidFill>
              </a:rPr>
              <a:t>and increase </a:t>
            </a:r>
            <a:r>
              <a:rPr lang="en-GB" sz="1700" dirty="0">
                <a:solidFill>
                  <a:schemeClr val="bg1"/>
                </a:solidFill>
              </a:rPr>
              <a:t>their </a:t>
            </a:r>
            <a:r>
              <a:rPr lang="en-GB" sz="1700" b="1" dirty="0">
                <a:solidFill>
                  <a:schemeClr val="bg1"/>
                </a:solidFill>
              </a:rPr>
              <a:t>competitiveness </a:t>
            </a:r>
            <a:r>
              <a:rPr lang="en-GB" sz="1700" b="1">
                <a:solidFill>
                  <a:schemeClr val="bg1"/>
                </a:solidFill>
              </a:rPr>
              <a:t>and profits</a:t>
            </a:r>
            <a:endParaRPr lang="en-GB" sz="1700" b="1" dirty="0">
              <a:solidFill>
                <a:schemeClr val="bg1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9DA2EFF-3872-FACD-F3CF-EF6EDD86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3" y="4520231"/>
            <a:ext cx="827156" cy="5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B90BD2B-BC07-7C59-BEFB-A911BDDE3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09976"/>
            <a:ext cx="813273" cy="81327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E232622-F15A-3248-4497-98085BBE40E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 b="8414"/>
          <a:stretch/>
        </p:blipFill>
        <p:spPr>
          <a:xfrm>
            <a:off x="1784873" y="4668138"/>
            <a:ext cx="883824" cy="2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89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A2542-A46B-EDF4-A946-EB2D48AB5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80B5CA9-956C-45A1-4A20-39FBA217C4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352" y="201570"/>
            <a:ext cx="8857296" cy="30797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First climate-neutral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EE901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brick factory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operation!</a:t>
            </a:r>
            <a:endParaRPr lang="en-GB" sz="2600" b="1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E3F18ED-2F80-4936-6F3C-373B8DF09CB9}"/>
              </a:ext>
            </a:extLst>
          </p:cNvPr>
          <p:cNvSpPr txBox="1"/>
          <p:nvPr/>
        </p:nvSpPr>
        <p:spPr>
          <a:xfrm>
            <a:off x="251520" y="627534"/>
            <a:ext cx="6289427" cy="486000"/>
          </a:xfrm>
          <a:prstGeom prst="rect">
            <a:avLst/>
          </a:prstGeom>
          <a:noFill/>
          <a:ln w="9525">
            <a:solidFill>
              <a:srgbClr val="EE9012"/>
            </a:solidFill>
          </a:ln>
        </p:spPr>
        <p:txBody>
          <a:bodyPr wrap="square" tIns="36000" bIns="36000" rtlCol="0" anchor="ctr" anchorCtr="0">
            <a:noAutofit/>
          </a:bodyPr>
          <a:lstStyle/>
          <a:p>
            <a:pPr marL="115887" lvl="1">
              <a:lnSpc>
                <a:spcPct val="95000"/>
              </a:lnSpc>
              <a:spcAft>
                <a:spcPts val="0"/>
              </a:spcAft>
              <a:buSzPct val="100000"/>
            </a:pPr>
            <a:r>
              <a:rPr lang="en-GB" sz="1600" dirty="0"/>
              <a:t>Wienerberger, the world's largest brick manufacturer with over </a:t>
            </a:r>
            <a:br>
              <a:rPr lang="en-GB" sz="1600" dirty="0"/>
            </a:br>
            <a:r>
              <a:rPr lang="en-GB" sz="1600" dirty="0"/>
              <a:t>200 plants worldwide</a:t>
            </a:r>
            <a:endParaRPr lang="de-AT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6F3998-51AE-C555-01FA-AF8802C3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67" r="4726"/>
          <a:stretch/>
        </p:blipFill>
        <p:spPr>
          <a:xfrm>
            <a:off x="6614795" y="627534"/>
            <a:ext cx="2529206" cy="25021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23CAA21-4471-6780-211D-A2D271E2F0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44" t="18882" r="9150" b="219"/>
          <a:stretch/>
        </p:blipFill>
        <p:spPr>
          <a:xfrm>
            <a:off x="6618817" y="3183818"/>
            <a:ext cx="2529205" cy="185420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E256424-27AD-BBB7-A9E9-309B361FFDA1}"/>
              </a:ext>
            </a:extLst>
          </p:cNvPr>
          <p:cNvSpPr txBox="1"/>
          <p:nvPr/>
        </p:nvSpPr>
        <p:spPr>
          <a:xfrm>
            <a:off x="253215" y="2646315"/>
            <a:ext cx="6289427" cy="270000"/>
          </a:xfrm>
          <a:prstGeom prst="rect">
            <a:avLst/>
          </a:prstGeom>
          <a:noFill/>
          <a:ln w="9525">
            <a:solidFill>
              <a:srgbClr val="EE9012"/>
            </a:solidFill>
          </a:ln>
        </p:spPr>
        <p:txBody>
          <a:bodyPr wrap="square" tIns="36000" bIns="36000" rtlCol="0" anchor="ctr" anchorCtr="0">
            <a:noAutofit/>
          </a:bodyPr>
          <a:lstStyle/>
          <a:p>
            <a:pPr marL="115887" lvl="1">
              <a:spcAft>
                <a:spcPts val="200"/>
              </a:spcAft>
              <a:buSzPct val="100000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30 million Euro investments, 7 million Euro subsidies</a:t>
            </a:r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76E5CF-AE43-CA38-2413-EDF70C55FD65}"/>
              </a:ext>
            </a:extLst>
          </p:cNvPr>
          <p:cNvSpPr txBox="1"/>
          <p:nvPr/>
        </p:nvSpPr>
        <p:spPr>
          <a:xfrm>
            <a:off x="252569" y="1162461"/>
            <a:ext cx="6289427" cy="486000"/>
          </a:xfrm>
          <a:prstGeom prst="rect">
            <a:avLst/>
          </a:prstGeom>
          <a:noFill/>
          <a:ln w="9525">
            <a:solidFill>
              <a:srgbClr val="EE9012"/>
            </a:solidFill>
          </a:ln>
        </p:spPr>
        <p:txBody>
          <a:bodyPr wrap="square" tIns="36000" bIns="36000" rtlCol="0" anchor="ctr" anchorCtr="0">
            <a:noAutofit/>
          </a:bodyPr>
          <a:lstStyle/>
          <a:p>
            <a:pPr marL="115887" lvl="1">
              <a:lnSpc>
                <a:spcPct val="95000"/>
              </a:lnSpc>
              <a:spcAft>
                <a:spcPts val="0"/>
              </a:spcAft>
              <a:buSzPct val="100000"/>
            </a:pPr>
            <a:r>
              <a:rPr lang="en-GB" sz="1600" dirty="0"/>
              <a:t>Factory in Upper Austria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pioneers the company's climate-neutrality pathway</a:t>
            </a:r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2B9BFD-12F8-42CC-886A-66845AD60895}"/>
              </a:ext>
            </a:extLst>
          </p:cNvPr>
          <p:cNvSpPr txBox="1"/>
          <p:nvPr/>
        </p:nvSpPr>
        <p:spPr>
          <a:xfrm>
            <a:off x="251520" y="1697388"/>
            <a:ext cx="6289427" cy="900000"/>
          </a:xfrm>
          <a:prstGeom prst="rect">
            <a:avLst/>
          </a:prstGeom>
          <a:noFill/>
          <a:ln w="9525">
            <a:solidFill>
              <a:srgbClr val="EE9012"/>
            </a:solidFill>
          </a:ln>
        </p:spPr>
        <p:txBody>
          <a:bodyPr wrap="square" tIns="36000" bIns="36000" rtlCol="0" anchor="ctr" anchorCtr="0">
            <a:noAutofit/>
          </a:bodyPr>
          <a:lstStyle/>
          <a:p>
            <a:pPr marL="115887" lvl="1">
              <a:lnSpc>
                <a:spcPct val="95000"/>
              </a:lnSpc>
              <a:spcAft>
                <a:spcPts val="0"/>
              </a:spcAft>
              <a:buSzPct val="100000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Innovative combination of measures: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electrification (one of largest electric furnaces), 4 HT heat pumps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a new clay mix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advanced energy efficiency measures (-30 % consumption)</a:t>
            </a:r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DBA057-7375-419D-F4D8-B51BAE9942C3}"/>
              </a:ext>
            </a:extLst>
          </p:cNvPr>
          <p:cNvSpPr txBox="1"/>
          <p:nvPr/>
        </p:nvSpPr>
        <p:spPr>
          <a:xfrm>
            <a:off x="251520" y="2965242"/>
            <a:ext cx="6289427" cy="270000"/>
          </a:xfrm>
          <a:prstGeom prst="rect">
            <a:avLst/>
          </a:prstGeom>
          <a:noFill/>
          <a:ln w="9525">
            <a:solidFill>
              <a:srgbClr val="EE9012"/>
            </a:solidFill>
          </a:ln>
        </p:spPr>
        <p:txBody>
          <a:bodyPr wrap="square" tIns="36000" bIns="36000" rtlCol="0" anchor="ctr" anchorCtr="0">
            <a:noAutofit/>
          </a:bodyPr>
          <a:lstStyle/>
          <a:p>
            <a:pPr marL="115887" lvl="1">
              <a:spcAft>
                <a:spcPts val="200"/>
              </a:spcAft>
              <a:buSzPct val="100000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Ambitious strategy for the roll-out</a:t>
            </a:r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65B4190-AA3F-AA89-87A0-502315548693}"/>
              </a:ext>
            </a:extLst>
          </p:cNvPr>
          <p:cNvSpPr txBox="1"/>
          <p:nvPr/>
        </p:nvSpPr>
        <p:spPr>
          <a:xfrm>
            <a:off x="249314" y="3284169"/>
            <a:ext cx="6289427" cy="486000"/>
          </a:xfrm>
          <a:prstGeom prst="rect">
            <a:avLst/>
          </a:prstGeom>
          <a:noFill/>
          <a:ln w="9525">
            <a:solidFill>
              <a:srgbClr val="EE9012"/>
            </a:solidFill>
          </a:ln>
        </p:spPr>
        <p:txBody>
          <a:bodyPr wrap="square" tIns="36000" bIns="36000" rtlCol="0" anchor="ctr" anchorCtr="0">
            <a:noAutofit/>
          </a:bodyPr>
          <a:lstStyle/>
          <a:p>
            <a:pPr marL="115887" lvl="1">
              <a:lnSpc>
                <a:spcPct val="95000"/>
              </a:lnSpc>
              <a:spcAft>
                <a:spcPts val="0"/>
              </a:spcAft>
              <a:buSzPct val="100000"/>
            </a:pPr>
            <a:r>
              <a:rPr lang="en-GB" sz="1600" dirty="0"/>
              <a:t>Key driver: to remain "climate-competitive" with the construction material wood</a:t>
            </a:r>
            <a:endParaRPr lang="de-AT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1808565-E40E-0401-F901-9CCC63D61B85}"/>
              </a:ext>
            </a:extLst>
          </p:cNvPr>
          <p:cNvSpPr txBox="1"/>
          <p:nvPr/>
        </p:nvSpPr>
        <p:spPr>
          <a:xfrm>
            <a:off x="249314" y="3819096"/>
            <a:ext cx="6289427" cy="900000"/>
          </a:xfrm>
          <a:prstGeom prst="rect">
            <a:avLst/>
          </a:prstGeom>
          <a:noFill/>
          <a:ln w="9525">
            <a:solidFill>
              <a:srgbClr val="EE9012"/>
            </a:solidFill>
          </a:ln>
        </p:spPr>
        <p:txBody>
          <a:bodyPr wrap="square" tIns="36000" bIns="36000" rtlCol="0" anchor="ctr" anchorCtr="0">
            <a:spAutoFit/>
          </a:bodyPr>
          <a:lstStyle/>
          <a:p>
            <a:pPr marL="115887" lvl="1">
              <a:lnSpc>
                <a:spcPct val="95000"/>
              </a:lnSpc>
              <a:spcAft>
                <a:spcPts val="0"/>
              </a:spcAft>
              <a:buSzPct val="100000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Benefits after 3 months of full operation: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productivity increase (shorter firing times)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higher worker safety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improved product quality</a:t>
            </a:r>
            <a:endParaRPr lang="de-A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CA35C44-6C11-8742-044B-33ED6D58C0C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 b="8414"/>
          <a:stretch/>
        </p:blipFill>
        <p:spPr>
          <a:xfrm>
            <a:off x="7846193" y="108570"/>
            <a:ext cx="1297807" cy="4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71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DBE1C-CFC6-ABD9-380F-2F2A157A9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ABB1D0C-8B8E-1D17-9559-9E19E0BAD2AF}"/>
              </a:ext>
            </a:extLst>
          </p:cNvPr>
          <p:cNvSpPr/>
          <p:nvPr/>
        </p:nvSpPr>
        <p:spPr>
          <a:xfrm>
            <a:off x="341276" y="3805935"/>
            <a:ext cx="8856984" cy="71557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5.0</a:t>
            </a:r>
            <a:r>
              <a:rPr kumimoji="0" lang="de-A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Independence from fossil fuels is a decisive factor for competitiveness -&gt; now economic survival</a:t>
            </a:r>
            <a:endParaRPr kumimoji="0" lang="de-A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2C194EE-025F-023C-F4E0-F472BAEB7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0037"/>
            <a:ext cx="87484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Industrial Revolutions</a:t>
            </a:r>
            <a:endParaRPr kumimoji="0" lang="de-AT" sz="26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7A1DCE-00FA-5E19-60BC-6000CF77A845}"/>
              </a:ext>
            </a:extLst>
          </p:cNvPr>
          <p:cNvSpPr txBox="1"/>
          <p:nvPr/>
        </p:nvSpPr>
        <p:spPr>
          <a:xfrm>
            <a:off x="2461977" y="3521966"/>
            <a:ext cx="4607222" cy="27699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Christiane Egger, OÖ Energiesparverband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BCDDBE-8230-CA93-7C93-F9E577E82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t="17571" r="5156" b="19887"/>
          <a:stretch/>
        </p:blipFill>
        <p:spPr>
          <a:xfrm>
            <a:off x="162000" y="972000"/>
            <a:ext cx="8805212" cy="24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2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FBD67-8237-BB49-7A89-5C01B01B3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A8A427-7B3F-8EAA-D939-D55A7B9525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3" y="0"/>
            <a:ext cx="9140695" cy="51435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7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4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ENERGY TRANSITION </a:t>
            </a:r>
            <a:br>
              <a:rPr lang="en-GB" sz="44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99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QUICKLY AS POSSIBLE!</a:t>
            </a:r>
            <a:endParaRPr lang="en-GB" sz="374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81EF6BD-654F-4724-D8BF-101F11B0E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57" y="4340072"/>
            <a:ext cx="957417" cy="5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29360D2-FBAF-02AA-84A0-F80036057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43646" y="4378890"/>
            <a:ext cx="724779" cy="5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E8311BE-F64E-8403-3417-F1B21451E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4061034"/>
            <a:ext cx="1082466" cy="10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68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246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9532" y="786461"/>
            <a:ext cx="8845150" cy="2790683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338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altLang="de-DE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Decrease</a:t>
            </a:r>
            <a:r>
              <a:rPr kumimoji="0" lang="de-AT" altLang="de-D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altLang="de-DE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r>
              <a:rPr kumimoji="0" lang="de-AT" altLang="de-D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altLang="de-DE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</a:t>
            </a:r>
            <a:r>
              <a:rPr kumimoji="0" lang="de-AT" altLang="de-D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altLang="de-DE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costs</a:t>
            </a:r>
            <a:endParaRPr kumimoji="0" lang="de-AT" alt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338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Risk </a:t>
            </a:r>
            <a:r>
              <a:rPr kumimoji="0" lang="de-AT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reduction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decreasing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dependence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imported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gas and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price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fluctuations</a:t>
            </a:r>
            <a:endParaRPr kumimoji="0" lang="de-AT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338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Company </a:t>
            </a:r>
            <a:r>
              <a:rPr kumimoji="0" lang="de-AT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</a:t>
            </a:r>
            <a:r>
              <a:rPr kumimoji="0" lang="de-AT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improving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employee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loyalty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employer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brand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future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staff</a:t>
            </a:r>
            <a:endParaRPr kumimoji="0" lang="de-AT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338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Productivity</a:t>
            </a:r>
            <a:r>
              <a:rPr kumimoji="0" lang="de-AT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increase</a:t>
            </a:r>
            <a:r>
              <a:rPr kumimoji="0" lang="de-AT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improved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work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conditions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reduction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waste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heat</a:t>
            </a:r>
            <a:endParaRPr kumimoji="0" lang="de-AT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338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Customer </a:t>
            </a:r>
            <a:r>
              <a:rPr kumimoji="0" lang="de-AT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requirements</a:t>
            </a:r>
            <a:r>
              <a:rPr kumimoji="0" lang="de-AT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fulfilling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requirements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within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global/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local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supply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chains</a:t>
            </a:r>
            <a:endParaRPr kumimoji="0" lang="de-AT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338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Reporting </a:t>
            </a:r>
            <a:r>
              <a:rPr kumimoji="0" lang="de-AT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obligations</a:t>
            </a:r>
            <a:r>
              <a:rPr kumimoji="0" lang="de-AT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GHG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information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required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altLang="de-DE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banks</a:t>
            </a: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</a:t>
            </a:r>
            <a:r>
              <a:rPr kumimoji="0" lang="de-DE" altLang="de-DE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customers</a:t>
            </a:r>
            <a:r>
              <a:rPr kumimoji="0" lang="de-DE" alt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ulfilling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reporting</a:t>
            </a: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A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obligations</a:t>
            </a:r>
            <a:endParaRPr kumimoji="0" lang="de-AT" alt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el 3"/>
          <p:cNvSpPr txBox="1">
            <a:spLocks/>
          </p:cNvSpPr>
          <p:nvPr/>
        </p:nvSpPr>
        <p:spPr bwMode="auto">
          <a:xfrm>
            <a:off x="2480" y="87474"/>
            <a:ext cx="9139039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Economic</a:t>
            </a:r>
            <a:r>
              <a:rPr kumimoji="0" lang="de-AT" alt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benefits</a:t>
            </a:r>
            <a:r>
              <a:rPr kumimoji="0" lang="de-AT" alt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of</a:t>
            </a:r>
            <a:r>
              <a:rPr kumimoji="0" lang="de-AT" alt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the</a:t>
            </a:r>
            <a:r>
              <a:rPr kumimoji="0" lang="de-AT" alt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industrial</a:t>
            </a:r>
            <a:r>
              <a:rPr kumimoji="0" lang="de-AT" alt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energy</a:t>
            </a:r>
            <a:r>
              <a:rPr kumimoji="0" lang="de-AT" alt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de-AT" alt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transition</a:t>
            </a:r>
            <a:endParaRPr kumimoji="0" lang="de-AT" altLang="de-DE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7" name="Grafik 6" descr="Ein Bild, das Cartoon enthält.&#10;&#10;KI-generierte Inhalte können fehlerhaft sein.">
            <a:extLst>
              <a:ext uri="{FF2B5EF4-FFF2-40B4-BE49-F238E27FC236}">
                <a16:creationId xmlns:a16="http://schemas.microsoft.com/office/drawing/2014/main" id="{3A612A52-4BDA-2DAE-4BAC-1AE0719FB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70" b="13294"/>
          <a:stretch/>
        </p:blipFill>
        <p:spPr>
          <a:xfrm>
            <a:off x="3146854" y="3327834"/>
            <a:ext cx="4218032" cy="18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57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/>
          <a:stretch/>
        </p:blipFill>
        <p:spPr>
          <a:xfrm>
            <a:off x="7665006" y="207099"/>
            <a:ext cx="1297807" cy="492443"/>
          </a:xfrm>
          <a:prstGeom prst="rect">
            <a:avLst/>
          </a:prstGeom>
        </p:spPr>
      </p:pic>
      <p:pic>
        <p:nvPicPr>
          <p:cNvPr id="19" name="Grafik 18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DA7727E8-A32E-E30A-1CE0-3A68CEFB3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81" y="4439391"/>
            <a:ext cx="478226" cy="41024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984C28D-3114-DEF8-64A8-835D28692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85" y="4505232"/>
            <a:ext cx="684076" cy="27559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02F2604-77D6-41CE-D6CA-A90402556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972" y="4487460"/>
            <a:ext cx="814648" cy="319659"/>
          </a:xfrm>
          <a:prstGeom prst="rect">
            <a:avLst/>
          </a:prstGeom>
        </p:spPr>
      </p:pic>
      <p:pic>
        <p:nvPicPr>
          <p:cNvPr id="25" name="Grafik 24" descr="Ein Bild, das Kreis, Kunst enthält.&#10;&#10;KI-generierte Inhalte können fehlerhaft sein.">
            <a:extLst>
              <a:ext uri="{FF2B5EF4-FFF2-40B4-BE49-F238E27FC236}">
                <a16:creationId xmlns:a16="http://schemas.microsoft.com/office/drawing/2014/main" id="{2B981014-D5BE-A2BB-C5B9-4B62765D85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85" y="4482494"/>
            <a:ext cx="346953" cy="355624"/>
          </a:xfrm>
          <a:prstGeom prst="rect">
            <a:avLst/>
          </a:prstGeom>
        </p:spPr>
      </p:pic>
      <p:pic>
        <p:nvPicPr>
          <p:cNvPr id="27" name="Grafik 26" descr="Ein Bild, das Text, Schrift, Logo, Symbol enthält.&#10;&#10;KI-generierte Inhalte können fehlerhaft sein.">
            <a:extLst>
              <a:ext uri="{FF2B5EF4-FFF2-40B4-BE49-F238E27FC236}">
                <a16:creationId xmlns:a16="http://schemas.microsoft.com/office/drawing/2014/main" id="{F17D3314-0A7E-C347-F8C5-E3A6706AC0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24" y="4533314"/>
            <a:ext cx="900100" cy="219437"/>
          </a:xfrm>
          <a:prstGeom prst="rect">
            <a:avLst/>
          </a:prstGeom>
        </p:spPr>
      </p:pic>
      <p:pic>
        <p:nvPicPr>
          <p:cNvPr id="29" name="Grafik 28" descr="Ein Bild, das Text, Schrift, Screenshot, Poster enthält.&#10;&#10;KI-generierte Inhalte können fehlerhaft sein.">
            <a:extLst>
              <a:ext uri="{FF2B5EF4-FFF2-40B4-BE49-F238E27FC236}">
                <a16:creationId xmlns:a16="http://schemas.microsoft.com/office/drawing/2014/main" id="{9D2D56B9-ECFA-DCB5-773F-154EF4B9AB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89" y="4482494"/>
            <a:ext cx="233540" cy="324036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A7A325DD-FF08-19DD-E597-2F23A2179E94}"/>
              </a:ext>
            </a:extLst>
          </p:cNvPr>
          <p:cNvSpPr txBox="1"/>
          <p:nvPr/>
        </p:nvSpPr>
        <p:spPr>
          <a:xfrm>
            <a:off x="554042" y="1150800"/>
            <a:ext cx="8035917" cy="2416046"/>
          </a:xfrm>
          <a:prstGeom prst="rect">
            <a:avLst/>
          </a:prstGeom>
          <a:noFill/>
          <a:ln w="19050">
            <a:solidFill>
              <a:srgbClr val="23387B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b="1" dirty="0"/>
              <a:t>NEFI: The Austrian R&amp;D </a:t>
            </a:r>
            <a:r>
              <a:rPr lang="de-AT" b="1" dirty="0" err="1"/>
              <a:t>platform</a:t>
            </a:r>
            <a:r>
              <a:rPr lang="de-AT" b="1" dirty="0"/>
              <a:t> </a:t>
            </a:r>
            <a:r>
              <a:rPr lang="de-AT" b="1" dirty="0" err="1"/>
              <a:t>for</a:t>
            </a:r>
            <a:r>
              <a:rPr lang="de-AT" b="1" dirty="0"/>
              <a:t> </a:t>
            </a:r>
            <a:r>
              <a:rPr lang="de-AT" b="1" dirty="0" err="1"/>
              <a:t>the</a:t>
            </a:r>
            <a:r>
              <a:rPr lang="de-AT" b="1" dirty="0"/>
              <a:t> </a:t>
            </a:r>
            <a:r>
              <a:rPr lang="de-AT" b="1" dirty="0" err="1"/>
              <a:t>industrial</a:t>
            </a:r>
            <a:r>
              <a:rPr lang="de-AT" b="1" dirty="0"/>
              <a:t> </a:t>
            </a:r>
            <a:r>
              <a:rPr lang="de-AT" b="1" dirty="0" err="1"/>
              <a:t>transformation</a:t>
            </a:r>
            <a:endParaRPr lang="de-AT" b="1" dirty="0"/>
          </a:p>
          <a:p>
            <a:pPr marL="285750" indent="-285750">
              <a:spcAft>
                <a:spcPts val="600"/>
              </a:spcAft>
              <a:buClr>
                <a:srgbClr val="23387B"/>
              </a:buClr>
              <a:buFont typeface="Arial" panose="020B0604020202020204" pitchFamily="34" charset="0"/>
              <a:buChar char="•"/>
            </a:pPr>
            <a:r>
              <a:rPr lang="de-AT" dirty="0"/>
              <a:t>National </a:t>
            </a:r>
            <a:r>
              <a:rPr lang="de-AT" dirty="0" err="1"/>
              <a:t>innovation</a:t>
            </a:r>
            <a:r>
              <a:rPr lang="de-AT" dirty="0"/>
              <a:t> </a:t>
            </a:r>
            <a:r>
              <a:rPr lang="de-AT"/>
              <a:t>network (2016-2031</a:t>
            </a:r>
            <a:r>
              <a:rPr lang="de-AT" dirty="0"/>
              <a:t>)</a:t>
            </a:r>
          </a:p>
          <a:p>
            <a:pPr marL="285750" indent="-285750">
              <a:spcAft>
                <a:spcPts val="600"/>
              </a:spcAft>
              <a:buClr>
                <a:srgbClr val="23387B"/>
              </a:buClr>
              <a:buFont typeface="Arial" panose="020B0604020202020204" pitchFamily="34" charset="0"/>
              <a:buChar char="•"/>
            </a:pPr>
            <a:r>
              <a:rPr lang="de-AT" dirty="0"/>
              <a:t>Focus: </a:t>
            </a:r>
            <a:r>
              <a:rPr lang="de-AT" dirty="0" err="1"/>
              <a:t>technologies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decarbonisation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industrial</a:t>
            </a:r>
            <a:r>
              <a:rPr lang="de-AT" dirty="0"/>
              <a:t> </a:t>
            </a:r>
            <a:r>
              <a:rPr lang="de-AT" dirty="0" err="1"/>
              <a:t>energy</a:t>
            </a:r>
            <a:r>
              <a:rPr lang="de-AT" dirty="0"/>
              <a:t> </a:t>
            </a:r>
            <a:r>
              <a:rPr lang="de-AT" dirty="0" err="1"/>
              <a:t>systems</a:t>
            </a:r>
            <a:endParaRPr lang="de-AT" dirty="0"/>
          </a:p>
          <a:p>
            <a:pPr marL="285750" indent="-285750">
              <a:spcAft>
                <a:spcPts val="600"/>
              </a:spcAft>
              <a:buClr>
                <a:srgbClr val="23387B"/>
              </a:buClr>
              <a:buFont typeface="Arial" panose="020B0604020202020204" pitchFamily="34" charset="0"/>
              <a:buChar char="•"/>
            </a:pPr>
            <a:r>
              <a:rPr lang="de-AT" dirty="0"/>
              <a:t>Geographic </a:t>
            </a:r>
            <a:r>
              <a:rPr lang="de-AT" dirty="0" err="1"/>
              <a:t>focus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two</a:t>
            </a:r>
            <a:r>
              <a:rPr lang="de-AT" dirty="0"/>
              <a:t> </a:t>
            </a:r>
            <a:r>
              <a:rPr lang="de-AT" dirty="0" err="1"/>
              <a:t>industrial</a:t>
            </a:r>
            <a:r>
              <a:rPr lang="de-AT" dirty="0"/>
              <a:t> </a:t>
            </a:r>
            <a:r>
              <a:rPr lang="de-AT" dirty="0" err="1"/>
              <a:t>regions</a:t>
            </a:r>
            <a:r>
              <a:rPr lang="de-AT" dirty="0"/>
              <a:t> Upper Austria and Styria</a:t>
            </a:r>
          </a:p>
          <a:p>
            <a:pPr marL="285750" indent="-285750">
              <a:spcAft>
                <a:spcPts val="600"/>
              </a:spcAft>
              <a:buClr>
                <a:srgbClr val="23387B"/>
              </a:buClr>
              <a:buFont typeface="Arial" panose="020B0604020202020204" pitchFamily="34" charset="0"/>
              <a:buChar char="•"/>
            </a:pPr>
            <a:r>
              <a:rPr lang="de-AT" dirty="0" err="1"/>
              <a:t>Approx</a:t>
            </a:r>
            <a:r>
              <a:rPr lang="de-AT" dirty="0"/>
              <a:t>. 120 </a:t>
            </a:r>
            <a:r>
              <a:rPr lang="de-AT" dirty="0" err="1"/>
              <a:t>partners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industry</a:t>
            </a:r>
            <a:r>
              <a:rPr lang="de-AT" dirty="0"/>
              <a:t>, RTOs and </a:t>
            </a:r>
            <a:r>
              <a:rPr lang="de-AT" dirty="0" err="1"/>
              <a:t>public</a:t>
            </a:r>
            <a:r>
              <a:rPr lang="de-AT" dirty="0"/>
              <a:t> </a:t>
            </a:r>
            <a:r>
              <a:rPr lang="de-AT" dirty="0" err="1"/>
              <a:t>institutions</a:t>
            </a:r>
            <a:endParaRPr lang="de-AT" dirty="0"/>
          </a:p>
          <a:p>
            <a:pPr marL="285750" indent="-285750">
              <a:spcAft>
                <a:spcPts val="600"/>
              </a:spcAft>
              <a:buClr>
                <a:srgbClr val="23387B"/>
              </a:buClr>
              <a:buFont typeface="Arial" panose="020B0604020202020204" pitchFamily="34" charset="0"/>
              <a:buChar char="•"/>
            </a:pPr>
            <a:r>
              <a:rPr lang="de-AT" dirty="0"/>
              <a:t>25 sub-projects, total </a:t>
            </a:r>
            <a:r>
              <a:rPr lang="de-AT" dirty="0" err="1"/>
              <a:t>investments</a:t>
            </a:r>
            <a:r>
              <a:rPr lang="de-AT" dirty="0"/>
              <a:t> 100 </a:t>
            </a:r>
            <a:r>
              <a:rPr lang="de-AT" dirty="0" err="1"/>
              <a:t>million</a:t>
            </a:r>
            <a:r>
              <a:rPr lang="de-AT" dirty="0"/>
              <a:t> Euro, 40 </a:t>
            </a:r>
            <a:r>
              <a:rPr lang="de-AT" dirty="0" err="1"/>
              <a:t>million</a:t>
            </a:r>
            <a:r>
              <a:rPr lang="de-AT" dirty="0"/>
              <a:t> Euro </a:t>
            </a:r>
            <a:r>
              <a:rPr lang="de-AT" dirty="0" err="1"/>
              <a:t>public</a:t>
            </a:r>
            <a:r>
              <a:rPr lang="de-AT" dirty="0"/>
              <a:t> </a:t>
            </a:r>
            <a:r>
              <a:rPr lang="de-AT" dirty="0" err="1"/>
              <a:t>funding</a:t>
            </a:r>
            <a:endParaRPr lang="de-AT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95486"/>
            <a:ext cx="77043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Regular"/>
                <a:ea typeface="+mn-ea"/>
                <a:cs typeface="Arial" charset="0"/>
              </a:rPr>
              <a:t>F&amp;E</a:t>
            </a:r>
            <a:r>
              <a:rPr kumimoji="0" lang="de-AT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Regular"/>
                <a:ea typeface="+mn-ea"/>
                <a:cs typeface="Arial" charset="0"/>
              </a:rPr>
              <a:t> Plattform NEFI: </a:t>
            </a:r>
            <a:r>
              <a:rPr kumimoji="0" lang="de-AT" sz="2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Regular"/>
                <a:ea typeface="+mn-ea"/>
                <a:cs typeface="Arial" charset="0"/>
              </a:rPr>
              <a:t>N</a:t>
            </a:r>
            <a:r>
              <a:rPr kumimoji="0" lang="de-AT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Regular"/>
                <a:ea typeface="+mn-ea"/>
                <a:cs typeface="Arial" charset="0"/>
              </a:rPr>
              <a:t>ew </a:t>
            </a:r>
            <a:r>
              <a:rPr kumimoji="0" lang="de-AT" sz="2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Regular"/>
                <a:ea typeface="+mn-ea"/>
                <a:cs typeface="Arial" charset="0"/>
              </a:rPr>
              <a:t>E</a:t>
            </a:r>
            <a:r>
              <a:rPr kumimoji="0" lang="de-AT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Regular"/>
                <a:ea typeface="+mn-ea"/>
                <a:cs typeface="Arial" charset="0"/>
              </a:rPr>
              <a:t>nergy </a:t>
            </a:r>
            <a:r>
              <a:rPr kumimoji="0" lang="de-AT" sz="2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Regular"/>
                <a:ea typeface="+mn-ea"/>
                <a:cs typeface="Arial" charset="0"/>
              </a:rPr>
              <a:t>f</a:t>
            </a:r>
            <a:r>
              <a:rPr kumimoji="0" lang="de-AT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Regular"/>
                <a:ea typeface="+mn-ea"/>
                <a:cs typeface="Arial" charset="0"/>
              </a:rPr>
              <a:t>or</a:t>
            </a:r>
            <a:r>
              <a:rPr kumimoji="0" lang="de-AT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Regular"/>
                <a:ea typeface="+mn-ea"/>
                <a:cs typeface="Arial" charset="0"/>
              </a:rPr>
              <a:t> </a:t>
            </a:r>
            <a:r>
              <a:rPr kumimoji="0" lang="de-AT" sz="2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Regular"/>
                <a:ea typeface="+mn-ea"/>
                <a:cs typeface="Arial" charset="0"/>
              </a:rPr>
              <a:t>I</a:t>
            </a:r>
            <a:r>
              <a:rPr kumimoji="0" lang="de-AT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Regular"/>
                <a:ea typeface="+mn-ea"/>
                <a:cs typeface="Arial" charset="0"/>
              </a:rPr>
              <a:t>ndustry</a:t>
            </a:r>
          </a:p>
        </p:txBody>
      </p:sp>
    </p:spTree>
    <p:extLst>
      <p:ext uri="{BB962C8B-B14F-4D97-AF65-F5344CB8AC3E}">
        <p14:creationId xmlns:p14="http://schemas.microsoft.com/office/powerpoint/2010/main" val="45770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BF181-D0A3-C352-E599-8D3AFE7B6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627A314-FFFD-A55E-FC89-C89C08DEF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52585" b="27830"/>
          <a:stretch/>
        </p:blipFill>
        <p:spPr bwMode="auto">
          <a:xfrm>
            <a:off x="4601839" y="771550"/>
            <a:ext cx="4323837" cy="125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C0BD8B6-69A1-101F-C6D8-F8395A987F27}"/>
              </a:ext>
            </a:extLst>
          </p:cNvPr>
          <p:cNvSpPr/>
          <p:nvPr/>
        </p:nvSpPr>
        <p:spPr>
          <a:xfrm>
            <a:off x="477131" y="771550"/>
            <a:ext cx="4054038" cy="12530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2485400-968F-A608-ED70-8B83C6968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1" b="38028"/>
          <a:stretch/>
        </p:blipFill>
        <p:spPr bwMode="auto">
          <a:xfrm>
            <a:off x="212159" y="771550"/>
            <a:ext cx="4323837" cy="12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6269D7-768B-5E2D-9BEB-8F7971DB92B0}"/>
              </a:ext>
            </a:extLst>
          </p:cNvPr>
          <p:cNvSpPr/>
          <p:nvPr/>
        </p:nvSpPr>
        <p:spPr>
          <a:xfrm>
            <a:off x="212159" y="2023025"/>
            <a:ext cx="4323837" cy="682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72000" rIns="68589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Capital:	Linz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Population: 1.5 million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DCF91-1406-B6E0-DF70-A962A04413FF}"/>
              </a:ext>
            </a:extLst>
          </p:cNvPr>
          <p:cNvSpPr/>
          <p:nvPr/>
        </p:nvSpPr>
        <p:spPr>
          <a:xfrm>
            <a:off x="4601839" y="2023025"/>
            <a:ext cx="4323837" cy="68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rPr>
            </a:b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heartland </a:t>
            </a:r>
            <a:r>
              <a:rPr lang="en-US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Austria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kumimoji="0" lang="en-US" sz="1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25 % o</a:t>
            </a:r>
            <a:r>
              <a:rPr lang="en-US" sz="1700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Austrian exports</a:t>
            </a:r>
            <a:endParaRPr kumimoji="0" lang="en-GB" sz="1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EDD60348-2BBD-4813-E9E1-BE29827C8460}"/>
              </a:ext>
            </a:extLst>
          </p:cNvPr>
          <p:cNvSpPr/>
          <p:nvPr/>
        </p:nvSpPr>
        <p:spPr>
          <a:xfrm>
            <a:off x="212159" y="4047914"/>
            <a:ext cx="4323837" cy="10093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72000" bIns="72000" numCol="1" spcCol="360000" rtlCol="0" anchor="ctr"/>
          <a:lstStyle/>
          <a:p>
            <a:pPr marL="360000" marR="0" lvl="0" indent="-936000" defTabSz="7560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89 % 	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renewable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electricity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936000" defTabSz="7560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space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heating from renewables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936000" defTabSz="7560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en-US" sz="2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renewables in industry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CB43950-4530-A49C-A1A2-99542193B809}"/>
              </a:ext>
            </a:extLst>
          </p:cNvPr>
          <p:cNvSpPr/>
          <p:nvPr/>
        </p:nvSpPr>
        <p:spPr>
          <a:xfrm>
            <a:off x="4601839" y="4047914"/>
            <a:ext cx="4323835" cy="10093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72000" rIns="68589" bIns="72000" numCol="1" spcCol="360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3.5 billion Euro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investments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energy transition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47806B2-203E-C698-CB0E-DE03FEF727DE}"/>
              </a:ext>
            </a:extLst>
          </p:cNvPr>
          <p:cNvSpPr txBox="1"/>
          <p:nvPr/>
        </p:nvSpPr>
        <p:spPr>
          <a:xfrm>
            <a:off x="0" y="171722"/>
            <a:ext cx="9144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Upper Austria</a:t>
            </a:r>
            <a:b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0232DED-5D96-C224-0F6A-C58935B28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-350" r="143" b="56808"/>
          <a:stretch/>
        </p:blipFill>
        <p:spPr bwMode="auto">
          <a:xfrm>
            <a:off x="212159" y="2793573"/>
            <a:ext cx="4323837" cy="125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8972B11-B9D0-9F3B-4C96-337560EA9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9" b="41885"/>
          <a:stretch/>
        </p:blipFill>
        <p:spPr bwMode="auto">
          <a:xfrm>
            <a:off x="4601839" y="2793573"/>
            <a:ext cx="4323837" cy="125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9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1">
            <a:extLst>
              <a:ext uri="{FF2B5EF4-FFF2-40B4-BE49-F238E27FC236}">
                <a16:creationId xmlns:a16="http://schemas.microsoft.com/office/drawing/2014/main" id="{2BCB17AE-8C00-4C41-8298-0ABC195DD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8815" y="4005761"/>
            <a:ext cx="1220416" cy="7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CBC4E1-B284-4121-8538-51538DEB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431" y="4893897"/>
            <a:ext cx="517994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hangingPunct="0">
              <a:defRPr/>
            </a:pPr>
            <a:r>
              <a:rPr lang="en-GB" altLang="de-DE" sz="750" i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This </a:t>
            </a:r>
            <a:r>
              <a:rPr lang="en-GB" altLang="de-DE" sz="7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project has received funding from the European Union’s LIFE Programme under Grant Agreement No</a:t>
            </a:r>
            <a:r>
              <a:rPr lang="en-GB" altLang="de-DE" sz="750" i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101076918</a:t>
            </a:r>
            <a:endParaRPr lang="en-GB" altLang="de-DE" sz="7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2B2034-3C95-3648-A4F9-F65CA0296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3839939" y="2547041"/>
            <a:ext cx="1061149" cy="7517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2935730-39E5-D512-94DF-13375659E8A7}"/>
              </a:ext>
            </a:extLst>
          </p:cNvPr>
          <p:cNvGrpSpPr/>
          <p:nvPr/>
        </p:nvGrpSpPr>
        <p:grpSpPr>
          <a:xfrm>
            <a:off x="299901" y="4093646"/>
            <a:ext cx="7310090" cy="680063"/>
            <a:chOff x="458276" y="1015895"/>
            <a:chExt cx="5663707" cy="526899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0A1F8378-4031-4A51-AC7E-93AD9744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36776" y="1015895"/>
              <a:ext cx="526899" cy="52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7.jpeg">
              <a:extLst>
                <a:ext uri="{FF2B5EF4-FFF2-40B4-BE49-F238E27FC236}">
                  <a16:creationId xmlns:a16="http://schemas.microsoft.com/office/drawing/2014/main" id="{B4B32E52-24BB-6DE5-FFB6-25B98D478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276" y="1168238"/>
              <a:ext cx="996232" cy="251003"/>
            </a:xfrm>
            <a:prstGeom prst="rect">
              <a:avLst/>
            </a:prstGeom>
          </p:spPr>
        </p:pic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E5DF96E-1829-C836-9B3E-FE9D9675C1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32352" y="1109994"/>
              <a:ext cx="398784" cy="346211"/>
              <a:chOff x="6599072" y="5770023"/>
              <a:chExt cx="803305" cy="651958"/>
            </a:xfrm>
          </p:grpSpPr>
          <p:pic>
            <p:nvPicPr>
              <p:cNvPr id="5" name="Picture 6" descr="logo[1]">
                <a:extLst>
                  <a:ext uri="{FF2B5EF4-FFF2-40B4-BE49-F238E27FC236}">
                    <a16:creationId xmlns:a16="http://schemas.microsoft.com/office/drawing/2014/main" id="{093633DF-E37D-48ED-85D7-83D9C2445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9721" y="5770023"/>
                <a:ext cx="482007" cy="489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age5.jpeg">
                <a:extLst>
                  <a:ext uri="{FF2B5EF4-FFF2-40B4-BE49-F238E27FC236}">
                    <a16:creationId xmlns:a16="http://schemas.microsoft.com/office/drawing/2014/main" id="{1F94BABA-28DD-43D9-5C7D-BC1129FA7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99072" y="6323285"/>
                <a:ext cx="803305" cy="98696"/>
              </a:xfrm>
              <a:prstGeom prst="rect">
                <a:avLst/>
              </a:prstGeom>
            </p:spPr>
          </p:pic>
        </p:grp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34820CC-3916-D555-703C-AC842779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607" y="1193369"/>
              <a:ext cx="1618376" cy="171950"/>
            </a:xfrm>
            <a:prstGeom prst="rect">
              <a:avLst/>
            </a:prstGeom>
          </p:spPr>
        </p:pic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1C590BE-21A9-58F8-2279-44CACF03FE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085" y="951928"/>
            <a:ext cx="7816855" cy="8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6994D-7683-C93B-477F-9DA427AA3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80EE83-9F97-0A34-D941-07C7A6CD3A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3" y="0"/>
            <a:ext cx="9140695" cy="51435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75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2400"/>
              </a:spcBef>
              <a:spcAft>
                <a:spcPts val="2400"/>
              </a:spcAft>
              <a:buNone/>
            </a:pPr>
            <a:r>
              <a:rPr kumimoji="0" lang="de-AT" altLang="de-DE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Climate neutrality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GB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barriers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GB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Know-how barriers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GB" sz="4400" b="1">
                <a:solidFill>
                  <a:schemeClr val="bg1"/>
                </a:solidFill>
              </a:rPr>
              <a:t>Mindset barriers</a:t>
            </a:r>
            <a:endParaRPr lang="en-GB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E6D2039-9356-6A7F-C1AA-4652A409A9C9}"/>
              </a:ext>
            </a:extLst>
          </p:cNvPr>
          <p:cNvSpPr/>
          <p:nvPr/>
        </p:nvSpPr>
        <p:spPr>
          <a:xfrm>
            <a:off x="1871700" y="3291830"/>
            <a:ext cx="5256584" cy="12601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560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E03E2-17D6-504A-9DD4-CCD0EDB28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FD09D7-1D61-B54F-60BC-08AC934BDF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3" y="0"/>
            <a:ext cx="9140695" cy="51435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75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kumimoji="0" lang="de-AT" altLang="de-DE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Climate neutrality = </a:t>
            </a:r>
          </a:p>
          <a:p>
            <a:pPr marL="0" indent="0" algn="ctr">
              <a:buNone/>
            </a:pPr>
            <a:r>
              <a:rPr kumimoji="0" lang="de-AT" altLang="de-DE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transformation of industry and society </a:t>
            </a:r>
            <a:br>
              <a:rPr kumimoji="0" lang="de-AT" altLang="de-DE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de-AT" altLang="de-DE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at times where a lot of change is already happening </a:t>
            </a:r>
          </a:p>
          <a:p>
            <a:pPr marL="0" indent="0" algn="ctr">
              <a:buNone/>
            </a:pPr>
            <a:br>
              <a:rPr lang="de-AT" sz="3500" b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</a:br>
            <a:r>
              <a:rPr lang="de-AT" sz="3500" b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Status quo (=fossil-fuel based) perceived to be "safe" (as it worked well in the past)</a:t>
            </a:r>
            <a:endParaRPr lang="en-GB" sz="3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74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7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B9058-F32D-4ED0-167E-481CA76F6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AFAB4-ED35-E72D-5817-3E44C23C8B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3" y="0"/>
            <a:ext cx="9140695" cy="51435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75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Industrial Deal: </a:t>
            </a:r>
          </a:p>
          <a:p>
            <a:pPr marL="0" indent="0" algn="ctr">
              <a:buNone/>
            </a:pPr>
            <a:r>
              <a:rPr lang="en-US" sz="4400"/>
              <a:t>"Decarbonisation is a </a:t>
            </a:r>
            <a:br>
              <a:rPr lang="en-US" sz="4400"/>
            </a:br>
            <a:r>
              <a:rPr lang="en-US" sz="4400" b="1"/>
              <a:t>powerful driver of growth</a:t>
            </a:r>
            <a:r>
              <a:rPr lang="en-US" sz="4400"/>
              <a:t>"</a:t>
            </a:r>
            <a:r>
              <a:rPr lang="en-US" sz="4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3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B37D8-184D-3D45-A0F2-3D4572307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30E375-E16C-73BD-C692-1EC912AB91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3" y="0"/>
            <a:ext cx="9140695" cy="51435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75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Industrial Deal: </a:t>
            </a:r>
          </a:p>
          <a:p>
            <a:pPr marL="0" indent="0" algn="ctr">
              <a:buNone/>
            </a:pPr>
            <a:r>
              <a:rPr lang="en-US" sz="4400"/>
              <a:t>"Decarbonisation is a </a:t>
            </a:r>
            <a:br>
              <a:rPr lang="en-US" sz="4400"/>
            </a:br>
            <a:r>
              <a:rPr lang="en-US" sz="4400" b="1"/>
              <a:t>powerful driver of growth</a:t>
            </a:r>
            <a:r>
              <a:rPr lang="en-US" sz="4400"/>
              <a:t>" </a:t>
            </a:r>
            <a:br>
              <a:rPr lang="en-US" sz="4400"/>
            </a:br>
            <a:r>
              <a:rPr lang="en-US" sz="4400">
                <a:solidFill>
                  <a:srgbClr val="FF0000"/>
                </a:solidFill>
              </a:rPr>
              <a:t>Are enough people truly convinced of this?</a:t>
            </a:r>
          </a:p>
          <a:p>
            <a:pPr marL="0" indent="0" algn="ctr">
              <a:buNone/>
            </a:pPr>
            <a:r>
              <a:rPr lang="en-US" sz="4400">
                <a:solidFill>
                  <a:srgbClr val="FF0000"/>
                </a:solidFill>
              </a:rPr>
              <a:t>Are you truly convinced?</a:t>
            </a:r>
          </a:p>
          <a:p>
            <a:pPr marL="0" indent="0" algn="ctr">
              <a:buNone/>
            </a:pPr>
            <a:endParaRPr lang="en-GB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2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EAB06-E253-8C16-119C-A24523944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6A6B9E-3B3D-305F-BBA6-302B0D500A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3" y="0"/>
            <a:ext cx="9140695" cy="51435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7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Industrial Deal: </a:t>
            </a:r>
          </a:p>
          <a:p>
            <a:pPr marL="0" indent="0" algn="ctr">
              <a:buNone/>
            </a:pPr>
            <a:r>
              <a:rPr lang="en-US" sz="4400" dirty="0"/>
              <a:t>"</a:t>
            </a:r>
            <a:r>
              <a:rPr lang="en-US" sz="4400" dirty="0" err="1"/>
              <a:t>Decarbonisation</a:t>
            </a:r>
            <a:r>
              <a:rPr lang="en-US" sz="4400" dirty="0"/>
              <a:t> is </a:t>
            </a:r>
            <a:r>
              <a:rPr lang="en-US" sz="4400" b="1" dirty="0"/>
              <a:t>a powerful driver </a:t>
            </a:r>
            <a:r>
              <a:rPr lang="en-US" sz="4400" dirty="0"/>
              <a:t>of growth" </a:t>
            </a:r>
            <a:br>
              <a:rPr lang="en-US" sz="4400" dirty="0"/>
            </a:br>
            <a:endParaRPr lang="en-US" sz="4400" dirty="0"/>
          </a:p>
          <a:p>
            <a:pPr marL="0" indent="0" algn="ctr">
              <a:buNone/>
            </a:pPr>
            <a:r>
              <a:rPr lang="en-US" sz="4400" b="1" dirty="0"/>
              <a:t>New narratives are needed!</a:t>
            </a:r>
          </a:p>
          <a:p>
            <a:pPr marL="0" indent="0" algn="ctr">
              <a:buNone/>
            </a:pP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342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eere 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Leere Prä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ere Prä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39e442cfa5e5558afc218e08600e22b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f7b907b57351f06c171a175add3acdcc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B5DC390C-96F3-4531-9397-77680AC1BD0B}"/>
</file>

<file path=customXml/itemProps2.xml><?xml version="1.0" encoding="utf-8"?>
<ds:datastoreItem xmlns:ds="http://schemas.openxmlformats.org/officeDocument/2006/customXml" ds:itemID="{420AC1FF-3EF0-463A-94E5-46A41C534130}"/>
</file>

<file path=customXml/itemProps3.xml><?xml version="1.0" encoding="utf-8"?>
<ds:datastoreItem xmlns:ds="http://schemas.openxmlformats.org/officeDocument/2006/customXml" ds:itemID="{108DE165-B732-49F4-B73F-B36053DDF4E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1073</Words>
  <Application>Microsoft Office PowerPoint</Application>
  <PresentationFormat>Bildschirmpräsentation (16:9)</PresentationFormat>
  <Paragraphs>167</Paragraphs>
  <Slides>28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41" baseType="lpstr">
      <vt:lpstr>Arial</vt:lpstr>
      <vt:lpstr>Arial Regular</vt:lpstr>
      <vt:lpstr>Calibri</vt:lpstr>
      <vt:lpstr>Calibri Light</vt:lpstr>
      <vt:lpstr>Fibra One</vt:lpstr>
      <vt:lpstr>Fibra One Light</vt:lpstr>
      <vt:lpstr>Symbol</vt:lpstr>
      <vt:lpstr>Wingdings</vt:lpstr>
      <vt:lpstr>Benutzerdefiniertes Design</vt:lpstr>
      <vt:lpstr>Larissa</vt:lpstr>
      <vt:lpstr>1_Larissa</vt:lpstr>
      <vt:lpstr>3_Leere Präsentation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First climate-neutral brick factory in operation!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Energiesparverband OÖ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Christine Öhlinger</dc:creator>
  <cp:lastModifiedBy>Mag. Dipl-UT Christiane Egger</cp:lastModifiedBy>
  <cp:revision>749</cp:revision>
  <cp:lastPrinted>2025-03-19T08:10:46Z</cp:lastPrinted>
  <dcterms:created xsi:type="dcterms:W3CDTF">2008-09-22T03:49:06Z</dcterms:created>
  <dcterms:modified xsi:type="dcterms:W3CDTF">2025-03-19T16:05:04Z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