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97" r:id="rId5"/>
  </p:sldMasterIdLst>
  <p:notesMasterIdLst>
    <p:notesMasterId r:id="rId12"/>
  </p:notesMasterIdLst>
  <p:handoutMasterIdLst>
    <p:handoutMasterId r:id="rId13"/>
  </p:handoutMasterIdLst>
  <p:sldIdLst>
    <p:sldId id="296" r:id="rId6"/>
    <p:sldId id="439" r:id="rId7"/>
    <p:sldId id="471" r:id="rId8"/>
    <p:sldId id="458" r:id="rId9"/>
    <p:sldId id="473" r:id="rId10"/>
    <p:sldId id="405" r:id="rId11"/>
  </p:sldIdLst>
  <p:sldSz cx="12192000" cy="6858000"/>
  <p:notesSz cx="674211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21A967-E042-9553-E838-17D73E36E7F1}" name="NEUMANN Nina (ENER)" initials="NN" userId="NEUMANN Nina (ENER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ILEV ION Sofie (ENER)" initials="SFI" lastIdx="5" clrIdx="0">
    <p:extLst>
      <p:ext uri="{19B8F6BF-5375-455C-9EA6-DF929625EA0E}">
        <p15:presenceInfo xmlns:p15="http://schemas.microsoft.com/office/powerpoint/2012/main" userId="FREILEV ION Sofie (ENER)" providerId="None"/>
      </p:ext>
    </p:extLst>
  </p:cmAuthor>
  <p:cmAuthor id="2" name="WAITE Roger (ENER)" initials="WR(" lastIdx="4" clrIdx="1">
    <p:extLst>
      <p:ext uri="{19B8F6BF-5375-455C-9EA6-DF929625EA0E}">
        <p15:presenceInfo xmlns:p15="http://schemas.microsoft.com/office/powerpoint/2012/main" userId="S-1-5-21-1606980848-2025429265-839522115-548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492FB"/>
    <a:srgbClr val="000000"/>
    <a:srgbClr val="34C9D4"/>
    <a:srgbClr val="FFCD2F"/>
    <a:srgbClr val="EE9482"/>
    <a:srgbClr val="3FE1AB"/>
    <a:srgbClr val="38C9D4"/>
    <a:srgbClr val="034EA2"/>
    <a:srgbClr val="E6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3F-4E9A-BD89-B26EDEC549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3F-4E9A-BD89-B26EDEC549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A3F-4E9A-BD89-B26EDEC54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A3F-4E9A-BD89-B26EDEC549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3F-4E9A-BD89-B26EDEC549E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A3F-4E9A-BD89-B26EDEC549E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A3F-4E9A-BD89-B26EDEC549E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A3F-4E9A-BD89-B26EDEC549E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3F-4E9A-BD89-B26EDEC549E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2F-4E6B-ABCD-36A5B105B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2F-4E6B-ABCD-36A5B105BB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2F-4E6B-ABCD-36A5B105BB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2F-4E6B-ABCD-36A5B105BB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2F-4E6B-ABCD-36A5B105BB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2F-4E6B-ABCD-36A5B105BBA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2F-4E6B-ABCD-36A5B105BBA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2F-4E6B-ABCD-36A5B105BB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2F-4E6B-ABCD-36A5B105BBA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1C-43E6-87DC-E2FA5038BC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1C-43E6-87DC-E2FA5038BC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1C-43E6-87DC-E2FA5038BC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1C-43E6-87DC-E2FA5038BC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1C-43E6-87DC-E2FA5038BCB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1C-43E6-87DC-E2FA5038BCB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41C-43E6-87DC-E2FA5038BCB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1C-43E6-87DC-E2FA5038BCB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1C-43E6-87DC-E2FA5038BCB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55-4526-8683-FAD7F37C63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55-4526-8683-FAD7F37C63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355-4526-8683-FAD7F37C63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355-4526-8683-FAD7F37C63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55-4526-8683-FAD7F37C635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55-4526-8683-FAD7F37C635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355-4526-8683-FAD7F37C635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355-4526-8683-FAD7F37C635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55-4526-8683-FAD7F37C635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BE-4C5D-9D1D-5197B6F15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BE-4C5D-9D1D-5197B6F15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BE-4C5D-9D1D-5197B6F15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BE-4C5D-9D1D-5197B6F1532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4BE-4C5D-9D1D-5197B6F153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4BE-4C5D-9D1D-5197B6F153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4BE-4C5D-9D1D-5197B6F153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4BE-4C5D-9D1D-5197B6F1532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BE-4C5D-9D1D-5197B6F1532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16076"/>
            <a:ext cx="539369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3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Energy efficiency saves energy. The cheapest energy is the energy we don’t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2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42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5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European </a:t>
            </a:r>
            <a:r>
              <a:rPr lang="de-DE" dirty="0" err="1"/>
              <a:t>Affordable</a:t>
            </a:r>
            <a:r>
              <a:rPr lang="de-DE" dirty="0"/>
              <a:t> Housing Plan: </a:t>
            </a:r>
            <a:r>
              <a:rPr lang="en-US" dirty="0"/>
              <a:t>Pan-</a:t>
            </a:r>
            <a:r>
              <a:rPr lang="en-US" dirty="0" err="1"/>
              <a:t>european</a:t>
            </a:r>
            <a:r>
              <a:rPr lang="en-US" dirty="0"/>
              <a:t> investment platform for affordable and sustainable housing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6896" y="592766"/>
            <a:ext cx="3662161" cy="341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173"/>
            <a:ext cx="11261558" cy="672060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172026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0356B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3172026"/>
            <a:ext cx="0" cy="368597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90C8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03962" y="5640554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0356B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90C8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60" y="618996"/>
            <a:ext cx="978410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rgbClr val="D3E8F9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D3E8F9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3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87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502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9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24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08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9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14" r="-99"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373D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28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22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97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02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57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00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2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62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28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90C8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9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9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2668482" y="-2669063"/>
            <a:ext cx="6858581" cy="12195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7" y="6045865"/>
            <a:ext cx="1697169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373D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1801" y="-519893"/>
            <a:ext cx="3662161" cy="341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1558" cy="6720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83943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rgbClr val="90C8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02087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62" r:id="rId3"/>
    <p:sldLayoutId id="2147483649" r:id="rId4"/>
    <p:sldLayoutId id="2147483651" r:id="rId5"/>
    <p:sldLayoutId id="2147483672" r:id="rId6"/>
    <p:sldLayoutId id="2147483673" r:id="rId7"/>
    <p:sldLayoutId id="2147483669" r:id="rId8"/>
    <p:sldLayoutId id="2147483671" r:id="rId9"/>
    <p:sldLayoutId id="2147483670" r:id="rId10"/>
    <p:sldLayoutId id="2147483650" r:id="rId11"/>
    <p:sldLayoutId id="2147483660" r:id="rId12"/>
    <p:sldLayoutId id="2147483652" r:id="rId13"/>
    <p:sldLayoutId id="2147483661" r:id="rId14"/>
    <p:sldLayoutId id="2147483653" r:id="rId15"/>
    <p:sldLayoutId id="2147483654" r:id="rId16"/>
    <p:sldLayoutId id="2147483659" r:id="rId17"/>
    <p:sldLayoutId id="2147483658" r:id="rId18"/>
    <p:sldLayoutId id="2147483666" r:id="rId19"/>
    <p:sldLayoutId id="2147483667" r:id="rId20"/>
    <p:sldLayoutId id="2147483668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documents-publications/public-register/public-register-search/?WordsInSubject=&amp;WordsInText=&amp;DocumentNumber=102%2F23&amp;InterinstitutionalFiles=&amp;DocumentTypes=&amp;DateFrom=&amp;DateTo=&amp;MeetingDateFrom=&amp;MeetingDateTo=&amp;DocumentLanguage=EN&amp;OrderBy=DOCUMENT_DATE+DES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57" y="3729519"/>
            <a:ext cx="10723250" cy="94408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400" b="1" dirty="0">
                <a:solidFill>
                  <a:srgbClr val="034EA2"/>
                </a:solidFill>
                <a:latin typeface="EC Square Sans Cond Pro Medium" panose="020B0606000000020004" pitchFamily="34" charset="0"/>
              </a:rPr>
              <a:t>Transposition of EU Building legislation</a:t>
            </a:r>
            <a:endParaRPr lang="en-US" sz="1800" b="1" dirty="0">
              <a:solidFill>
                <a:srgbClr val="034EA2"/>
              </a:solidFill>
              <a:latin typeface="EC Square Sans Cond Pro Medium" panose="020B0606000000020004" pitchFamily="34" charset="0"/>
            </a:endParaRPr>
          </a:p>
          <a:p>
            <a:pPr>
              <a:spcAft>
                <a:spcPts val="0"/>
              </a:spcAft>
            </a:pPr>
            <a:endParaRPr lang="en-US" sz="1800" b="1" i="1" dirty="0">
              <a:solidFill>
                <a:srgbClr val="034EA2"/>
              </a:solidFill>
              <a:latin typeface="EC Square Sans Cond Pro Medium" panose="020B0606000000020004" pitchFamily="34" charset="0"/>
            </a:endParaRPr>
          </a:p>
          <a:p>
            <a:pPr algn="ctr">
              <a:spcAft>
                <a:spcPts val="0"/>
              </a:spcAft>
            </a:pPr>
            <a:endParaRPr lang="en-US" sz="3400" b="1" dirty="0">
              <a:latin typeface="EC Square Sans Cond Pro Medium" panose="020B0606000000020004" pitchFamily="34" charset="0"/>
            </a:endParaRPr>
          </a:p>
          <a:p>
            <a:pPr algn="ctr">
              <a:spcAft>
                <a:spcPts val="0"/>
              </a:spcAft>
            </a:pPr>
            <a:endParaRPr lang="en-US" sz="3400" b="1" dirty="0">
              <a:latin typeface="EC Square Sans Cond Pro Medium" panose="020B060600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9198" y="5593111"/>
            <a:ext cx="3774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Nina Neumann, Team Leader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European Commission – DG ENERGY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solidFill>
                  <a:srgbClr val="373D59"/>
                </a:solidFill>
                <a:latin typeface="EC Square Sans Cond Pro Medium" panose="020B0606000000020004" pitchFamily="34" charset="0"/>
              </a:rPr>
              <a:t>Unit B3 - Buildings and Products </a:t>
            </a:r>
          </a:p>
        </p:txBody>
      </p:sp>
    </p:spTree>
    <p:extLst>
      <p:ext uri="{BB962C8B-B14F-4D97-AF65-F5344CB8AC3E}">
        <p14:creationId xmlns:p14="http://schemas.microsoft.com/office/powerpoint/2010/main" val="7667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875231" y="258954"/>
            <a:ext cx="1065513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200" b="1" dirty="0">
                <a:latin typeface="EC Square Sans Cond Pro Medium" panose="020B0606000000020004" pitchFamily="34" charset="0"/>
              </a:rPr>
              <a:t>Energy efficiency and buildings – why does the EU act?</a:t>
            </a:r>
            <a:endParaRPr lang="en-IE" sz="3200" b="1" dirty="0">
              <a:latin typeface="EC Square Sans Cond Pro Medium" panose="020B06060000000200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0959DB-03B4-57AB-445B-609B55A4AA9C}"/>
              </a:ext>
            </a:extLst>
          </p:cNvPr>
          <p:cNvSpPr/>
          <p:nvPr/>
        </p:nvSpPr>
        <p:spPr>
          <a:xfrm>
            <a:off x="865505" y="1314382"/>
            <a:ext cx="1083062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EU building sector is one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largest energy consumers </a:t>
            </a:r>
            <a:r>
              <a:rPr lang="en-US" sz="2400" dirty="0">
                <a:solidFill>
                  <a:srgbClr val="034EA2"/>
                </a:solidFill>
                <a:latin typeface="EC Square Sans Cond Pro"/>
              </a:rPr>
              <a:t>(approx. 42%)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in Europe,</a:t>
            </a:r>
            <a:r>
              <a:rPr lang="en-US" sz="2400" dirty="0">
                <a:solidFill>
                  <a:srgbClr val="034EA2"/>
                </a:solidFill>
                <a:latin typeface="EC Square Sans Cond Pro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responsible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more than one third of the energy-related emissions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.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/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894AF1-1D1C-EFEB-97E8-2B09AA10E8A2}"/>
              </a:ext>
            </a:extLst>
          </p:cNvPr>
          <p:cNvGrpSpPr/>
          <p:nvPr/>
        </p:nvGrpSpPr>
        <p:grpSpPr>
          <a:xfrm>
            <a:off x="865505" y="2364948"/>
            <a:ext cx="9794879" cy="4151261"/>
            <a:chOff x="393219" y="2296602"/>
            <a:chExt cx="9794879" cy="4151261"/>
          </a:xfrm>
        </p:grpSpPr>
        <p:sp>
          <p:nvSpPr>
            <p:cNvPr id="3" name="Rounded Rectangle 24">
              <a:extLst>
                <a:ext uri="{FF2B5EF4-FFF2-40B4-BE49-F238E27FC236}">
                  <a16:creationId xmlns:a16="http://schemas.microsoft.com/office/drawing/2014/main" id="{9D564DFC-927A-9E06-567A-F3D7672D89F2}"/>
                </a:ext>
              </a:extLst>
            </p:cNvPr>
            <p:cNvSpPr/>
            <p:nvPr/>
          </p:nvSpPr>
          <p:spPr>
            <a:xfrm>
              <a:off x="393219" y="3780276"/>
              <a:ext cx="4055651" cy="10574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BBC16735-7036-34FC-724E-4951BEC6A2AF}"/>
                </a:ext>
              </a:extLst>
            </p:cNvPr>
            <p:cNvSpPr/>
            <p:nvPr/>
          </p:nvSpPr>
          <p:spPr>
            <a:xfrm>
              <a:off x="7311405" y="2418593"/>
              <a:ext cx="2876693" cy="12866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About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85 %</a:t>
              </a: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 of existing EU dwellings were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built before 2000.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…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9D36BE85-51CD-FB5F-0183-6F0DBC4C8CD4}"/>
                </a:ext>
              </a:extLst>
            </p:cNvPr>
            <p:cNvSpPr/>
            <p:nvPr/>
          </p:nvSpPr>
          <p:spPr>
            <a:xfrm>
              <a:off x="2179514" y="4026203"/>
              <a:ext cx="2512357" cy="76392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…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75 %</a:t>
              </a: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 of the building stock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has poor energy performance </a:t>
              </a: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…</a:t>
              </a:r>
            </a:p>
          </p:txBody>
        </p:sp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E8F15925-B451-238D-4F9B-0FE32A4F2481}"/>
                </a:ext>
              </a:extLst>
            </p:cNvPr>
            <p:cNvSpPr/>
            <p:nvPr/>
          </p:nvSpPr>
          <p:spPr>
            <a:xfrm>
              <a:off x="7409550" y="4007686"/>
              <a:ext cx="2603451" cy="8732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…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more than 85 % </a:t>
              </a: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of current stock will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still be in place in 2050</a:t>
              </a:r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283E45B1-B5DC-1633-E2A3-1CF6CDA65E68}"/>
                </a:ext>
              </a:extLst>
            </p:cNvPr>
            <p:cNvSpPr/>
            <p:nvPr/>
          </p:nvSpPr>
          <p:spPr>
            <a:xfrm>
              <a:off x="1293014" y="2433942"/>
              <a:ext cx="3378432" cy="124113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About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24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billion m2 </a:t>
              </a:r>
              <a:r>
                <a:rPr lang="en-GB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permanently occupied floor area, more than </a:t>
              </a:r>
              <a:r>
                <a:rPr lang="en-GB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70 % residential</a:t>
              </a:r>
            </a:p>
          </p:txBody>
        </p:sp>
        <p:sp>
          <p:nvSpPr>
            <p:cNvPr id="29" name="Rounded Rectangle 31">
              <a:extLst>
                <a:ext uri="{FF2B5EF4-FFF2-40B4-BE49-F238E27FC236}">
                  <a16:creationId xmlns:a16="http://schemas.microsoft.com/office/drawing/2014/main" id="{3D4128FE-0436-5B07-44AE-5260EA0A3071}"/>
                </a:ext>
              </a:extLst>
            </p:cNvPr>
            <p:cNvSpPr/>
            <p:nvPr/>
          </p:nvSpPr>
          <p:spPr>
            <a:xfrm>
              <a:off x="393220" y="4992498"/>
              <a:ext cx="4200408" cy="145536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… e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nergy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renovation rate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only about </a:t>
              </a:r>
              <a:r>
                <a:rPr lang="en-US" sz="2000" b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1%/yr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F78F96-ABE7-5B1C-552D-C7D37BC56B44}"/>
                </a:ext>
              </a:extLst>
            </p:cNvPr>
            <p:cNvCxnSpPr>
              <a:cxnSpLocks/>
            </p:cNvCxnSpPr>
            <p:nvPr/>
          </p:nvCxnSpPr>
          <p:spPr>
            <a:xfrm>
              <a:off x="5950677" y="2296602"/>
              <a:ext cx="0" cy="392726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69E982D4-9DBC-4147-D37A-5844DEA2E5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3337329"/>
                </p:ext>
              </p:extLst>
            </p:nvPr>
          </p:nvGraphicFramePr>
          <p:xfrm>
            <a:off x="4421697" y="2388051"/>
            <a:ext cx="1556153" cy="13606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8F95AD42-3D7A-E88C-8B5D-40526011FA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9585446"/>
                </p:ext>
              </p:extLst>
            </p:nvPr>
          </p:nvGraphicFramePr>
          <p:xfrm>
            <a:off x="4382785" y="3740871"/>
            <a:ext cx="1556153" cy="13606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7F2493D2-CBD6-71F6-6C29-3A645BF08C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91206699"/>
                </p:ext>
              </p:extLst>
            </p:nvPr>
          </p:nvGraphicFramePr>
          <p:xfrm>
            <a:off x="4389268" y="4992499"/>
            <a:ext cx="1556153" cy="13606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A873E6D5-5A23-F4F4-803E-21AFA36935D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3516893"/>
                </p:ext>
              </p:extLst>
            </p:nvPr>
          </p:nvGraphicFramePr>
          <p:xfrm>
            <a:off x="5926243" y="2394535"/>
            <a:ext cx="1556153" cy="13606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0CDD6D60-4953-1F59-DD57-70FD09698E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3496049"/>
                </p:ext>
              </p:extLst>
            </p:nvPr>
          </p:nvGraphicFramePr>
          <p:xfrm>
            <a:off x="5923000" y="3762890"/>
            <a:ext cx="1556153" cy="13606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553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2B3748-6C3A-7A80-4066-8F00FC6538CD}"/>
              </a:ext>
            </a:extLst>
          </p:cNvPr>
          <p:cNvSpPr/>
          <p:nvPr/>
        </p:nvSpPr>
        <p:spPr>
          <a:xfrm>
            <a:off x="5698017" y="1827331"/>
            <a:ext cx="3379076" cy="339256"/>
          </a:xfrm>
          <a:prstGeom prst="roundRect">
            <a:avLst>
              <a:gd name="adj" fmla="val 50000"/>
            </a:avLst>
          </a:prstGeom>
          <a:solidFill>
            <a:srgbClr val="65E7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07B53F-0F53-F6EA-3E0B-79F24E63FCCA}"/>
              </a:ext>
            </a:extLst>
          </p:cNvPr>
          <p:cNvSpPr/>
          <p:nvPr/>
        </p:nvSpPr>
        <p:spPr>
          <a:xfrm>
            <a:off x="5691412" y="1259906"/>
            <a:ext cx="2853186" cy="322000"/>
          </a:xfrm>
          <a:prstGeom prst="roundRect">
            <a:avLst>
              <a:gd name="adj" fmla="val 50000"/>
            </a:avLst>
          </a:prstGeom>
          <a:solidFill>
            <a:srgbClr val="65E7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561" y="362870"/>
            <a:ext cx="10515600" cy="585704"/>
          </a:xfrm>
        </p:spPr>
        <p:txBody>
          <a:bodyPr/>
          <a:lstStyle/>
          <a:p>
            <a:r>
              <a:rPr lang="en-GB" sz="3200" b="1" dirty="0">
                <a:latin typeface="EC Square Sans Cond Pro Medium" panose="020B0606000000020004" pitchFamily="34" charset="0"/>
              </a:rPr>
              <a:t>Energy Performance of Buildings Directive - overview</a:t>
            </a:r>
            <a:endParaRPr lang="en-US" sz="3200" b="1" dirty="0">
              <a:latin typeface="EC Square Sans Cond Pro Medium" panose="020B06060000000200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8EEB38-3803-CC9D-E867-409C034A68FC}"/>
              </a:ext>
            </a:extLst>
          </p:cNvPr>
          <p:cNvGrpSpPr/>
          <p:nvPr/>
        </p:nvGrpSpPr>
        <p:grpSpPr>
          <a:xfrm>
            <a:off x="1285558" y="2217992"/>
            <a:ext cx="4441204" cy="2075137"/>
            <a:chOff x="1285558" y="2217992"/>
            <a:chExt cx="4441204" cy="20751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7FB403-8EE9-FCE7-9D80-52748EAD1EE1}"/>
                </a:ext>
              </a:extLst>
            </p:cNvPr>
            <p:cNvSpPr/>
            <p:nvPr/>
          </p:nvSpPr>
          <p:spPr>
            <a:xfrm>
              <a:off x="1446862" y="2217992"/>
              <a:ext cx="4279900" cy="2075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C9D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C9D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C9D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C9D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8C9D4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Renovation</a:t>
              </a:r>
            </a:p>
            <a:p>
              <a:pPr marL="93663" marR="0" lvl="0" indent="-936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Minimum Energy Performance Standards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for non-residential buildings</a:t>
              </a:r>
            </a:p>
            <a:p>
              <a:pPr marL="88900" marR="0" lvl="0" indent="-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National trajectories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for the progressive</a:t>
              </a:r>
              <a:r>
                <a:rPr lang="en-US" dirty="0">
                  <a:solidFill>
                    <a:srgbClr val="4D4D4D"/>
                  </a:solidFill>
                  <a:latin typeface="EC Square Sans Cond Pro" panose="020B05060400000200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renovation of the residential building stock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National Building Renovation Plans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56295B-6138-DBBD-D968-34E770493CEA}"/>
                </a:ext>
              </a:extLst>
            </p:cNvPr>
            <p:cNvSpPr/>
            <p:nvPr/>
          </p:nvSpPr>
          <p:spPr>
            <a:xfrm rot="16200000">
              <a:off x="433738" y="3369307"/>
              <a:ext cx="1775642" cy="720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2862ED-3B50-A2F9-F673-47B935D291EE}"/>
              </a:ext>
            </a:extLst>
          </p:cNvPr>
          <p:cNvGrpSpPr/>
          <p:nvPr/>
        </p:nvGrpSpPr>
        <p:grpSpPr>
          <a:xfrm>
            <a:off x="5873545" y="2341219"/>
            <a:ext cx="4422373" cy="1951910"/>
            <a:chOff x="5873545" y="2341219"/>
            <a:chExt cx="4422373" cy="19519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810E79-5733-5B1B-8934-9FB0CC7C5C82}"/>
                </a:ext>
              </a:extLst>
            </p:cNvPr>
            <p:cNvSpPr/>
            <p:nvPr/>
          </p:nvSpPr>
          <p:spPr>
            <a:xfrm>
              <a:off x="6016018" y="2341219"/>
              <a:ext cx="4279900" cy="1694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FE1AB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Decarbonisation</a:t>
              </a:r>
            </a:p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Introduction of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zero-emission buildings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as new standard for new buildings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Solar deployment in buildings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Phasing out boilers powered by fossil fuels</a:t>
              </a:r>
              <a:endPara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ADC40C-F5BD-CF87-9800-E67283EDDCAD}"/>
                </a:ext>
              </a:extLst>
            </p:cNvPr>
            <p:cNvSpPr/>
            <p:nvPr/>
          </p:nvSpPr>
          <p:spPr>
            <a:xfrm rot="16200000">
              <a:off x="5021723" y="3369309"/>
              <a:ext cx="1775642" cy="719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C22708-76F1-DCC2-1B4B-78F98756314A}"/>
              </a:ext>
            </a:extLst>
          </p:cNvPr>
          <p:cNvGrpSpPr/>
          <p:nvPr/>
        </p:nvGrpSpPr>
        <p:grpSpPr>
          <a:xfrm>
            <a:off x="1288939" y="4655632"/>
            <a:ext cx="4373502" cy="2075137"/>
            <a:chOff x="1288939" y="4655632"/>
            <a:chExt cx="4373502" cy="20751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D29A12-4D3C-A5E0-6DCA-0692EE568E37}"/>
                </a:ext>
              </a:extLst>
            </p:cNvPr>
            <p:cNvSpPr/>
            <p:nvPr/>
          </p:nvSpPr>
          <p:spPr>
            <a:xfrm>
              <a:off x="1382541" y="4655632"/>
              <a:ext cx="4279900" cy="2075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D2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Enabling framework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Strengthened Energy Performance Certificates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Renovation passports </a:t>
              </a:r>
            </a:p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Financing focus on vulnerable households and deep renovation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One-stop-shops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6BC95A-9BEA-D9B8-D213-73AD1C09C843}"/>
                </a:ext>
              </a:extLst>
            </p:cNvPr>
            <p:cNvSpPr/>
            <p:nvPr/>
          </p:nvSpPr>
          <p:spPr>
            <a:xfrm rot="16200000">
              <a:off x="377113" y="5594683"/>
              <a:ext cx="1892273" cy="686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D32034-92F8-6A3C-2D71-19AA08186534}"/>
              </a:ext>
            </a:extLst>
          </p:cNvPr>
          <p:cNvGrpSpPr/>
          <p:nvPr/>
        </p:nvGrpSpPr>
        <p:grpSpPr>
          <a:xfrm>
            <a:off x="5873543" y="4682859"/>
            <a:ext cx="4422375" cy="2164548"/>
            <a:chOff x="5873543" y="4682859"/>
            <a:chExt cx="4422375" cy="21645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52A85A-946D-9345-6F7C-C0BE41AF7E63}"/>
                </a:ext>
              </a:extLst>
            </p:cNvPr>
            <p:cNvSpPr/>
            <p:nvPr/>
          </p:nvSpPr>
          <p:spPr>
            <a:xfrm>
              <a:off x="6016018" y="4772270"/>
              <a:ext cx="4279900" cy="2075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E9482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Modernisation &amp; system integration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Infrastructure for sustainable mobility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Smart Readiness Indicator</a:t>
              </a:r>
            </a:p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Indoor air quality: ventilation and other technical building systems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-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Digitalisation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&amp; databases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150620-6EFC-3DCC-A711-023D8BF58796}"/>
                </a:ext>
              </a:extLst>
            </p:cNvPr>
            <p:cNvSpPr/>
            <p:nvPr/>
          </p:nvSpPr>
          <p:spPr>
            <a:xfrm rot="16200000">
              <a:off x="4955979" y="5600423"/>
              <a:ext cx="1907127" cy="719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F98A4C-653D-FB2E-24BF-106E43E9327A}"/>
              </a:ext>
            </a:extLst>
          </p:cNvPr>
          <p:cNvSpPr txBox="1"/>
          <p:nvPr/>
        </p:nvSpPr>
        <p:spPr>
          <a:xfrm>
            <a:off x="1165108" y="1513192"/>
            <a:ext cx="45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Decarbonisation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of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EU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building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stock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4F2DD-7677-114B-C007-5A174AF53D4B}"/>
              </a:ext>
            </a:extLst>
          </p:cNvPr>
          <p:cNvSpPr txBox="1"/>
          <p:nvPr/>
        </p:nvSpPr>
        <p:spPr>
          <a:xfrm>
            <a:off x="5726762" y="1234080"/>
            <a:ext cx="408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34EA2"/>
                </a:solidFill>
                <a:latin typeface="EC Square Sans Cond Pro" panose="020B0506040000020004" pitchFamily="34" charset="0"/>
              </a:rPr>
              <a:t>C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limate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&amp;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energy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targets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A13EE-F19F-8B9F-FE04-45B8F96393ED}"/>
              </a:ext>
            </a:extLst>
          </p:cNvPr>
          <p:cNvSpPr txBox="1"/>
          <p:nvPr/>
        </p:nvSpPr>
        <p:spPr>
          <a:xfrm>
            <a:off x="5662441" y="1831968"/>
            <a:ext cx="3479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Energy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security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&amp;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independence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D7D8C1-A121-EC16-D5F4-951E66D4E60C}"/>
              </a:ext>
            </a:extLst>
          </p:cNvPr>
          <p:cNvCxnSpPr>
            <a:cxnSpLocks/>
          </p:cNvCxnSpPr>
          <p:nvPr/>
        </p:nvCxnSpPr>
        <p:spPr>
          <a:xfrm flipV="1">
            <a:off x="5097383" y="1484280"/>
            <a:ext cx="478972" cy="152376"/>
          </a:xfrm>
          <a:prstGeom prst="straightConnector1">
            <a:avLst/>
          </a:prstGeom>
          <a:ln w="28575">
            <a:solidFill>
              <a:srgbClr val="034EA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054A23-24F3-D97A-D01E-B7C5A6CAB55F}"/>
              </a:ext>
            </a:extLst>
          </p:cNvPr>
          <p:cNvCxnSpPr>
            <a:cxnSpLocks/>
          </p:cNvCxnSpPr>
          <p:nvPr/>
        </p:nvCxnSpPr>
        <p:spPr>
          <a:xfrm>
            <a:off x="5097383" y="1770139"/>
            <a:ext cx="478972" cy="152376"/>
          </a:xfrm>
          <a:prstGeom prst="straightConnector1">
            <a:avLst/>
          </a:prstGeom>
          <a:ln w="28575">
            <a:solidFill>
              <a:srgbClr val="034EA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2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647" y="194195"/>
            <a:ext cx="10972800" cy="936625"/>
          </a:xfrm>
        </p:spPr>
        <p:txBody>
          <a:bodyPr vert="horz" lIns="91440" tIns="45720" rIns="91440" bIns="0" rtlCol="0" anchor="ctr" anchorCtr="0">
            <a:noAutofit/>
          </a:bodyPr>
          <a:lstStyle/>
          <a:p>
            <a:r>
              <a:rPr lang="en-US" sz="3200" b="1" dirty="0">
                <a:latin typeface="EC Square Sans Cond Pro Medium" panose="020B0606000000020004" pitchFamily="34" charset="0"/>
              </a:rPr>
              <a:t>Energy Performance of Buildings Directive – implementation</a:t>
            </a:r>
            <a:endParaRPr lang="fr-BE" sz="3200" b="1" dirty="0">
              <a:latin typeface="EC Square Sans Cond Pro Medium" panose="020B06060000000200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CBFEAE-8B78-FFCD-B57B-159FBE2152EF}"/>
              </a:ext>
            </a:extLst>
          </p:cNvPr>
          <p:cNvGrpSpPr/>
          <p:nvPr/>
        </p:nvGrpSpPr>
        <p:grpSpPr>
          <a:xfrm>
            <a:off x="1051731" y="1326496"/>
            <a:ext cx="9927840" cy="4770537"/>
            <a:chOff x="475956" y="1011536"/>
            <a:chExt cx="9927840" cy="47705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B62C4B-9902-6DEC-EDCF-A8E8441FDC41}"/>
                </a:ext>
              </a:extLst>
            </p:cNvPr>
            <p:cNvGrpSpPr/>
            <p:nvPr/>
          </p:nvGrpSpPr>
          <p:grpSpPr>
            <a:xfrm>
              <a:off x="3175000" y="1878626"/>
              <a:ext cx="191600" cy="3221471"/>
              <a:chOff x="3175000" y="1878626"/>
              <a:chExt cx="191600" cy="322147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CBEF94-2D2E-CFC6-3A2E-A45CC79BE6D2}"/>
                  </a:ext>
                </a:extLst>
              </p:cNvPr>
              <p:cNvCxnSpPr>
                <a:cxnSpLocks/>
                <a:endCxn id="5" idx="4"/>
              </p:cNvCxnSpPr>
              <p:nvPr/>
            </p:nvCxnSpPr>
            <p:spPr>
              <a:xfrm>
                <a:off x="3243798" y="1878626"/>
                <a:ext cx="4105" cy="3221471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1299C25-81B2-C9BD-A3B6-60CA55764D24}"/>
                  </a:ext>
                </a:extLst>
              </p:cNvPr>
              <p:cNvSpPr/>
              <p:nvPr/>
            </p:nvSpPr>
            <p:spPr>
              <a:xfrm>
                <a:off x="3175000" y="4195733"/>
                <a:ext cx="180000" cy="18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rgbClr val="034EA2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E4DF9D-586F-415F-8B26-098C7FBDBEA1}"/>
                  </a:ext>
                </a:extLst>
              </p:cNvPr>
              <p:cNvSpPr/>
              <p:nvPr/>
            </p:nvSpPr>
            <p:spPr>
              <a:xfrm>
                <a:off x="3186600" y="3561495"/>
                <a:ext cx="180000" cy="18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rgbClr val="034EA2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FC6011A-2E7D-3D18-B221-BE57FA07356B}"/>
                  </a:ext>
                </a:extLst>
              </p:cNvPr>
              <p:cNvSpPr/>
              <p:nvPr/>
            </p:nvSpPr>
            <p:spPr>
              <a:xfrm>
                <a:off x="3186600" y="301734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rgbClr val="034EA2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8F84D85-9396-6B94-7422-665FD75FEBD9}"/>
                  </a:ext>
                </a:extLst>
              </p:cNvPr>
              <p:cNvSpPr/>
              <p:nvPr/>
            </p:nvSpPr>
            <p:spPr>
              <a:xfrm>
                <a:off x="3186600" y="2482510"/>
                <a:ext cx="180000" cy="180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rgbClr val="034EA2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A4020E-4747-3C98-6DFA-5E8289420EC4}"/>
                </a:ext>
              </a:extLst>
            </p:cNvPr>
            <p:cNvSpPr txBox="1"/>
            <p:nvPr/>
          </p:nvSpPr>
          <p:spPr>
            <a:xfrm>
              <a:off x="475956" y="1011536"/>
              <a:ext cx="2540000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b="1" dirty="0">
                  <a:latin typeface="EC Square Sans Cond Pro" panose="020B0506040000020004" pitchFamily="34" charset="0"/>
                </a:rPr>
                <a:t>December 2026</a:t>
              </a:r>
            </a:p>
            <a:p>
              <a:pPr algn="r"/>
              <a:endParaRPr lang="en-IE" dirty="0">
                <a:solidFill>
                  <a:srgbClr val="FF0000"/>
                </a:solidFill>
                <a:latin typeface="EC Square Sans Cond Pro" panose="020B0506040000020004" pitchFamily="34" charset="0"/>
              </a:endParaRPr>
            </a:p>
            <a:p>
              <a:pPr algn="r"/>
              <a:r>
                <a:rPr lang="en-IE" dirty="0">
                  <a:latin typeface="EC Square Sans Cond Pro" panose="020B0506040000020004" pitchFamily="34" charset="0"/>
                </a:rPr>
                <a:t>June 2026 </a:t>
              </a:r>
            </a:p>
            <a:p>
              <a:pPr algn="r"/>
              <a:r>
                <a:rPr lang="en-IE" dirty="0">
                  <a:latin typeface="EC Square Sans Cond Pro" panose="020B0506040000020004" pitchFamily="34" charset="0"/>
                </a:rPr>
                <a:t>(indicative)</a:t>
              </a:r>
            </a:p>
            <a:p>
              <a:pPr algn="r"/>
              <a:endParaRPr lang="en-IE" dirty="0">
                <a:latin typeface="EC Square Sans Cond Pro" panose="020B0506040000020004" pitchFamily="34" charset="0"/>
              </a:endParaRPr>
            </a:p>
            <a:p>
              <a:pPr algn="r"/>
              <a:r>
                <a:rPr lang="en-IE" b="1" dirty="0">
                  <a:latin typeface="EC Square Sans Cond Pro" panose="020B0506040000020004" pitchFamily="34" charset="0"/>
                </a:rPr>
                <a:t>29 May 2026 </a:t>
              </a:r>
            </a:p>
            <a:p>
              <a:pPr algn="r"/>
              <a:endParaRPr lang="en-IE" dirty="0">
                <a:solidFill>
                  <a:srgbClr val="FF0000"/>
                </a:solidFill>
                <a:latin typeface="EC Square Sans Cond Pro" panose="020B0506040000020004" pitchFamily="34" charset="0"/>
              </a:endParaRPr>
            </a:p>
            <a:p>
              <a:pPr algn="r"/>
              <a:r>
                <a:rPr lang="en-IE" dirty="0">
                  <a:latin typeface="EC Square Sans Cond Pro" panose="020B0506040000020004" pitchFamily="34" charset="0"/>
                </a:rPr>
                <a:t>December 2025</a:t>
              </a:r>
              <a:endParaRPr lang="en-IE" sz="2200" dirty="0">
                <a:latin typeface="EC Square Sans Cond Pro" panose="020B0506040000020004" pitchFamily="34" charset="0"/>
              </a:endParaRPr>
            </a:p>
            <a:p>
              <a:pPr algn="r"/>
              <a:endParaRPr lang="en-IE" sz="1600" b="1" dirty="0">
                <a:latin typeface="EC Square Sans Cond Pro" panose="020B0506040000020004" pitchFamily="34" charset="0"/>
              </a:endParaRPr>
            </a:p>
            <a:p>
              <a:pPr algn="r"/>
              <a:r>
                <a:rPr lang="en-IE" dirty="0">
                  <a:latin typeface="EC Square Sans Cond Pro" panose="020B0506040000020004" pitchFamily="34" charset="0"/>
                </a:rPr>
                <a:t>Q2/Q3 2025</a:t>
              </a:r>
              <a:endParaRPr lang="en-IE" b="1" dirty="0">
                <a:latin typeface="EC Square Sans Cond Pro" panose="020B05060400000200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en-IE" sz="1600" b="1" dirty="0">
                <a:latin typeface="EC Square Sans Cond Pro" panose="020B0506040000020004" pitchFamily="34" charset="0"/>
              </a:endParaRPr>
            </a:p>
            <a:p>
              <a:pPr algn="r"/>
              <a:r>
                <a:rPr lang="en-IE" dirty="0">
                  <a:latin typeface="EC Square Sans Cond Pro" panose="020B0506040000020004" pitchFamily="34" charset="0"/>
                </a:rPr>
                <a:t>1</a:t>
              </a:r>
              <a:r>
                <a:rPr lang="en-IE" baseline="30000" dirty="0">
                  <a:latin typeface="EC Square Sans Cond Pro" panose="020B0506040000020004" pitchFamily="34" charset="0"/>
                </a:rPr>
                <a:t>st</a:t>
              </a:r>
              <a:r>
                <a:rPr lang="en-IE" dirty="0">
                  <a:latin typeface="EC Square Sans Cond Pro" panose="020B0506040000020004" pitchFamily="34" charset="0"/>
                </a:rPr>
                <a:t> January 2025</a:t>
              </a:r>
            </a:p>
            <a:p>
              <a:pPr algn="r">
                <a:spcAft>
                  <a:spcPts val="1200"/>
                </a:spcAft>
              </a:pPr>
              <a:endParaRPr lang="en-IE" dirty="0">
                <a:latin typeface="EC Square Sans Cond Pro" panose="020B0506040000020004" pitchFamily="34" charset="0"/>
              </a:endParaRPr>
            </a:p>
            <a:p>
              <a:pPr algn="r"/>
              <a:r>
                <a:rPr lang="en-IE" b="1" dirty="0">
                  <a:latin typeface="EC Square Sans Cond Pro" panose="020B0506040000020004" pitchFamily="34" charset="0"/>
                </a:rPr>
                <a:t>8 May 2024</a:t>
              </a:r>
            </a:p>
            <a:p>
              <a:pPr algn="r"/>
              <a:endParaRPr lang="en-IE" b="1" dirty="0"/>
            </a:p>
            <a:p>
              <a:pPr algn="r"/>
              <a:endParaRPr lang="en-IE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4E45A1-8A6A-7BED-3F7E-FC0C6FFE56A1}"/>
                </a:ext>
              </a:extLst>
            </p:cNvPr>
            <p:cNvCxnSpPr>
              <a:cxnSpLocks/>
            </p:cNvCxnSpPr>
            <p:nvPr/>
          </p:nvCxnSpPr>
          <p:spPr>
            <a:xfrm>
              <a:off x="3265000" y="1209675"/>
              <a:ext cx="12700" cy="10478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C6CBFE-1EEC-EB95-525B-5C72C9B9B5BE}"/>
                </a:ext>
              </a:extLst>
            </p:cNvPr>
            <p:cNvSpPr txBox="1"/>
            <p:nvPr/>
          </p:nvSpPr>
          <p:spPr>
            <a:xfrm>
              <a:off x="3435645" y="1030775"/>
              <a:ext cx="6968151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EC Square Sans Cond Pro" panose="020B0506040000020004" pitchFamily="34" charset="0"/>
                </a:rPr>
                <a:t>National Building Renovation Plans (final)</a:t>
              </a:r>
            </a:p>
            <a:p>
              <a:endParaRPr lang="en-IE" dirty="0">
                <a:latin typeface="EC Square Sans Cond Pro" panose="020B0506040000020004" pitchFamily="34" charset="0"/>
              </a:endParaRPr>
            </a:p>
            <a:p>
              <a:r>
                <a:rPr lang="en-IE" dirty="0">
                  <a:latin typeface="EC Square Sans Cond Pro" panose="020B0506040000020004" pitchFamily="34" charset="0"/>
                </a:rPr>
                <a:t>Assessment by the Commission </a:t>
              </a:r>
              <a:r>
                <a:rPr lang="en-US" dirty="0">
                  <a:latin typeface="EC Square Sans Cond Pro" panose="020B0506040000020004" pitchFamily="34" charset="0"/>
                </a:rPr>
                <a:t>of the draft National Building Renovation Plans </a:t>
              </a:r>
              <a:r>
                <a:rPr lang="en-IE" dirty="0">
                  <a:latin typeface="EC Square Sans Cond Pro" panose="020B0506040000020004" pitchFamily="34" charset="0"/>
                </a:rPr>
                <a:t>+ country recommendations </a:t>
              </a:r>
              <a:endParaRPr lang="en-US" dirty="0">
                <a:latin typeface="EC Square Sans Cond Pro" panose="020B0506040000020004" pitchFamily="34" charset="0"/>
              </a:endParaRPr>
            </a:p>
            <a:p>
              <a:endParaRPr lang="en-US" dirty="0">
                <a:latin typeface="EC Square Sans Cond Pro" panose="020B0506040000020004" pitchFamily="34" charset="0"/>
              </a:endParaRPr>
            </a:p>
            <a:p>
              <a:r>
                <a:rPr lang="en-US" b="1" dirty="0">
                  <a:latin typeface="EC Square Sans Cond Pro" panose="020B0506040000020004" pitchFamily="34" charset="0"/>
                </a:rPr>
                <a:t>EPBD transposition deadline </a:t>
              </a:r>
              <a:r>
                <a:rPr lang="en-US" dirty="0">
                  <a:latin typeface="EC Square Sans Cond Pro" panose="020B0506040000020004" pitchFamily="34" charset="0"/>
                </a:rPr>
                <a:t>(24 months after entry into force)</a:t>
              </a:r>
              <a:r>
                <a:rPr lang="en-IE" dirty="0">
                  <a:latin typeface="EC Square Sans Cond Pro" panose="020B0506040000020004" pitchFamily="34" charset="0"/>
                </a:rPr>
                <a:t> </a:t>
              </a:r>
            </a:p>
            <a:p>
              <a:endParaRPr lang="en-IE" dirty="0">
                <a:solidFill>
                  <a:srgbClr val="FF0000"/>
                </a:solidFill>
                <a:latin typeface="EC Square Sans Cond Pro" panose="020B0506040000020004" pitchFamily="34" charset="0"/>
              </a:endParaRPr>
            </a:p>
            <a:p>
              <a:r>
                <a:rPr lang="en-IE" dirty="0">
                  <a:latin typeface="EC Square Sans Cond Pro" panose="020B0506040000020004" pitchFamily="34" charset="0"/>
                </a:rPr>
                <a:t>Draft National Building Renovation Plans </a:t>
              </a:r>
            </a:p>
            <a:p>
              <a:endParaRPr lang="en-IE" dirty="0">
                <a:latin typeface="EC Square Sans Cond Pro" panose="020B0506040000020004" pitchFamily="34" charset="0"/>
              </a:endParaRPr>
            </a:p>
            <a:p>
              <a:r>
                <a:rPr lang="en-IE" dirty="0">
                  <a:latin typeface="EC Square Sans Cond Pro" panose="020B0506040000020004" pitchFamily="34" charset="0"/>
                </a:rPr>
                <a:t>Envisaged publication of </a:t>
              </a:r>
              <a:r>
                <a:rPr lang="en-IE" b="1" dirty="0">
                  <a:latin typeface="EC Square Sans Cond Pro" panose="020B0506040000020004" pitchFamily="34" charset="0"/>
                </a:rPr>
                <a:t>Commission Guidance</a:t>
              </a:r>
            </a:p>
            <a:p>
              <a:endParaRPr lang="en-IE" dirty="0">
                <a:latin typeface="EC Square Sans Cond Pro" panose="020B0506040000020004" pitchFamily="34" charset="0"/>
              </a:endParaRPr>
            </a:p>
            <a:p>
              <a:r>
                <a:rPr lang="en-US" dirty="0">
                  <a:latin typeface="EC Square Sans Cond Pro" panose="020B0506040000020004" pitchFamily="34" charset="0"/>
                </a:rPr>
                <a:t>Transposition deadline for Article 17(15): phasing out financing for stand-alone boilers powered by fossil fuels</a:t>
              </a:r>
              <a:endParaRPr lang="en-IE" dirty="0">
                <a:latin typeface="EC Square Sans Cond Pro" panose="020B0506040000020004" pitchFamily="34" charset="0"/>
              </a:endParaRPr>
            </a:p>
            <a:p>
              <a:endParaRPr lang="en-IE" dirty="0">
                <a:latin typeface="EC Square Sans Cond Pro" panose="020B0506040000020004" pitchFamily="34" charset="0"/>
              </a:endParaRPr>
            </a:p>
            <a:p>
              <a:r>
                <a:rPr lang="en-IE" dirty="0">
                  <a:latin typeface="EC Square Sans Cond Pro" panose="020B0506040000020004" pitchFamily="34" charset="0"/>
                </a:rPr>
                <a:t>Publication of the EPBD in the Official Journal; entry into force 20 days after</a:t>
              </a:r>
            </a:p>
            <a:p>
              <a:endParaRPr lang="en-US" b="1" dirty="0">
                <a:hlinkClick r:id="rId3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FAE0F60-CF88-0D07-CC33-B4C78CABA8CC}"/>
              </a:ext>
            </a:extLst>
          </p:cNvPr>
          <p:cNvSpPr/>
          <p:nvPr/>
        </p:nvSpPr>
        <p:spPr>
          <a:xfrm>
            <a:off x="3757125" y="139802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034EA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3BDCE3-4A44-D1CD-4B17-58328DE0ABE5}"/>
              </a:ext>
            </a:extLst>
          </p:cNvPr>
          <p:cNvSpPr/>
          <p:nvPr/>
        </p:nvSpPr>
        <p:spPr>
          <a:xfrm>
            <a:off x="3744829" y="197136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034EA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A03FBB-5A25-122B-9687-EEC8DCAC6A64}"/>
              </a:ext>
            </a:extLst>
          </p:cNvPr>
          <p:cNvSpPr/>
          <p:nvPr/>
        </p:nvSpPr>
        <p:spPr>
          <a:xfrm>
            <a:off x="3733678" y="5235057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3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F6C337-A6B0-68F4-0DDB-5C74FD70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EC Square Sans Cond Pro" panose="020B0506040000020004" pitchFamily="34" charset="0"/>
              </a:rPr>
              <a:t>Commission</a:t>
            </a:r>
            <a:r>
              <a:rPr lang="de-DE" dirty="0">
                <a:latin typeface="EC Square Sans Cond Pro" panose="020B0506040000020004" pitchFamily="34" charset="0"/>
              </a:rPr>
              <a:t> </a:t>
            </a:r>
            <a:r>
              <a:rPr lang="de-DE" dirty="0" err="1">
                <a:latin typeface="EC Square Sans Cond Pro" panose="020B0506040000020004" pitchFamily="34" charset="0"/>
              </a:rPr>
              <a:t>Guidance</a:t>
            </a:r>
            <a:r>
              <a:rPr lang="de-DE" dirty="0">
                <a:latin typeface="EC Square Sans Cond Pro" panose="020B0506040000020004" pitchFamily="34" charset="0"/>
              </a:rPr>
              <a:t> &amp; bilateral support</a:t>
            </a:r>
          </a:p>
          <a:p>
            <a:r>
              <a:rPr lang="de-DE" dirty="0" err="1">
                <a:latin typeface="EC Square Sans Cond Pro" panose="020B0506040000020004" pitchFamily="34" charset="0"/>
              </a:rPr>
              <a:t>Concerted</a:t>
            </a:r>
            <a:r>
              <a:rPr lang="de-DE" dirty="0">
                <a:latin typeface="EC Square Sans Cond Pro" panose="020B0506040000020004" pitchFamily="34" charset="0"/>
              </a:rPr>
              <a:t> Action EPBD</a:t>
            </a:r>
          </a:p>
          <a:p>
            <a:r>
              <a:rPr lang="de-DE" dirty="0">
                <a:latin typeface="EC Square Sans Cond Pro" panose="020B0506040000020004" pitchFamily="34" charset="0"/>
              </a:rPr>
              <a:t>Technical Support Instrument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EC Square Sans Cond Pro" panose="020B0506040000020004" pitchFamily="34" charset="0"/>
              </a:rPr>
              <a:t>EU </a:t>
            </a:r>
            <a:r>
              <a:rPr lang="de-DE" dirty="0" err="1">
                <a:latin typeface="EC Square Sans Cond Pro" panose="020B0506040000020004" pitchFamily="34" charset="0"/>
              </a:rPr>
              <a:t>financing</a:t>
            </a:r>
            <a:r>
              <a:rPr lang="de-DE" dirty="0">
                <a:latin typeface="EC Square Sans Cond Pro" panose="020B0506040000020004" pitchFamily="34" charset="0"/>
              </a:rPr>
              <a:t> </a:t>
            </a:r>
            <a:r>
              <a:rPr lang="de-DE" dirty="0" err="1">
                <a:latin typeface="EC Square Sans Cond Pro" panose="020B0506040000020004" pitchFamily="34" charset="0"/>
              </a:rPr>
              <a:t>to</a:t>
            </a:r>
            <a:r>
              <a:rPr lang="de-DE" dirty="0">
                <a:latin typeface="EC Square Sans Cond Pro" panose="020B0506040000020004" pitchFamily="34" charset="0"/>
              </a:rPr>
              <a:t> support </a:t>
            </a:r>
            <a:r>
              <a:rPr lang="de-DE" dirty="0" err="1">
                <a:latin typeface="EC Square Sans Cond Pro" panose="020B0506040000020004" pitchFamily="34" charset="0"/>
              </a:rPr>
              <a:t>building</a:t>
            </a:r>
            <a:r>
              <a:rPr lang="de-DE" dirty="0">
                <a:latin typeface="EC Square Sans Cond Pro" panose="020B0506040000020004" pitchFamily="34" charset="0"/>
              </a:rPr>
              <a:t> </a:t>
            </a:r>
            <a:r>
              <a:rPr lang="de-DE" dirty="0" err="1">
                <a:latin typeface="EC Square Sans Cond Pro" panose="020B0506040000020004" pitchFamily="34" charset="0"/>
              </a:rPr>
              <a:t>renovation</a:t>
            </a:r>
            <a:r>
              <a:rPr lang="de-DE" dirty="0">
                <a:latin typeface="EC Square Sans Cond Pro" panose="020B0506040000020004" pitchFamily="34" charset="0"/>
              </a:rPr>
              <a:t>: </a:t>
            </a:r>
            <a:r>
              <a:rPr lang="en-US" dirty="0">
                <a:latin typeface="EC Square Sans Cond Pro" panose="020B0506040000020004" pitchFamily="34" charset="0"/>
              </a:rPr>
              <a:t>more than €100 billion estimated to be available between 2023 and 2030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EC Square Sans Cond Pro" panose="020B0506040000020004" pitchFamily="34" charset="0"/>
              </a:rPr>
              <a:t>Cohesion policy funds, Social Climate Fund, Recovery &amp; Resilience Facility, </a:t>
            </a:r>
            <a:r>
              <a:rPr lang="en-US" dirty="0" err="1">
                <a:latin typeface="EC Square Sans Cond Pro" panose="020B0506040000020004" pitchFamily="34" charset="0"/>
              </a:rPr>
              <a:t>InvestEU</a:t>
            </a:r>
            <a:r>
              <a:rPr lang="en-US" dirty="0">
                <a:latin typeface="EC Square Sans Cond Pro" panose="020B0506040000020004" pitchFamily="34" charset="0"/>
              </a:rPr>
              <a:t>, lending from European Investment Bank, LIFE Clean Energy Transition </a:t>
            </a:r>
            <a:r>
              <a:rPr lang="en-US" dirty="0" err="1">
                <a:latin typeface="EC Square Sans Cond Pro" panose="020B0506040000020004" pitchFamily="34" charset="0"/>
              </a:rPr>
              <a:t>subprogramme</a:t>
            </a:r>
            <a:r>
              <a:rPr lang="en-US" dirty="0">
                <a:latin typeface="EC Square Sans Cond Pro" panose="020B0506040000020004" pitchFamily="34" charset="0"/>
              </a:rPr>
              <a:t>…</a:t>
            </a:r>
            <a:endParaRPr lang="de-DE" dirty="0">
              <a:latin typeface="EC Square Sans Cond Pro" panose="020B0506040000020004" pitchFamily="34" charset="0"/>
            </a:endParaRPr>
          </a:p>
          <a:p>
            <a:endParaRPr lang="de-DE" dirty="0">
              <a:latin typeface="EC Square Sans Cond Pro" panose="020B0506040000020004" pitchFamily="34" charset="0"/>
            </a:endParaRPr>
          </a:p>
          <a:p>
            <a:endParaRPr lang="de-DE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55748D-65B3-882F-034D-0C44B1E0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20" y="192928"/>
            <a:ext cx="10515600" cy="782357"/>
          </a:xfrm>
        </p:spPr>
        <p:txBody>
          <a:bodyPr/>
          <a:lstStyle/>
          <a:p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j-ea"/>
                <a:cs typeface="+mj-cs"/>
              </a:rPr>
              <a:t>Support for EPBD 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j-ea"/>
                <a:cs typeface="+mj-cs"/>
              </a:rPr>
              <a:t>transposition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j-ea"/>
                <a:cs typeface="+mj-cs"/>
              </a:rPr>
              <a:t> &amp; 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j-ea"/>
                <a:cs typeface="+mj-cs"/>
              </a:rPr>
              <a:t>implementation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28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20" y="2829575"/>
            <a:ext cx="11525918" cy="1240348"/>
          </a:xfrm>
        </p:spPr>
        <p:txBody>
          <a:bodyPr/>
          <a:lstStyle/>
          <a:p>
            <a:pPr algn="ctr"/>
            <a:r>
              <a:rPr lang="en-IE" b="1">
                <a:solidFill>
                  <a:srgbClr val="FFC000"/>
                </a:solidFill>
              </a:rPr>
              <a:t>Thank you for your attention!</a:t>
            </a:r>
            <a:br>
              <a:rPr lang="en-IE" b="1">
                <a:solidFill>
                  <a:srgbClr val="FFC000"/>
                </a:solidFill>
              </a:rPr>
            </a:br>
            <a:br>
              <a:rPr lang="en-IE" b="1">
                <a:solidFill>
                  <a:srgbClr val="FFC000"/>
                </a:solidFill>
              </a:rPr>
            </a:br>
            <a:br>
              <a:rPr lang="en-IE" b="1">
                <a:solidFill>
                  <a:srgbClr val="FFC000"/>
                </a:solidFill>
              </a:rPr>
            </a:br>
            <a:endParaRPr lang="en-GB" sz="40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68"/>
            <a:ext cx="12192000" cy="70834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FA022-E862-81AE-CCB3-50545D27697D}"/>
              </a:ext>
            </a:extLst>
          </p:cNvPr>
          <p:cNvSpPr txBox="1"/>
          <p:nvPr/>
        </p:nvSpPr>
        <p:spPr>
          <a:xfrm>
            <a:off x="152400" y="447236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2812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781073-29EA-45BB-B0AB-F78F47B48E67}">
  <ds:schemaRefs>
    <ds:schemaRef ds:uri="http://www.w3.org/XML/1998/namespace"/>
    <ds:schemaRef ds:uri="http://schemas.microsoft.com/office/2006/metadata/properties"/>
    <ds:schemaRef ds:uri="24097087-e6b1-4b66-9fbf-c9f29b174eb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b6f4f48-f768-47a8-9b20-31421ba33b1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1AC361-F9A5-41AE-93E7-30DAFC0D2A39}"/>
</file>

<file path=customXml/itemProps3.xml><?xml version="1.0" encoding="utf-8"?>
<ds:datastoreItem xmlns:ds="http://schemas.openxmlformats.org/officeDocument/2006/customXml" ds:itemID="{7EFD4DDF-CD77-409A-AE4B-564077D53A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514</Words>
  <Application>Microsoft Office PowerPoint</Application>
  <PresentationFormat>Widescreen</PresentationFormat>
  <Paragraphs>98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EC Square Sans Cond Pro</vt:lpstr>
      <vt:lpstr>EC Square Sans Cond Pro Medium</vt:lpstr>
      <vt:lpstr>Office Theme</vt:lpstr>
      <vt:lpstr>2_Office Theme</vt:lpstr>
      <vt:lpstr>PowerPoint Presentation</vt:lpstr>
      <vt:lpstr>Energy efficiency and buildings – why does the EU act?</vt:lpstr>
      <vt:lpstr>Energy Performance of Buildings Directive - overview</vt:lpstr>
      <vt:lpstr>Energy Performance of Buildings Directive – implementation</vt:lpstr>
      <vt:lpstr>Support for EPBD transposition &amp; implementation</vt:lpstr>
      <vt:lpstr>Thank you for your attention!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Paula.REY-GARCIA@ec.europa.eu</dc:creator>
  <cp:lastModifiedBy>NEUMANN Nina (ENER)</cp:lastModifiedBy>
  <cp:revision>116</cp:revision>
  <cp:lastPrinted>2022-02-08T11:33:07Z</cp:lastPrinted>
  <dcterms:created xsi:type="dcterms:W3CDTF">2021-06-21T08:42:23Z</dcterms:created>
  <dcterms:modified xsi:type="dcterms:W3CDTF">2025-03-19T21:30:42Z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2023-02-28T08:49:20Z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6f9d7c9a-d80f-43ca-b134-1a69b3b1b001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0x01010063BA515A7BAE2A43BBCEEFC8DB246324</vt:lpwstr>
  </property>
  <property fmtid="{D5CDD505-2E9C-101B-9397-08002B2CF9AE}" pid="10" name="MediaServiceImageTags">
    <vt:lpwstr/>
  </property>
</Properties>
</file>