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147377398" r:id="rId6"/>
    <p:sldId id="2147377397" r:id="rId7"/>
    <p:sldId id="261" r:id="rId8"/>
    <p:sldId id="264" r:id="rId9"/>
    <p:sldId id="265" r:id="rId10"/>
    <p:sldId id="266" r:id="rId11"/>
    <p:sldId id="269" r:id="rId12"/>
    <p:sldId id="267" r:id="rId13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16"/>
    </p:embeddedFont>
    <p:embeddedFont>
      <p:font typeface="Orsted Sans" panose="00000500000000000000" pitchFamily="50" charset="0"/>
      <p:regular r:id="rId17"/>
      <p:bold r:id="rId18"/>
      <p:italic r:id="rId19"/>
      <p:boldItalic r:id="rId20"/>
    </p:embeddedFont>
    <p:embeddedFont>
      <p:font typeface="Orsted Sans Office" panose="00000500000000000000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06B"/>
    <a:srgbClr val="DF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10" autoAdjust="0"/>
  </p:normalViewPr>
  <p:slideViewPr>
    <p:cSldViewPr snapToGrid="0" showGuides="1">
      <p:cViewPr>
        <p:scale>
          <a:sx n="67" d="100"/>
          <a:sy n="67" d="100"/>
        </p:scale>
        <p:origin x="812" y="3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27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83660130718956E-2"/>
          <c:y val="3.5543403964456599E-2"/>
          <c:w val="0.91503267973856206"/>
          <c:h val="0.92891319207108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hlink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0.67200000000000004</c:v>
                </c:pt>
                <c:pt idx="1">
                  <c:v>17.764999999999997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2-4284-A95D-42E10C317C6E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8.9280000000000008</c:v>
                </c:pt>
                <c:pt idx="1">
                  <c:v>0.93499999999999872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2-4284-A95D-42E10C317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09670384"/>
        <c:axId val="1"/>
      </c:barChart>
      <c:catAx>
        <c:axId val="1509670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.6999999999999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09670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79788101059496E-2"/>
          <c:y val="0.12067955477445812"/>
          <c:w val="0.91524042379788106"/>
          <c:h val="0.7961335676625659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4CE-4074-8E70-995D7025A937}"/>
              </c:ext>
            </c:extLst>
          </c:dPt>
          <c:dLbls>
            <c:dLbl>
              <c:idx val="0"/>
              <c:layout>
                <c:manualLayout>
                  <c:x val="0"/>
                  <c:y val="-0.435852372583479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Orsted Sans"/>
                      <a:ea typeface="+mn-ea"/>
                      <a:cs typeface="Arial"/>
                      <a:sym typeface="Orsted San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4CE-4074-8E70-995D7025A937}"/>
                </c:ext>
              </c:extLst>
            </c:dLbl>
            <c:dLbl>
              <c:idx val="1"/>
              <c:layout>
                <c:manualLayout>
                  <c:x val="0"/>
                  <c:y val="-7.322788517867603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2"/>
                      </a:solidFill>
                      <a:latin typeface="Orsted Sans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4CE-4074-8E70-995D7025A9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424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E-4074-8E70-995D7025A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54567279"/>
        <c:axId val="1"/>
      </c:barChart>
      <c:catAx>
        <c:axId val="14545672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545672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83660130718956E-2"/>
          <c:y val="3.5543403964456599E-2"/>
          <c:w val="0.91503267973856206"/>
          <c:h val="0.92891319207108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CC-435B-B652-AD6E3E23B2C7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0.8</c:v>
                </c:pt>
                <c:pt idx="1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35B-B652-AD6E3E23B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7834191"/>
        <c:axId val="1"/>
      </c:barChart>
      <c:catAx>
        <c:axId val="10278341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.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78341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83660130718956E-2"/>
          <c:y val="3.5543403964456599E-2"/>
          <c:w val="0.91503267973856206"/>
          <c:h val="0.92891319207108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E43-4FF9-9D09-AD74ED619E3A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6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3-4FF9-9D09-AD74ED619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7836591"/>
        <c:axId val="1"/>
      </c:barChart>
      <c:catAx>
        <c:axId val="10278365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.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78365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5D4A059-9CB7-4984-A0A3-D1ED63D2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82" y="812331"/>
            <a:ext cx="426186" cy="116906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4633693E-3C11-4318-8416-FD574D655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29612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B3831213-7E75-4F0D-9DD0-8445D05C01D9}" type="datetime4">
              <a:rPr lang="en-GB" smtClean="0"/>
              <a:t>20 March 2025</a:t>
            </a:fld>
            <a:endParaRPr lang="en-GB" sz="8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33D291B-924F-480C-AD65-DA290819D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911430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DA5D32F-AFD1-4C4E-B7BA-2A7E27AC1F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929612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Header Placeholder 12">
            <a:extLst>
              <a:ext uri="{FF2B5EF4-FFF2-40B4-BE49-F238E27FC236}">
                <a16:creationId xmlns:a16="http://schemas.microsoft.com/office/drawing/2014/main" id="{885522CB-BE4D-4C54-AC40-77FA61C59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911430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65382C8C-4ED1-42DD-AB05-337D05837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833536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40FA224-93DF-490C-8EF6-1DE161414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2B8AF8AA-2837-4EB0-9BA5-AC7AA02F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718813"/>
            <a:ext cx="426186" cy="116906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A1944BE7-84FA-4710-BA57-4BE2B0CF48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38964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9046EAA-4433-4C92-B735-B22741F67B10}" type="datetime4">
              <a:rPr lang="en-GB" smtClean="0"/>
              <a:t>20 March 2025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A8626F51-F86B-400E-AE20-9296DDB8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920782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B6C896A7-B7DA-42DE-8F37-AB19E0AE2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938964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52AF0052-7448-425A-A203-7EA9DA164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920782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48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2F74A43E-6607-46C8-B233-DB7D97BC9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2000" y="252000"/>
            <a:ext cx="826817" cy="22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ar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und">
            <a:extLst>
              <a:ext uri="{FF2B5EF4-FFF2-40B4-BE49-F238E27FC236}">
                <a16:creationId xmlns:a16="http://schemas.microsoft.com/office/drawing/2014/main" id="{C7711F47-ADAE-4D4A-8344-7C0529E055C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7" name="Slide Number Placeholder 5 (FAST)" hidden="1">
            <a:extLst>
              <a:ext uri="{FF2B5EF4-FFF2-40B4-BE49-F238E27FC236}">
                <a16:creationId xmlns:a16="http://schemas.microsoft.com/office/drawing/2014/main" id="{ACF3DCE2-A025-4EC0-B360-9403076582BD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8CF170-4850-46EE-83F0-5B6A584B3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dark picture or click on frame and insert picture via Templafy Images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E15DE9C6-B56E-45C2-A1AC-1F18BB099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8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>
            <a:extLst>
              <a:ext uri="{FF2B5EF4-FFF2-40B4-BE49-F238E27FC236}">
                <a16:creationId xmlns:a16="http://schemas.microsoft.com/office/drawing/2014/main" id="{D36016C0-329D-4C37-9E53-C310AFC3E67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41AAAC4F-9DD3-4852-9B3E-BFD2B81673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9EB6E37-ECA3-4E0D-AB3D-C6F9B4A2F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BDBDC-FA75-4FF7-840E-C198C8297EC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13DC2-7993-41A9-98A7-F459F2496C5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348328E-6517-4208-A8F7-49B423B926E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>
                <a:solidFill>
                  <a:schemeClr val="tx2"/>
                </a:solidFill>
                <a:latin typeface="+mn-lt"/>
              </a:defRPr>
            </a:lvl7pPr>
            <a:lvl8pPr>
              <a:defRPr>
                <a:solidFill>
                  <a:schemeClr val="tx2"/>
                </a:solidFill>
                <a:latin typeface="+mn-lt"/>
              </a:defRPr>
            </a:lvl8pPr>
            <a:lvl9pPr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8pPr>
            <a:lvl9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0888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195C5-90D2-493A-A2AC-5CE7E6DAD69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A5DD-8AF0-4247-9A9E-E145137DBE5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14E8FCED-203A-457F-9F78-815525BBBE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solidFill>
                  <a:schemeClr val="bg1"/>
                </a:solidFill>
                <a:latin typeface="+mn-lt"/>
              </a:defRPr>
            </a:lvl6pPr>
            <a:lvl7pPr>
              <a:defRPr sz="1000">
                <a:solidFill>
                  <a:schemeClr val="bg1"/>
                </a:solidFill>
                <a:latin typeface="+mn-lt"/>
              </a:defRPr>
            </a:lvl7pPr>
            <a:lvl8pPr>
              <a:defRPr sz="1000">
                <a:solidFill>
                  <a:schemeClr val="bg1"/>
                </a:solidFill>
                <a:latin typeface="+mn-lt"/>
              </a:defRPr>
            </a:lvl8pPr>
            <a:lvl9pPr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latin typeface="+mn-lt"/>
              </a:defRPr>
            </a:lvl6pPr>
            <a:lvl7pPr>
              <a:defRPr sz="1000">
                <a:latin typeface="+mn-lt"/>
              </a:defRPr>
            </a:lvl7pPr>
            <a:lvl8pPr>
              <a:defRPr sz="1000">
                <a:latin typeface="+mn-lt"/>
              </a:defRPr>
            </a:lvl8pPr>
            <a:lvl9pPr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570788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8DF04-6FCB-499F-A324-ED1263F151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263B8-B88C-4569-BE36-64920329F4C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23C38ED7-BB51-4D7D-9311-F599A1B110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 1">
            <a:extLst>
              <a:ext uri="{FF2B5EF4-FFF2-40B4-BE49-F238E27FC236}">
                <a16:creationId xmlns:a16="http://schemas.microsoft.com/office/drawing/2014/main" id="{1352FE20-58C7-4C02-A5B9-188FFECA9C70}"/>
              </a:ext>
            </a:extLst>
          </p:cNvPr>
          <p:cNvSpPr/>
          <p:nvPr userDrawn="1"/>
        </p:nvSpPr>
        <p:spPr>
          <a:xfrm>
            <a:off x="4618103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Baggrund 1"/>
          <p:cNvSpPr/>
          <p:nvPr userDrawn="1"/>
        </p:nvSpPr>
        <p:spPr>
          <a:xfrm>
            <a:off x="0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8pPr>
            <a:lvl9pPr indent="-216000">
              <a:lnSpc>
                <a:spcPct val="100000"/>
              </a:lnSpc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4"/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50336-BCA5-4C68-91FE-23C5B172396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DDBC-BDD2-45A0-92D2-5D413E12465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BA7531A-6144-4B03-8510-B075DA49F58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15200" y="1029600"/>
            <a:ext cx="4528800" cy="3420000"/>
          </a:xfrm>
          <a:solidFill>
            <a:schemeClr val="bg2"/>
          </a:solidFill>
        </p:spPr>
        <p:txBody>
          <a:bodyPr lIns="216000" tIns="648000" rIns="216000" bIns="0" anchor="ctr" anchorCtr="0"/>
          <a:lstStyle>
            <a:lvl1pPr marL="0" indent="0" algn="ctr">
              <a:spcAft>
                <a:spcPts val="0"/>
              </a:spcAft>
              <a:buNone/>
              <a:defRPr sz="1000" b="0">
                <a:latin typeface="Orsted Sans Office" panose="00000500000000000000" pitchFamily="2" charset="0"/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or click on frame and insert picture via Templafy 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B20DF-455E-45F0-BA0A-31B71287B05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D1BE-B971-41F3-8D86-92918FC6C54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D4919216-61E8-4FD6-9705-5838E99F225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362399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292800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8128A13B-9D21-429B-8869-537307ED2FD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6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645" userDrawn="1">
          <p15:clr>
            <a:srgbClr val="FBAE40"/>
          </p15:clr>
        </p15:guide>
        <p15:guide id="7" pos="3963" userDrawn="1">
          <p15:clr>
            <a:srgbClr val="FBAE40"/>
          </p15:clr>
        </p15:guide>
        <p15:guide id="10" pos="1798" userDrawn="1">
          <p15:clr>
            <a:srgbClr val="FBAE40"/>
          </p15:clr>
        </p15:guide>
        <p15:guide id="11" pos="21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53F7-01D6-474A-B06D-33C489D108D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D83-8D6C-40B3-A6B8-2D1D620354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65E63BC4-A76A-47BF-B6BA-4C5E281E6E15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67" userDrawn="1">
          <p15:clr>
            <a:srgbClr val="FBAE40"/>
          </p15:clr>
        </p15:guide>
        <p15:guide id="8" orient="horz" pos="1882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336726AB-14A5-4B9C-87C4-AE341AF4CDC7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1D6E24-EF31-40AE-9B17-23D4CEDF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7113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628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2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7717-ED54-4A71-BBBA-48BA5FF570C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E082-8BDA-4F95-ADFD-03075BD8005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C38EDEDE-C2FE-431F-88B2-387DD76107D4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039" userDrawn="1">
          <p15:clr>
            <a:srgbClr val="FBAE40"/>
          </p15:clr>
        </p15:guide>
        <p15:guide id="8" orient="horz" pos="1566" userDrawn="1">
          <p15:clr>
            <a:srgbClr val="FBAE40"/>
          </p15:clr>
        </p15:guide>
        <p15:guide id="9" orient="horz" pos="1882" userDrawn="1">
          <p15:clr>
            <a:srgbClr val="FBAE40"/>
          </p15:clr>
        </p15:guide>
        <p15:guide id="10" pos="272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7020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B471A5BF-BC19-4E62-945E-4AEF3F24F7A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103" userDrawn="1">
          <p15:clr>
            <a:srgbClr val="FBAE40"/>
          </p15:clr>
        </p15:guide>
        <p15:guide id="7" pos="4421" userDrawn="1">
          <p15:clr>
            <a:srgbClr val="FBAE40"/>
          </p15:clr>
        </p15:guide>
        <p15:guide id="11" pos="3038" userDrawn="1">
          <p15:clr>
            <a:srgbClr val="FBAE40"/>
          </p15:clr>
        </p15:guide>
        <p15:guide id="12" pos="272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1" name="Content Placeholder 4"/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C9694-0939-4287-80B8-8D8991B300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2E6A9-DFF4-459E-9477-51C4E503C35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5EEB90F5-37ED-4E21-B4F3-76D61BEE3A7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8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und">
            <a:extLst>
              <a:ext uri="{FF2B5EF4-FFF2-40B4-BE49-F238E27FC236}">
                <a16:creationId xmlns:a16="http://schemas.microsoft.com/office/drawing/2014/main" id="{BED0A9AC-E171-4E5D-ABD0-556AD3B13530}"/>
              </a:ext>
            </a:extLst>
          </p:cNvPr>
          <p:cNvSpPr/>
          <p:nvPr userDrawn="1"/>
        </p:nvSpPr>
        <p:spPr bwMode="ltGray">
          <a:xfrm>
            <a:off x="4572000" y="0"/>
            <a:ext cx="4572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5" name="Picture Placeholder 1">
            <a:extLst>
              <a:ext uri="{FF2B5EF4-FFF2-40B4-BE49-F238E27FC236}">
                <a16:creationId xmlns:a16="http://schemas.microsoft.com/office/drawing/2014/main" id="{95EC5A00-F373-4B9E-90D0-78C2B446DE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0" rIns="216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34" name="Title 16">
            <a:extLst>
              <a:ext uri="{FF2B5EF4-FFF2-40B4-BE49-F238E27FC236}">
                <a16:creationId xmlns:a16="http://schemas.microsoft.com/office/drawing/2014/main" id="{2A9B6D3A-1876-4B39-9B5F-BA5E5CEBE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5168EB-F110-45AB-AB79-DB95008D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1082" y="2843212"/>
            <a:ext cx="2559618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7782524-1158-4654-BA5E-A2BD94C17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170B52BE-DEB5-49C4-B6B9-119CBF4526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44800" y="4814425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003746-A877-4C41-AFA0-DA2FDDD32C0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1715F6-207D-4160-8320-A60EC214DB7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E03F9A40-0343-46E2-8058-06615B7B483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">
            <a:extLst>
              <a:ext uri="{FF2B5EF4-FFF2-40B4-BE49-F238E27FC236}">
                <a16:creationId xmlns:a16="http://schemas.microsoft.com/office/drawing/2014/main" id="{CDFA7363-B2A3-414B-8CD2-9760EB77FB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252000" tIns="0" rIns="252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704384C-A5B7-4110-AAA9-4C8D00426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4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7392D5-D764-4675-937A-382F4E25E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4000" y="1028256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 marL="1080000" indent="-216000">
              <a:buFont typeface="Arial" panose="020B0604020202020204" pitchFamily="34" charset="0"/>
              <a:buChar char="•"/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082" y="2843212"/>
            <a:ext cx="2701670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49EF0-AA98-42C2-B446-EE6031E780B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7041F-8593-4BC8-A700-DE0919BCDF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05D4817-301D-4449-8A20-9C81D519DF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4280D85E-6FEE-4B7A-AF14-62F0C061AB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4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3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3FABFE-960E-4D78-A6EF-C623F52972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F36C2-643E-40F1-9A8C-BBC22355D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846CA-3A6B-4342-A399-29CC6BA99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2F4F0A3-E514-4920-9CAC-3FB00C6151A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tIns="432000" anchor="ctr" anchorCtr="0"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media or click on frame and insert media via Templafy Images</a:t>
            </a:r>
          </a:p>
        </p:txBody>
      </p:sp>
    </p:spTree>
    <p:extLst>
      <p:ext uri="{BB962C8B-B14F-4D97-AF65-F5344CB8AC3E}">
        <p14:creationId xmlns:p14="http://schemas.microsoft.com/office/powerpoint/2010/main" val="392229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5027CF-613E-459C-A69E-35E31A5FCE55}"/>
              </a:ext>
            </a:extLst>
          </p:cNvPr>
          <p:cNvSpPr/>
          <p:nvPr userDrawn="1"/>
        </p:nvSpPr>
        <p:spPr bwMode="black">
          <a:xfrm>
            <a:off x="432000" y="270000"/>
            <a:ext cx="479123" cy="324717"/>
          </a:xfrm>
          <a:custGeom>
            <a:avLst/>
            <a:gdLst>
              <a:gd name="connsiteX0" fmla="*/ 480771 w 638831"/>
              <a:gd name="connsiteY0" fmla="*/ 0 h 432956"/>
              <a:gd name="connsiteX1" fmla="*/ 638831 w 638831"/>
              <a:gd name="connsiteY1" fmla="*/ 0 h 432956"/>
              <a:gd name="connsiteX2" fmla="*/ 563095 w 638831"/>
              <a:gd name="connsiteY2" fmla="*/ 432956 h 432956"/>
              <a:gd name="connsiteX3" fmla="*/ 330942 w 638831"/>
              <a:gd name="connsiteY3" fmla="*/ 432956 h 432956"/>
              <a:gd name="connsiteX4" fmla="*/ 149829 w 638831"/>
              <a:gd name="connsiteY4" fmla="*/ 0 h 432956"/>
              <a:gd name="connsiteX5" fmla="*/ 307891 w 638831"/>
              <a:gd name="connsiteY5" fmla="*/ 0 h 432956"/>
              <a:gd name="connsiteX6" fmla="*/ 232153 w 638831"/>
              <a:gd name="connsiteY6" fmla="*/ 432956 h 432956"/>
              <a:gd name="connsiteX7" fmla="*/ 0 w 638831"/>
              <a:gd name="connsiteY7" fmla="*/ 432956 h 4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831" h="432956">
                <a:moveTo>
                  <a:pt x="480771" y="0"/>
                </a:moveTo>
                <a:lnTo>
                  <a:pt x="638831" y="0"/>
                </a:lnTo>
                <a:lnTo>
                  <a:pt x="563095" y="432956"/>
                </a:lnTo>
                <a:lnTo>
                  <a:pt x="330942" y="432956"/>
                </a:lnTo>
                <a:close/>
                <a:moveTo>
                  <a:pt x="149829" y="0"/>
                </a:moveTo>
                <a:lnTo>
                  <a:pt x="307891" y="0"/>
                </a:lnTo>
                <a:lnTo>
                  <a:pt x="232153" y="432956"/>
                </a:lnTo>
                <a:lnTo>
                  <a:pt x="0" y="4329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6" y="827088"/>
            <a:ext cx="6961913" cy="2939412"/>
          </a:xfrm>
        </p:spPr>
        <p:txBody>
          <a:bodyPr wrap="square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A2AC93-6324-493E-AFC2-33DF15EAF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128393"/>
            <a:ext cx="6961912" cy="3159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3pPr>
            <a:lvl4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4pPr>
            <a:lvl5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6pPr>
            <a:lvl7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7pPr>
            <a:lvl8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8pPr>
            <a:lvl9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80F1A-7E46-46CF-B46A-159E655857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97192-A29C-4DAD-A2B0-293FBA2E9C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1110216-271D-4467-8A40-C485C6CE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21F055B-94C9-4A0C-80D6-A2EAD732B51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7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270000"/>
            <a:ext cx="6961912" cy="3793500"/>
          </a:xfrm>
        </p:spPr>
        <p:txBody>
          <a:bodyPr wrap="square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Q&amp;A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559A7-B871-4D4D-B475-C92C1FE8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EEDEE-4E49-4561-A93D-7911464B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95762D3-1F42-4230-8AE5-57CA0102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5045C851-08B9-4003-95B0-54D60818665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CC1A041A-5ACA-45CA-AD32-97622667D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27113"/>
            <a:ext cx="6120900" cy="263408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27A5D07-EA8D-4757-A840-AD94A5426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97E70A84-94D6-402C-9DB4-EF5D384D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6" hidden="1">
            <a:extLst>
              <a:ext uri="{FF2B5EF4-FFF2-40B4-BE49-F238E27FC236}">
                <a16:creationId xmlns:a16="http://schemas.microsoft.com/office/drawing/2014/main" id="{269723D8-1C78-43E9-9FA9-6570E26430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2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36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878B-07BF-4B46-B6AF-DD7B9CC6B7F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15FD-1629-4CE7-A201-A0B8CB9838B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F913250-153E-4DDB-925D-E1756706767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295F4698-EF31-45F5-96F9-2BAEA047441C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453A56-9681-482E-B234-77967782C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light picture using the Insert tab › Pictures or insert picture via Templafy Images</a:t>
            </a:r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054CD7CD-654A-4448-B982-0A70FAD0D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625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AFF61-D1B8-4F91-B1DF-6C41AF2547B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2922E-8E73-43CA-88A4-1E6E2AE593D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Slide Number Placeholder 5 (FAST)">
            <a:extLst>
              <a:ext uri="{FF2B5EF4-FFF2-40B4-BE49-F238E27FC236}">
                <a16:creationId xmlns:a16="http://schemas.microsoft.com/office/drawing/2014/main" id="{CD799328-F495-4C31-AD22-AE97BE20781A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6396" y="1034422"/>
            <a:ext cx="1980000" cy="33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675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or 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675" b="0" i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via Templafy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5370822" y="1221095"/>
            <a:ext cx="507502" cy="748278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2144" y="2691915"/>
            <a:ext cx="235341" cy="407925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7491" y="1034423"/>
            <a:ext cx="1980000" cy="36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12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675" b="1" i="0" u="sng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GB" sz="12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491" y="1450911"/>
            <a:ext cx="283720" cy="407525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5371018" y="2153143"/>
            <a:ext cx="255903" cy="241280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02" y="1146295"/>
            <a:ext cx="488138" cy="7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7C6D8E13-F0A9-435D-9036-09F4FBFA7C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1034423"/>
            <a:ext cx="1980000" cy="35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you will find folders such as: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Title Slides, Design Elements, Maps and many more categories.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you will find folders such as: Flags, Pictogram, Arrow and many more work files.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675" b="1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B367A6D6-7164-4A6D-BAC6-3F42961A75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94465" y="2905342"/>
            <a:ext cx="246661" cy="37912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570CFF1-A3F5-41FA-AA2D-BA19283075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94465" y="4022417"/>
            <a:ext cx="403849" cy="129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C7950F-B500-469D-A258-255A3518B4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94464" y="3511990"/>
            <a:ext cx="356571" cy="132572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336535"/>
            <a:ext cx="8278813" cy="4876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4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92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 dirty="0">
                <a:solidFill>
                  <a:schemeClr val="bg1"/>
                </a:solidFill>
              </a:rPr>
              <a:t>Do not use </a:t>
            </a:r>
            <a:endParaRPr lang="en-GB" sz="18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664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200" b="0" noProof="0" dirty="0">
                <a:solidFill>
                  <a:schemeClr val="bg1"/>
                </a:solidFill>
              </a:rPr>
            </a:br>
            <a:endParaRPr lang="en-GB" sz="12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3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 -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1EEB37D-7200-466D-8126-8B9017DECD8B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431969" y="1143346"/>
            <a:ext cx="8286100" cy="276999"/>
            <a:chOff x="1792773" y="2085631"/>
            <a:chExt cx="8649951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3278662" y="2085631"/>
              <a:ext cx="642632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277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2478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768928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5920281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866535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431784" y="1431071"/>
            <a:ext cx="8276616" cy="276999"/>
            <a:chOff x="1792768" y="2616963"/>
            <a:chExt cx="8650728" cy="369332"/>
          </a:xfrm>
          <a:noFill/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3281438" y="2616963"/>
              <a:ext cx="6433325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2768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25552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776308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592685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8673839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431802" y="1714096"/>
            <a:ext cx="8277502" cy="276999"/>
            <a:chOff x="2261179" y="3155687"/>
            <a:chExt cx="8173718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3667612" y="3155687"/>
              <a:ext cx="60779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1179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43902" y="3155687"/>
              <a:ext cx="59099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91417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166884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876212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431799" y="1999469"/>
            <a:ext cx="8277503" cy="276999"/>
            <a:chOff x="2261179" y="3694411"/>
            <a:chExt cx="8173718" cy="369332"/>
          </a:xfrm>
          <a:noFill/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67612" y="3694411"/>
              <a:ext cx="6077933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1179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43902" y="3694411"/>
              <a:ext cx="590995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914175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166886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8762125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65E74-A6E6-40F4-946C-FFD2950A9E2B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2347-D054-4BE1-B696-594B5B14D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AE4B4-561D-4BE3-9774-6EED273A0A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53" name="Logo">
            <a:extLst>
              <a:ext uri="{FF2B5EF4-FFF2-40B4-BE49-F238E27FC236}">
                <a16:creationId xmlns:a16="http://schemas.microsoft.com/office/drawing/2014/main" id="{9209CACE-99A8-4426-9195-51799414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54" name="Slide Number Placeholder 5 (FAST)">
            <a:extLst>
              <a:ext uri="{FF2B5EF4-FFF2-40B4-BE49-F238E27FC236}">
                <a16:creationId xmlns:a16="http://schemas.microsoft.com/office/drawing/2014/main" id="{0EE03122-080A-448B-8ECB-6C5DA2A8E4B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- 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C75C55-8251-4D96-98FF-6B0D5D924280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3389" y="1155114"/>
            <a:ext cx="8438812" cy="276999"/>
            <a:chOff x="1830131" y="2085631"/>
            <a:chExt cx="6631327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63041" y="2085631"/>
              <a:ext cx="55984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7000700">
                <a:tabLst>
                  <a:tab pos="7134047" algn="l"/>
                </a:tabLst>
              </a:pPr>
              <a:r>
                <a:rPr lang="en-GB" sz="405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30131" y="2085631"/>
              <a:ext cx="2511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880024" y="1714064"/>
            <a:ext cx="7992174" cy="276999"/>
            <a:chOff x="2070583" y="2085631"/>
            <a:chExt cx="6390874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27181" y="2085631"/>
              <a:ext cx="5434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27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7058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27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03093-7FDA-45E2-9ECD-2DB190A5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EF7F-6E87-4AD5-9A77-ACDC47ED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B7FB6307-7921-4F62-9567-7CE4D5ED6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4C3C721D-4D46-4B5F-9280-22EBC4B4C94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C97E494B-1242-4CDF-8717-F2C28081C7B1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BD095B-30F1-4036-8224-02A6852D5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dark picture using the Insert tab › Pictures or insert picture via Templafy Images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C420F0E-28F4-45E9-AEF3-1A90B860DE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8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m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029600"/>
            <a:ext cx="12096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09:00-10:00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901" y="1029600"/>
            <a:ext cx="68033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17D078-86DA-42DB-B911-886B29E5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6D7C61-B973-4F81-8768-45AD5C0D34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92C097-0F71-4A74-B24B-EA803C23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4" name="Slide Number Placeholder 5 (FAST)">
            <a:extLst>
              <a:ext uri="{FF2B5EF4-FFF2-40B4-BE49-F238E27FC236}">
                <a16:creationId xmlns:a16="http://schemas.microsoft.com/office/drawing/2014/main" id="{E2752BD8-BE4E-4AD0-A94A-BD3DC589BC7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1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F4716C-9221-4692-8911-EF8F39D2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029600"/>
            <a:ext cx="8276400" cy="3420000"/>
          </a:xfrm>
        </p:spPr>
        <p:txBody>
          <a:bodyPr tIns="216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D90-C414-4A15-A278-B6A194770C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079E2-07E2-4425-B2D7-C877DDC19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7969EBE-D477-4048-A87C-DD29F953D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5" name="Slide Number Placeholder 5 (FAST)">
            <a:extLst>
              <a:ext uri="{FF2B5EF4-FFF2-40B4-BE49-F238E27FC236}">
                <a16:creationId xmlns:a16="http://schemas.microsoft.com/office/drawing/2014/main" id="{8363E194-0C85-4CEF-ACEE-EF5BAD2B850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8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827088"/>
            <a:ext cx="6948000" cy="2404812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CAB55B8-171B-4F1C-833B-2E4E8489F7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00" y="250825"/>
            <a:ext cx="6948000" cy="576263"/>
          </a:xfrm>
        </p:spPr>
        <p:txBody>
          <a:bodyPr tIns="0" bIns="0" anchor="t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13E86-62B0-4A42-8910-20CA5360F85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1767-1FB6-446D-91F4-4B622059F5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CE278556-6C06-4435-A2AE-EA25A1568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1AC19423-0B5F-4075-BF2C-917496EB3979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0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0825"/>
            <a:ext cx="6948000" cy="3542675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9D778-5323-4710-AF37-B7570189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12F9-6B5D-4840-B0BF-C93A26C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201C7F1-CEFA-461D-821F-AB5BD61F2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73ED603D-6388-4533-B1AD-A8A9B97A82B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ght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0B4DB74D-201F-4D10-88F9-7058A4F6DAB5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 err="1"/>
          </a:p>
        </p:txBody>
      </p:sp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34AB8DD2-BA18-481C-B2B2-070E0605BDA0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29CC775-EF9B-4EFE-84DC-55B293A21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light picture or click on frame and insert picture via Templafy Images</a:t>
            </a:r>
          </a:p>
        </p:txBody>
      </p:sp>
      <p:sp>
        <p:nvSpPr>
          <p:cNvPr id="21" name="Text Placeholder logo">
            <a:extLst>
              <a:ext uri="{FF2B5EF4-FFF2-40B4-BE49-F238E27FC236}">
                <a16:creationId xmlns:a16="http://schemas.microsoft.com/office/drawing/2014/main" id="{233F969C-C7AD-4BCC-B5FD-087EAB2C4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8.xml"/><Relationship Id="rId47" Type="http://schemas.openxmlformats.org/officeDocument/2006/relationships/tags" Target="../tags/tag13.xml"/><Relationship Id="rId50" Type="http://schemas.openxmlformats.org/officeDocument/2006/relationships/tags" Target="../tags/tag16.xml"/><Relationship Id="rId55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53" Type="http://schemas.openxmlformats.org/officeDocument/2006/relationships/tags" Target="../tags/tag19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tags" Target="../tags/tag9.xml"/><Relationship Id="rId48" Type="http://schemas.openxmlformats.org/officeDocument/2006/relationships/tags" Target="../tags/tag14.xml"/><Relationship Id="rId56" Type="http://schemas.openxmlformats.org/officeDocument/2006/relationships/tags" Target="../tags/tag2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46" Type="http://schemas.openxmlformats.org/officeDocument/2006/relationships/tags" Target="../tags/tag12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Relationship Id="rId54" Type="http://schemas.openxmlformats.org/officeDocument/2006/relationships/tags" Target="../tags/tag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49" Type="http://schemas.openxmlformats.org/officeDocument/2006/relationships/tags" Target="../tags/tag15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0.xml"/><Relationship Id="rId52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29599"/>
            <a:ext cx="8280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5BBB29C-AF5D-474D-8DC6-C992E73BDC22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7200" y="4806187"/>
            <a:ext cx="7866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12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grpSp>
        <p:nvGrpSpPr>
          <p:cNvPr id="8" name="Harvey 8" hidden="1">
            <a:extLst>
              <a:ext uri="{FF2B5EF4-FFF2-40B4-BE49-F238E27FC236}">
                <a16:creationId xmlns:a16="http://schemas.microsoft.com/office/drawing/2014/main" id="{B5C3E6DC-9028-49BB-B3A7-9838BAB4A3C2}"/>
              </a:ext>
            </a:extLst>
          </p:cNvPr>
          <p:cNvGrpSpPr>
            <a:grpSpLocks/>
          </p:cNvGrpSpPr>
          <p:nvPr userDrawn="1">
            <p:custDataLst>
              <p:tags r:id="rId36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10" name="Harvey 0/8 [0]">
              <a:extLst>
                <a:ext uri="{FF2B5EF4-FFF2-40B4-BE49-F238E27FC236}">
                  <a16:creationId xmlns:a16="http://schemas.microsoft.com/office/drawing/2014/main" id="{D73F2B36-99AF-452E-A4CE-30A82C0E46EF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Harvey 1/8 [1]">
              <a:extLst>
                <a:ext uri="{FF2B5EF4-FFF2-40B4-BE49-F238E27FC236}">
                  <a16:creationId xmlns:a16="http://schemas.microsoft.com/office/drawing/2014/main" id="{E76D02E5-0569-48CE-BCC2-CF833134036C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Harvey 2/8 [2]">
              <a:extLst>
                <a:ext uri="{FF2B5EF4-FFF2-40B4-BE49-F238E27FC236}">
                  <a16:creationId xmlns:a16="http://schemas.microsoft.com/office/drawing/2014/main" id="{F7403225-3E54-4050-8105-58E800163853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Harvey 3/8 [3]">
              <a:extLst>
                <a:ext uri="{FF2B5EF4-FFF2-40B4-BE49-F238E27FC236}">
                  <a16:creationId xmlns:a16="http://schemas.microsoft.com/office/drawing/2014/main" id="{A3824D64-51BD-49DE-BBA9-3A7E20B6467B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Harvey 4/8 [4]">
              <a:extLst>
                <a:ext uri="{FF2B5EF4-FFF2-40B4-BE49-F238E27FC236}">
                  <a16:creationId xmlns:a16="http://schemas.microsoft.com/office/drawing/2014/main" id="{39D19455-DC99-4361-9ACB-F108ED0581AF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Harvey 5/8 [5]">
              <a:extLst>
                <a:ext uri="{FF2B5EF4-FFF2-40B4-BE49-F238E27FC236}">
                  <a16:creationId xmlns:a16="http://schemas.microsoft.com/office/drawing/2014/main" id="{DD06353C-A97B-4A96-8304-54F233F832E4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Harvey 6/8 [6]">
              <a:extLst>
                <a:ext uri="{FF2B5EF4-FFF2-40B4-BE49-F238E27FC236}">
                  <a16:creationId xmlns:a16="http://schemas.microsoft.com/office/drawing/2014/main" id="{9E343501-3E40-406B-8018-8649EB8FA51C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Harvey 7/8 [7]">
              <a:extLst>
                <a:ext uri="{FF2B5EF4-FFF2-40B4-BE49-F238E27FC236}">
                  <a16:creationId xmlns:a16="http://schemas.microsoft.com/office/drawing/2014/main" id="{8F4C5207-5473-4EF0-BD4D-341E98E5C589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Harvey 8/8 [8]">
              <a:extLst>
                <a:ext uri="{FF2B5EF4-FFF2-40B4-BE49-F238E27FC236}">
                  <a16:creationId xmlns:a16="http://schemas.microsoft.com/office/drawing/2014/main" id="{7422FA6C-8552-471A-B0EB-0F92F10332BC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Harvey 4" hidden="1">
            <a:extLst>
              <a:ext uri="{FF2B5EF4-FFF2-40B4-BE49-F238E27FC236}">
                <a16:creationId xmlns:a16="http://schemas.microsoft.com/office/drawing/2014/main" id="{413A4284-8E26-4668-AF73-C488D2680E2F}"/>
              </a:ext>
            </a:extLst>
          </p:cNvPr>
          <p:cNvGrpSpPr>
            <a:grpSpLocks/>
          </p:cNvGrpSpPr>
          <p:nvPr userDrawn="1">
            <p:custDataLst>
              <p:tags r:id="rId37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2" name="Harvey 0/4 [0]">
              <a:extLst>
                <a:ext uri="{FF2B5EF4-FFF2-40B4-BE49-F238E27FC236}">
                  <a16:creationId xmlns:a16="http://schemas.microsoft.com/office/drawing/2014/main" id="{2BE1A3E0-EED3-45DD-807D-82037D3B4945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Harvey 1/4 [1]">
              <a:extLst>
                <a:ext uri="{FF2B5EF4-FFF2-40B4-BE49-F238E27FC236}">
                  <a16:creationId xmlns:a16="http://schemas.microsoft.com/office/drawing/2014/main" id="{55524878-8D3A-4A68-90F5-C1C6AF43E446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Harvey 2/4 [2]">
              <a:extLst>
                <a:ext uri="{FF2B5EF4-FFF2-40B4-BE49-F238E27FC236}">
                  <a16:creationId xmlns:a16="http://schemas.microsoft.com/office/drawing/2014/main" id="{DBEAEB5F-E6DE-4E07-B114-F9A1E82C21A1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Harvey 3/4 [3]">
              <a:extLst>
                <a:ext uri="{FF2B5EF4-FFF2-40B4-BE49-F238E27FC236}">
                  <a16:creationId xmlns:a16="http://schemas.microsoft.com/office/drawing/2014/main" id="{F59A9C23-DDA2-4A9A-B41D-846ADBB21087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Harvey 4/4 [4]">
              <a:extLst>
                <a:ext uri="{FF2B5EF4-FFF2-40B4-BE49-F238E27FC236}">
                  <a16:creationId xmlns:a16="http://schemas.microsoft.com/office/drawing/2014/main" id="{144E6F3E-7AFB-4D14-8669-31C8DF74593C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Harvey 3" hidden="1">
            <a:extLst>
              <a:ext uri="{FF2B5EF4-FFF2-40B4-BE49-F238E27FC236}">
                <a16:creationId xmlns:a16="http://schemas.microsoft.com/office/drawing/2014/main" id="{B2986398-423E-40E4-B68A-4DA28DFDBC0E}"/>
              </a:ext>
            </a:extLst>
          </p:cNvPr>
          <p:cNvGrpSpPr>
            <a:grpSpLocks/>
          </p:cNvGrpSpPr>
          <p:nvPr userDrawn="1">
            <p:custDataLst>
              <p:tags r:id="rId38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8" name="Harvey 0/3 [0]">
              <a:extLst>
                <a:ext uri="{FF2B5EF4-FFF2-40B4-BE49-F238E27FC236}">
                  <a16:creationId xmlns:a16="http://schemas.microsoft.com/office/drawing/2014/main" id="{BF13D4D1-38BB-47B1-918E-B24CD24C6794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Harvey 1/3 [1]">
              <a:extLst>
                <a:ext uri="{FF2B5EF4-FFF2-40B4-BE49-F238E27FC236}">
                  <a16:creationId xmlns:a16="http://schemas.microsoft.com/office/drawing/2014/main" id="{9B1A069F-AC5A-4A39-9A08-0B08F9DA5B68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Harvey 2/3 [2]">
              <a:extLst>
                <a:ext uri="{FF2B5EF4-FFF2-40B4-BE49-F238E27FC236}">
                  <a16:creationId xmlns:a16="http://schemas.microsoft.com/office/drawing/2014/main" id="{A727ACA9-73A3-4AC8-BFEF-EB8A2373640A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Harvey 3/3 [3]">
              <a:extLst>
                <a:ext uri="{FF2B5EF4-FFF2-40B4-BE49-F238E27FC236}">
                  <a16:creationId xmlns:a16="http://schemas.microsoft.com/office/drawing/2014/main" id="{30F9E70B-9B8F-455C-A9B1-FA09C6044BFF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raffic lights Red" hidden="1">
            <a:extLst>
              <a:ext uri="{FF2B5EF4-FFF2-40B4-BE49-F238E27FC236}">
                <a16:creationId xmlns:a16="http://schemas.microsoft.com/office/drawing/2014/main" id="{D60F9D9B-EC56-49F4-8772-2D0653904A04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E85757"/>
          </a:solidFill>
          <a:ln>
            <a:solidFill>
              <a:srgbClr val="E8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2" name="Traffic lights Yellow" hidden="1">
            <a:extLst>
              <a:ext uri="{FF2B5EF4-FFF2-40B4-BE49-F238E27FC236}">
                <a16:creationId xmlns:a16="http://schemas.microsoft.com/office/drawing/2014/main" id="{AA0C3F70-A9D3-45D8-B045-61F08EAB5310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F3D779"/>
          </a:solidFill>
          <a:ln>
            <a:solidFill>
              <a:srgbClr val="F3D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3" name="Traffic lights Green" hidden="1">
            <a:extLst>
              <a:ext uri="{FF2B5EF4-FFF2-40B4-BE49-F238E27FC236}">
                <a16:creationId xmlns:a16="http://schemas.microsoft.com/office/drawing/2014/main" id="{C90A57ED-36FE-46E1-AE9B-434A19EB85D6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8ECDC8"/>
          </a:solidFill>
          <a:ln>
            <a:solidFill>
              <a:srgbClr val="8E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32" name="Call out 1 [Sticker]" hidden="1">
            <a:extLst>
              <a:ext uri="{FF2B5EF4-FFF2-40B4-BE49-F238E27FC236}">
                <a16:creationId xmlns:a16="http://schemas.microsoft.com/office/drawing/2014/main" id="{B7DA51AC-55CB-4274-99F5-F4F49314FD0A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703942" cy="524295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000" tIns="72000" rIns="72000" bIns="14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3" name="Call out 2 [Sticker]" hidden="1">
            <a:extLst>
              <a:ext uri="{FF2B5EF4-FFF2-40B4-BE49-F238E27FC236}">
                <a16:creationId xmlns:a16="http://schemas.microsoft.com/office/drawing/2014/main" id="{60D09F83-F724-4FAB-B781-E8292AEF07B4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472053" cy="9951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4" name="Call out 3 [Sticker]" hidden="1">
            <a:extLst>
              <a:ext uri="{FF2B5EF4-FFF2-40B4-BE49-F238E27FC236}">
                <a16:creationId xmlns:a16="http://schemas.microsoft.com/office/drawing/2014/main" id="{97B57B16-C10A-4201-8AC7-D97E350A6AFF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750706" cy="1183503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5" name="Call out 4 [Sticker]" hidden="1">
            <a:extLst>
              <a:ext uri="{FF2B5EF4-FFF2-40B4-BE49-F238E27FC236}">
                <a16:creationId xmlns:a16="http://schemas.microsoft.com/office/drawing/2014/main" id="{79ECB79A-60F9-4A61-AC9F-6FA204806232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2449329" cy="15926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32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6" name="Call out 5 [Sticker]" hidden="1">
            <a:extLst>
              <a:ext uri="{FF2B5EF4-FFF2-40B4-BE49-F238E27FC236}">
                <a16:creationId xmlns:a16="http://schemas.microsoft.com/office/drawing/2014/main" id="{EA30F7B7-8A62-4C5C-ABE3-57A7E8C4269E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4510861" cy="1440206"/>
          </a:xfrm>
          <a:custGeom>
            <a:avLst/>
            <a:gdLst>
              <a:gd name="connsiteX0" fmla="*/ 1428011 w 1642145"/>
              <a:gd name="connsiteY0" fmla="*/ 0 h 524296"/>
              <a:gd name="connsiteX1" fmla="*/ 1642145 w 1642145"/>
              <a:gd name="connsiteY1" fmla="*/ 215977 h 524296"/>
              <a:gd name="connsiteX2" fmla="*/ 1471167 w 1642145"/>
              <a:gd name="connsiteY2" fmla="*/ 427566 h 524296"/>
              <a:gd name="connsiteX3" fmla="*/ 1428657 w 1642145"/>
              <a:gd name="connsiteY3" fmla="*/ 431889 h 524296"/>
              <a:gd name="connsiteX4" fmla="*/ 1428657 w 1642145"/>
              <a:gd name="connsiteY4" fmla="*/ 431955 h 524296"/>
              <a:gd name="connsiteX5" fmla="*/ 492663 w 1642145"/>
              <a:gd name="connsiteY5" fmla="*/ 431955 h 524296"/>
              <a:gd name="connsiteX6" fmla="*/ 487573 w 1642145"/>
              <a:gd name="connsiteY6" fmla="*/ 432471 h 524296"/>
              <a:gd name="connsiteX7" fmla="*/ 237118 w 1642145"/>
              <a:gd name="connsiteY7" fmla="*/ 432471 h 524296"/>
              <a:gd name="connsiteX8" fmla="*/ 237118 w 1642145"/>
              <a:gd name="connsiteY8" fmla="*/ 524296 h 524296"/>
              <a:gd name="connsiteX9" fmla="*/ 0 w 1642145"/>
              <a:gd name="connsiteY9" fmla="*/ 262149 h 524296"/>
              <a:gd name="connsiteX10" fmla="*/ 237118 w 1642145"/>
              <a:gd name="connsiteY10" fmla="*/ 1 h 524296"/>
              <a:gd name="connsiteX11" fmla="*/ 487573 w 1642145"/>
              <a:gd name="connsiteY11" fmla="*/ 1 h 524296"/>
              <a:gd name="connsiteX12" fmla="*/ 493340 w 1642145"/>
              <a:gd name="connsiteY12" fmla="*/ 577 h 524296"/>
              <a:gd name="connsiteX13" fmla="*/ 1422336 w 1642145"/>
              <a:gd name="connsiteY13" fmla="*/ 577 h 5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145" h="524296">
                <a:moveTo>
                  <a:pt x="1428011" y="0"/>
                </a:moveTo>
                <a:cubicBezTo>
                  <a:pt x="1546274" y="0"/>
                  <a:pt x="1642145" y="96696"/>
                  <a:pt x="1642145" y="215977"/>
                </a:cubicBezTo>
                <a:cubicBezTo>
                  <a:pt x="1642145" y="320348"/>
                  <a:pt x="1568744" y="407427"/>
                  <a:pt x="1471167" y="427566"/>
                </a:cubicBezTo>
                <a:lnTo>
                  <a:pt x="1428657" y="431889"/>
                </a:lnTo>
                <a:lnTo>
                  <a:pt x="1428657" y="431955"/>
                </a:lnTo>
                <a:lnTo>
                  <a:pt x="492663" y="431955"/>
                </a:lnTo>
                <a:lnTo>
                  <a:pt x="487573" y="432471"/>
                </a:lnTo>
                <a:cubicBezTo>
                  <a:pt x="487573" y="432471"/>
                  <a:pt x="487573" y="432471"/>
                  <a:pt x="237118" y="432471"/>
                </a:cubicBezTo>
                <a:cubicBezTo>
                  <a:pt x="237118" y="432471"/>
                  <a:pt x="237118" y="432471"/>
                  <a:pt x="237118" y="524296"/>
                </a:cubicBezTo>
                <a:cubicBezTo>
                  <a:pt x="105221" y="524296"/>
                  <a:pt x="0" y="407293"/>
                  <a:pt x="0" y="262149"/>
                </a:cubicBezTo>
                <a:cubicBezTo>
                  <a:pt x="0" y="117005"/>
                  <a:pt x="105221" y="1"/>
                  <a:pt x="237118" y="1"/>
                </a:cubicBezTo>
                <a:cubicBezTo>
                  <a:pt x="237118" y="1"/>
                  <a:pt x="237118" y="1"/>
                  <a:pt x="487573" y="1"/>
                </a:cubicBezTo>
                <a:lnTo>
                  <a:pt x="493340" y="577"/>
                </a:lnTo>
                <a:lnTo>
                  <a:pt x="1422336" y="5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2000" tIns="72000" rIns="72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Click to add text</a:t>
            </a:r>
          </a:p>
        </p:txBody>
      </p:sp>
      <p:sp>
        <p:nvSpPr>
          <p:cNvPr id="37" name="Comment box [Sticker]" hidden="1">
            <a:extLst>
              <a:ext uri="{FF2B5EF4-FFF2-40B4-BE49-F238E27FC236}">
                <a16:creationId xmlns:a16="http://schemas.microsoft.com/office/drawing/2014/main" id="{E2D24638-2C59-445A-A356-D83768687C04}"/>
              </a:ext>
            </a:extLst>
          </p:cNvPr>
          <p:cNvSpPr/>
          <p:nvPr userDrawn="1"/>
        </p:nvSpPr>
        <p:spPr>
          <a:xfrm>
            <a:off x="9214671" y="-30083"/>
            <a:ext cx="1687256" cy="576000"/>
          </a:xfrm>
          <a:prstGeom prst="roundRect">
            <a:avLst>
              <a:gd name="adj" fmla="val 0"/>
            </a:avLst>
          </a:prstGeom>
          <a:solidFill>
            <a:srgbClr val="FDD779">
              <a:alpha val="9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rgbClr val="FF0000"/>
                </a:solidFill>
              </a:rPr>
              <a:t>Comment box</a:t>
            </a:r>
            <a:endParaRPr lang="en-GB" sz="1000" noProof="0" dirty="0">
              <a:solidFill>
                <a:srgbClr val="FF0000"/>
              </a:solidFill>
            </a:endParaRPr>
          </a:p>
        </p:txBody>
      </p:sp>
      <p:sp>
        <p:nvSpPr>
          <p:cNvPr id="38" name="Preliminary [Sticker]" hidden="1">
            <a:extLst>
              <a:ext uri="{FF2B5EF4-FFF2-40B4-BE49-F238E27FC236}">
                <a16:creationId xmlns:a16="http://schemas.microsoft.com/office/drawing/2014/main" id="{E5C38300-1B57-4EFA-A738-56C162EEB378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Preliminary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39" name="For discussion [Sticker]" hidden="1">
            <a:extLst>
              <a:ext uri="{FF2B5EF4-FFF2-40B4-BE49-F238E27FC236}">
                <a16:creationId xmlns:a16="http://schemas.microsoft.com/office/drawing/2014/main" id="{ACC6C9F8-91DF-4DB0-8B38-437B2CABBB16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rgbClr val="E857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For discussion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0" name="Illustrative [Sticker]" hidden="1">
            <a:extLst>
              <a:ext uri="{FF2B5EF4-FFF2-40B4-BE49-F238E27FC236}">
                <a16:creationId xmlns:a16="http://schemas.microsoft.com/office/drawing/2014/main" id="{08668850-F042-468B-9813-9A5B3CC938C5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Illustrative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" name="MSIPCMContentMarking" descr="{&quot;HashCode&quot;:-913944431,&quot;Placement&quot;:&quot;Header&quot;,&quot;Top&quot;:0.0,&quot;Left&quot;:640.5311,&quot;SlideWidth&quot;:720,&quot;SlideHeight&quot;:405}">
            <a:extLst>
              <a:ext uri="{FF2B5EF4-FFF2-40B4-BE49-F238E27FC236}">
                <a16:creationId xmlns:a16="http://schemas.microsoft.com/office/drawing/2014/main" id="{E8F2DDB0-1C53-40E6-9949-A6815ECF2C53}"/>
              </a:ext>
            </a:extLst>
          </p:cNvPr>
          <p:cNvSpPr txBox="1"/>
          <p:nvPr userDrawn="1"/>
        </p:nvSpPr>
        <p:spPr>
          <a:xfrm>
            <a:off x="8134745" y="0"/>
            <a:ext cx="100925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lnSpc>
                <a:spcPct val="9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4099DA"/>
                </a:solidFill>
                <a:latin typeface="Arial Black" panose="020B0A04020102020204" pitchFamily="34" charset="0"/>
              </a:rPr>
              <a:t>INTERNAL</a:t>
            </a:r>
            <a:endParaRPr lang="en-GB" sz="1000" dirty="0">
              <a:solidFill>
                <a:srgbClr val="4099D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7" r:id="rId2"/>
    <p:sldLayoutId id="2147483768" r:id="rId3"/>
    <p:sldLayoutId id="2147483769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7" r:id="rId10"/>
    <p:sldLayoutId id="2147483772" r:id="rId11"/>
    <p:sldLayoutId id="2147483766" r:id="rId12"/>
    <p:sldLayoutId id="2147483728" r:id="rId13"/>
    <p:sldLayoutId id="2147483731" r:id="rId14"/>
    <p:sldLayoutId id="2147483737" r:id="rId15"/>
    <p:sldLayoutId id="2147483739" r:id="rId16"/>
    <p:sldLayoutId id="2147483736" r:id="rId17"/>
    <p:sldLayoutId id="2147483750" r:id="rId18"/>
    <p:sldLayoutId id="2147483734" r:id="rId19"/>
    <p:sldLayoutId id="2147483735" r:id="rId20"/>
    <p:sldLayoutId id="2147483771" r:id="rId21"/>
    <p:sldLayoutId id="2147483727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654" r:id="rId29"/>
    <p:sldLayoutId id="2147483655" r:id="rId30"/>
    <p:sldLayoutId id="2147483758" r:id="rId31"/>
    <p:sldLayoutId id="2147483759" r:id="rId32"/>
    <p:sldLayoutId id="2147483760" r:id="rId33"/>
    <p:sldLayoutId id="2147483761" r:id="rId34"/>
  </p:sldLayoutIdLst>
  <p:hf sldNum="0" hdr="0" ftr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216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baseline="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73" userDrawn="1">
          <p15:clr>
            <a:srgbClr val="F26B43"/>
          </p15:clr>
        </p15:guide>
        <p15:guide id="4" orient="horz" pos="3104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7" orient="horz" pos="647" userDrawn="1">
          <p15:clr>
            <a:srgbClr val="F26B43"/>
          </p15:clr>
        </p15:guide>
        <p15:guide id="8" orient="horz" pos="2803" userDrawn="1">
          <p15:clr>
            <a:srgbClr val="F26B43"/>
          </p15:clr>
        </p15:guide>
        <p15:guide id="9" pos="5487" userDrawn="1">
          <p15:clr>
            <a:srgbClr val="F26B43"/>
          </p15:clr>
        </p15:guide>
        <p15:guide id="10" orient="horz" pos="158" userDrawn="1">
          <p15:clr>
            <a:srgbClr val="F26B43"/>
          </p15:clr>
        </p15:guide>
        <p15:guide id="11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7.xml"/><Relationship Id="rId7" Type="http://schemas.openxmlformats.org/officeDocument/2006/relationships/image" Target="../media/image20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21" Type="http://schemas.openxmlformats.org/officeDocument/2006/relationships/tags" Target="../tags/tag48.xml"/><Relationship Id="rId34" Type="http://schemas.openxmlformats.org/officeDocument/2006/relationships/chart" Target="../charts/chart2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chart" Target="../charts/chart1.xml"/><Relationship Id="rId38" Type="http://schemas.openxmlformats.org/officeDocument/2006/relationships/chart" Target="../charts/chart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22.emf"/><Relationship Id="rId37" Type="http://schemas.openxmlformats.org/officeDocument/2006/relationships/image" Target="../media/image23.wmf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oleObject" Target="../embeddings/oleObject4.bin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oleObject" Target="../embeddings/oleObject3.bin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notesSlide" Target="../notesSlides/notesSlide1.xml"/><Relationship Id="rId35" Type="http://schemas.openxmlformats.org/officeDocument/2006/relationships/chart" Target="../charts/chart3.xml"/><Relationship Id="rId8" Type="http://schemas.openxmlformats.org/officeDocument/2006/relationships/tags" Target="../tags/tag35.xml"/><Relationship Id="rId3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D2FD534-3879-841C-4101-38396B40ED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D2FD534-3879-841C-4101-38396B40E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F19F602-0549-D1CB-0AC1-12CFD09014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3AFB1B-64C6-84B9-38EB-C09C72BFCB5E}"/>
              </a:ext>
            </a:extLst>
          </p:cNvPr>
          <p:cNvSpPr/>
          <p:nvPr/>
        </p:nvSpPr>
        <p:spPr>
          <a:xfrm>
            <a:off x="3549" y="-2366"/>
            <a:ext cx="9144000" cy="51435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996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46144F-B47F-4776-B702-44E5D0190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87" y="2122275"/>
            <a:ext cx="8277226" cy="1242000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IPM2025, Session 8: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internal electricity market and grids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6CE5B1-A935-4461-BDC8-98F51AA27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99" y="4098450"/>
            <a:ext cx="7128000" cy="550800"/>
          </a:xfrm>
        </p:spPr>
        <p:txBody>
          <a:bodyPr anchor="b"/>
          <a:lstStyle/>
          <a:p>
            <a:r>
              <a:rPr lang="en-GB" dirty="0">
                <a:solidFill>
                  <a:schemeClr val="bg1"/>
                </a:solidFill>
                <a:cs typeface="Arial"/>
              </a:rPr>
              <a:t>Øyvind Vessia – 21 March 2025 – yvess@orsted.com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7D76F53-6510-1C97-30CA-E5112F06A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345852" y="4815556"/>
            <a:ext cx="364155" cy="99583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BBBE78-14D1-76DD-04B4-9A38F35AE548}"/>
              </a:ext>
            </a:extLst>
          </p:cNvPr>
          <p:cNvSpPr txBox="1">
            <a:spLocks/>
          </p:cNvSpPr>
          <p:nvPr/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Orsted Sans Office" panose="00000500000000000000" pitchFamily="2" charset="0"/>
                <a:ea typeface="+mn-ea"/>
                <a:cs typeface="+mn-cs"/>
                <a:sym typeface="Orsted Sans Office" panose="00000500000000000000" pitchFamily="2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4C8C45C-947F-4981-8B3F-4F32E973C901}" type="slidenum">
              <a:rPr lang="en-GB" smtClean="0"/>
              <a:pPr>
                <a:defRPr/>
              </a:pPr>
              <a:t>1</a:t>
            </a:fld>
            <a:endParaRPr lang="en-GB">
              <a:solidFill>
                <a:srgbClr val="99A4AE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2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vg="http://schemas.microsoft.com/office/drawing/2016/SVG/main" xmlns:a14="http://schemas.microsoft.com/office/drawing/2010/main" xmlns:v="urn:schemas-microsoft-com:vml"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B9404E-1CB8-432C-A55C-73820577CE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8" imgH="338" progId="TCLayout.ActiveDocument.1">
                  <p:embed/>
                </p:oleObj>
              </mc:Choice>
              <mc:Fallback>
                <p:oleObj name="think-cell Slide" r:id="rId31" imgW="338" imgH="33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B9404E-1CB8-432C-A55C-73820577CE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36346A1-DFFC-47DE-AA2A-3DDED690A643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5051425" y="3830638"/>
            <a:ext cx="223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D7CAA74-EB26-4982-AA15-3D56075E13EE}" type="datetime'''0''''''''''.''''''''''8'''''''''''''''''''''''''''''''''''">
              <a:rPr lang="en-GB" altLang="en-US" sz="1000" smtClean="0">
                <a:effectLst/>
                <a:latin typeface="Orsted Sans" panose="00000500000000000000" pitchFamily="50" charset="0"/>
                <a:sym typeface="Orsted Sans" panose="00000500000000000000" pitchFamily="50" charset="0"/>
              </a:rPr>
              <a:pPr marL="0" lvl="1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GB" sz="1000" noProof="0">
              <a:latin typeface="Orsted Sans" panose="00000500000000000000" pitchFamily="50" charset="0"/>
              <a:sym typeface="Orsted Sans" panose="00000500000000000000" pitchFamily="50" charset="0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43D816-5100-41AB-A9D5-0E1718D67A5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9342" y="10125"/>
            <a:ext cx="65" cy="138499"/>
          </a:xfrm>
          <a:prstGeom prst="rect">
            <a:avLst/>
          </a:prstGeom>
          <a:solidFill>
            <a:scrgbClr r="0" g="0" b="0"/>
          </a:solidFill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GB" sz="1000" b="1">
              <a:solidFill>
                <a:schemeClr val="accent1"/>
              </a:solidFill>
              <a:latin typeface="Orsted Sans" panose="00000500000000000000" pitchFamily="50" charset="0"/>
              <a:sym typeface="Orsted Sans" panose="00000500000000000000" pitchFamily="50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E27635-663B-4F9F-8EC8-D8F367B6D1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8449" y="4561200"/>
            <a:ext cx="7100147" cy="367409"/>
          </a:xfrm>
        </p:spPr>
        <p:txBody>
          <a:bodyPr/>
          <a:lstStyle/>
          <a:p>
            <a:r>
              <a:rPr lang="en-GB" sz="650" dirty="0">
                <a:solidFill>
                  <a:schemeClr val="accent6"/>
                </a:solidFill>
                <a:latin typeface="Orsted Sans Office"/>
                <a:cs typeface="Arial"/>
              </a:rPr>
              <a:t>Notes: 1. Including EBITDA from new partnerships    2. ‘Adjusted ROCE’ excludes impairments. </a:t>
            </a:r>
            <a:endParaRPr lang="en-GB" sz="650" dirty="0">
              <a:solidFill>
                <a:schemeClr val="accent6"/>
              </a:solidFill>
              <a:latin typeface="Orsted Sans Office" panose="00000500000000000000" pitchFamily="2" charset="0"/>
            </a:endParaRPr>
          </a:p>
          <a:p>
            <a:r>
              <a:rPr lang="en-GB" sz="650" dirty="0">
                <a:solidFill>
                  <a:schemeClr val="accent6"/>
                </a:solidFill>
                <a:latin typeface="Orsted Sans Office"/>
                <a:cs typeface="Arial"/>
              </a:rPr>
              <a:t>Source: </a:t>
            </a:r>
            <a:r>
              <a:rPr lang="en-US" sz="650" dirty="0">
                <a:solidFill>
                  <a:schemeClr val="accent6"/>
                </a:solidFill>
                <a:latin typeface="Orsted Sans Office"/>
                <a:cs typeface="Arial"/>
              </a:rPr>
              <a:t>Ørsted Annual Report 2024</a:t>
            </a:r>
            <a:endParaRPr lang="en-GB" sz="650">
              <a:solidFill>
                <a:schemeClr val="accent6"/>
              </a:solidFill>
              <a:latin typeface="Orsted Sans Office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We have succeeded in profoundly transforming </a:t>
            </a:r>
            <a:r>
              <a:rPr lang="en-GB" err="1"/>
              <a:t>Ørsted</a:t>
            </a:r>
            <a:endParaRPr lang="en-GB">
              <a:latin typeface="+mn-lt"/>
            </a:endParaRPr>
          </a:p>
        </p:txBody>
      </p:sp>
      <p:sp>
        <p:nvSpPr>
          <p:cNvPr id="5" name="Content Placeholder 24"/>
          <p:cNvSpPr txBox="1">
            <a:spLocks/>
          </p:cNvSpPr>
          <p:nvPr/>
        </p:nvSpPr>
        <p:spPr>
          <a:xfrm>
            <a:off x="2608263" y="749756"/>
            <a:ext cx="1836738" cy="287338"/>
          </a:xfrm>
          <a:prstGeom prst="rect">
            <a:avLst/>
          </a:prstGeom>
        </p:spPr>
        <p:txBody>
          <a:bodyPr lIns="0" tIns="0" rIns="0" bIns="0" anchor="t"/>
          <a:lstStyle>
            <a:lvl1pPr marL="151521" indent="-151521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229987" indent="-77114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308454" indent="-78466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307101" indent="-77114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1"/>
                </a:solidFill>
                <a:latin typeface="Orsted Sans" panose="00000500000000000000" pitchFamily="50" charset="0"/>
              </a:rPr>
              <a:t>Green transformation </a:t>
            </a:r>
          </a:p>
          <a:p>
            <a:pPr marL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tx2"/>
                </a:solidFill>
                <a:latin typeface="Orsted Sans" panose="00000500000000000000" pitchFamily="50" charset="0"/>
              </a:rPr>
              <a:t>EBITDA, </a:t>
            </a:r>
            <a:r>
              <a:rPr lang="en-GB" err="1">
                <a:solidFill>
                  <a:schemeClr val="tx2"/>
                </a:solidFill>
                <a:latin typeface="Orsted Sans" panose="00000500000000000000" pitchFamily="50" charset="0"/>
              </a:rPr>
              <a:t>DKKbn</a:t>
            </a:r>
            <a:r>
              <a:rPr lang="en-GB">
                <a:solidFill>
                  <a:schemeClr val="tx2"/>
                </a:solidFill>
                <a:latin typeface="Orsted Sans" panose="00000500000000000000" pitchFamily="50" charset="0"/>
              </a:rPr>
              <a:t>, %</a:t>
            </a:r>
          </a:p>
        </p:txBody>
      </p:sp>
      <p:sp>
        <p:nvSpPr>
          <p:cNvPr id="16" name="Content Placeholder 24"/>
          <p:cNvSpPr txBox="1">
            <a:spLocks/>
          </p:cNvSpPr>
          <p:nvPr/>
        </p:nvSpPr>
        <p:spPr>
          <a:xfrm>
            <a:off x="537349" y="749756"/>
            <a:ext cx="1757845" cy="28733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779252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8454" indent="-155580" algn="l" defTabSz="779252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07101" indent="-77114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500">
                <a:solidFill>
                  <a:schemeClr val="accent1"/>
                </a:solidFill>
                <a:latin typeface="Orsted Sans" panose="00000500000000000000" pitchFamily="50" charset="0"/>
              </a:rPr>
              <a:t>CO</a:t>
            </a:r>
            <a:r>
              <a:rPr lang="en-GB" sz="1500" baseline="-25000">
                <a:solidFill>
                  <a:schemeClr val="accent1"/>
                </a:solidFill>
                <a:latin typeface="Orsted Sans" panose="00000500000000000000" pitchFamily="50" charset="0"/>
              </a:rPr>
              <a:t>2 </a:t>
            </a:r>
            <a:r>
              <a:rPr lang="en-GB" sz="1500">
                <a:solidFill>
                  <a:schemeClr val="accent1"/>
                </a:solidFill>
                <a:latin typeface="Orsted Sans" panose="00000500000000000000" pitchFamily="50" charset="0"/>
              </a:rPr>
              <a:t>reduction</a:t>
            </a: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chemeClr val="tx2"/>
                </a:solidFill>
                <a:latin typeface="Orsted Sans" panose="00000500000000000000" pitchFamily="50" charset="0"/>
              </a:rPr>
              <a:t>g CO</a:t>
            </a:r>
            <a:r>
              <a:rPr lang="en-GB" baseline="-25000">
                <a:solidFill>
                  <a:schemeClr val="tx2"/>
                </a:solidFill>
                <a:latin typeface="Orsted Sans" panose="00000500000000000000" pitchFamily="50" charset="0"/>
              </a:rPr>
              <a:t>2</a:t>
            </a:r>
            <a:r>
              <a:rPr lang="en-GB">
                <a:solidFill>
                  <a:schemeClr val="tx2"/>
                </a:solidFill>
                <a:latin typeface="Orsted Sans" panose="00000500000000000000" pitchFamily="50" charset="0"/>
              </a:rPr>
              <a:t>e/kWh (scope 1 &amp; 2)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712CFF3-46BF-85F5-B202-F3DFF91AEF7B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2565400" y="1911350"/>
          <a:ext cx="1943100" cy="232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CE9B03F-0086-4266-82DB-AC22F777318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982913" y="4040188"/>
            <a:ext cx="220663" cy="1444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F5CE0163-67F4-4A8A-A8F8-C272CFC550A6}" type="datetime'7''''''''''''''''''''''''''''''''''''''''%'''''''''''''''''">
              <a:rPr lang="en-GB" altLang="en-US" sz="1000" smtClean="0">
                <a:solidFill>
                  <a:schemeClr val="bg1"/>
                </a:solidFill>
                <a:effectLst/>
                <a:latin typeface="Orsted Sans" panose="00000500000000000000" pitchFamily="50" charset="0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n-GB" sz="1000" noProof="0">
              <a:solidFill>
                <a:schemeClr val="bg1"/>
              </a:solidFill>
              <a:latin typeface="Orsted Sans" panose="00000500000000000000" pitchFamily="50" charset="0"/>
              <a:sym typeface="Orsted Sans" panose="00000500000000000000" pitchFamily="50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70F57C9-F92F-4744-95C0-7C7FE68E0B4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927350" y="4227513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6142949-9A88-456D-BE50-2C8558A7B5AC}" type="datetime'2''''''''0''''0''''''''''7'''''''''''''''''''''''''">
              <a:rPr lang="en-GB" altLang="en-US" sz="1000" smtClean="0">
                <a:latin typeface="+mn-lt"/>
                <a:ea typeface="+mj-ea"/>
                <a:cs typeface="+mj-cs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en-GB" sz="1000" noProof="0">
              <a:latin typeface="+mn-lt"/>
              <a:ea typeface="+mj-ea"/>
              <a:cs typeface="+mj-cs"/>
              <a:sym typeface="Orsted Sans" panose="00000500000000000000" pitchFamily="50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E1754818-F713-4255-8A78-7F50C37E5BD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854450" y="3040062"/>
            <a:ext cx="255588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baseline="30000">
                <a:solidFill>
                  <a:schemeClr val="bg1"/>
                </a:solidFill>
                <a:latin typeface="Orsted Sans"/>
              </a:rPr>
              <a:t>99%</a:t>
            </a:r>
            <a:endParaRPr lang="en-GB" altLang="en-US" sz="1200" baseline="30000" noProof="0">
              <a:solidFill>
                <a:schemeClr val="bg1"/>
              </a:solidFill>
              <a:latin typeface="Orsted Sans" panose="00000500000000000000" pitchFamily="50" charset="0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D063A6B-AEF4-4385-A850-248B73388EB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16350" y="4227513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latin typeface="+mn-lt"/>
                <a:ea typeface="+mj-ea"/>
                <a:cs typeface="+mj-cs"/>
              </a:rPr>
              <a:t>2024</a:t>
            </a:r>
            <a:endParaRPr lang="en-GB" altLang="en-US" sz="1000" noProof="0">
              <a:latin typeface="+mn-lt"/>
              <a:ea typeface="+mj-ea"/>
              <a:cs typeface="+mj-cs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5AE6E02-9CEA-43FB-A667-8FDDE202366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986088" y="2873375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B3ABEC2F-4293-4E7D-BAFF-B75FD7E718D9}" type="datetime'''''''''''''9''.''6'''''''''''''''''''''">
              <a:rPr lang="en-GB" altLang="en-US" sz="1000" smtClean="0">
                <a:latin typeface="Orsted Sans" panose="00000500000000000000" pitchFamily="50" charset="0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</a:t>
            </a:fld>
            <a:endParaRPr lang="en-GB" sz="1000" noProof="0">
              <a:latin typeface="Orsted Sans" panose="00000500000000000000" pitchFamily="50" charset="0"/>
              <a:sym typeface="Orsted Sans" panose="00000500000000000000" pitchFamily="50" charset="0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7ED84C2-147F-4847-AD1B-991E1B6A9F3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875089" y="1824038"/>
            <a:ext cx="2143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000">
                <a:latin typeface="Orsted Sans"/>
              </a:rPr>
              <a:t>32</a:t>
            </a:r>
            <a:r>
              <a:rPr lang="en-GB" altLang="en-US" sz="1000" baseline="30000">
                <a:latin typeface="Orsted Sans"/>
              </a:rPr>
              <a:t>1</a:t>
            </a:r>
            <a:endParaRPr lang="en-GB" sz="1000" baseline="30000" noProof="0">
              <a:latin typeface="Orsted San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42DC7BB-1C32-3AD6-17FE-29788D9B8084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490538" y="1666875"/>
          <a:ext cx="1947862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481D0B-4717-489E-A8F1-1A7A9286DE1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1017588" y="170180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175E8B-98DC-486C-918A-FC957AB98ED2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17588" y="1701800"/>
            <a:ext cx="8921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444F27-CEBB-496C-929B-D460EE7CD6E8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09763" y="1701799"/>
            <a:ext cx="0" cy="20399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9697E4E2-AAC3-487D-9A2A-96C9748E329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52488" y="4228900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DA7E13A-E8E0-4891-85A4-A1B10AFEDD22}" type="datetime'''''''2''''''''''''0''''''''''''''''''''0''''''7'''''''''''">
              <a:rPr lang="en-GB" altLang="en-US" sz="1000" smtClean="0">
                <a:latin typeface="+mj-lt"/>
                <a:ea typeface="+mj-ea"/>
                <a:cs typeface="+mj-cs"/>
                <a:sym typeface="Orsted Sans" panose="00000500000000000000" pitchFamily="50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en-GB" sz="1000" noProof="0">
              <a:latin typeface="+mj-lt"/>
              <a:ea typeface="+mj-ea"/>
              <a:cs typeface="+mj-cs"/>
              <a:sym typeface="Orsted Sans" panose="00000500000000000000" pitchFamily="50" charset="0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D2F3C358-694B-48BF-8A0B-109591150C7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744663" y="4228900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latin typeface="+mn-lt"/>
                <a:ea typeface="+mj-ea"/>
                <a:cs typeface="+mj-cs"/>
              </a:rPr>
              <a:t>2024</a:t>
            </a:r>
            <a:endParaRPr lang="en-GB" altLang="en-US" sz="1000" noProof="0">
              <a:latin typeface="+mn-lt"/>
              <a:ea typeface="+mj-ea"/>
              <a:cs typeface="+mj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AA81F5A-A750-4D4D-8459-458D1150105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254125" y="1600200"/>
            <a:ext cx="419100" cy="2047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lang="en-GB" sz="1300" kern="120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lang="en-GB" sz="1300" kern="120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latin typeface="Orsted Sans"/>
                <a:cs typeface="+mn-cs"/>
              </a:rPr>
              <a:t>96%</a:t>
            </a:r>
            <a:endParaRPr lang="en-GB" altLang="en-US" sz="1000" noProof="0">
              <a:latin typeface="Orsted Sans" panose="00000500000000000000" pitchFamily="50" charset="0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6C831A-62F3-489F-86A1-32ACED57BC05}"/>
              </a:ext>
            </a:extLst>
          </p:cNvPr>
          <p:cNvCxnSpPr>
            <a:cxnSpLocks/>
          </p:cNvCxnSpPr>
          <p:nvPr/>
        </p:nvCxnSpPr>
        <p:spPr>
          <a:xfrm>
            <a:off x="6642000" y="921262"/>
            <a:ext cx="0" cy="3559466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49ADC24-2DC3-4A1B-44BC-42EF481B2428}"/>
              </a:ext>
            </a:extLst>
          </p:cNvPr>
          <p:cNvGraphicFramePr/>
          <p:nvPr>
            <p:custDataLst>
              <p:tags r:id="rId18"/>
            </p:custDataLst>
          </p:nvPr>
        </p:nvGraphicFramePr>
        <p:xfrm>
          <a:off x="4635500" y="1911350"/>
          <a:ext cx="1943100" cy="232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B04C8D7D-2AA1-4642-89E1-BC7EF68AB23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997450" y="4228900"/>
            <a:ext cx="3302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B26B70A-ACEC-4820-811D-47DA0705578F}" type="datetime'2''''''''''0''''''''''''''''''''''''''0''''''''7'''''''''''">
              <a:rPr lang="en-GB" altLang="en-US" sz="1000" smtClean="0">
                <a:latin typeface="+mj-lt"/>
                <a:ea typeface="+mj-ea"/>
                <a:cs typeface="+mj-cs"/>
                <a:sym typeface="Orsted Sans" panose="00000500000000000000" pitchFamily="50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2007</a:t>
            </a:fld>
            <a:endParaRPr lang="en-GB" sz="1000" noProof="0">
              <a:latin typeface="+mj-lt"/>
              <a:ea typeface="+mj-ea"/>
              <a:cs typeface="+mj-cs"/>
              <a:sym typeface="Orsted Sans" panose="00000500000000000000" pitchFamily="50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C041CA9-942C-4AB9-B99C-5C96EE95DFC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886450" y="4228900"/>
            <a:ext cx="3302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latin typeface="+mn-lt"/>
                <a:ea typeface="+mj-ea"/>
                <a:cs typeface="+mj-cs"/>
              </a:rPr>
              <a:t>2024</a:t>
            </a:r>
            <a:endParaRPr lang="en-GB" altLang="en-US" sz="1000" noProof="0">
              <a:latin typeface="+mn-lt"/>
              <a:ea typeface="+mj-ea"/>
              <a:cs typeface="+mj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D3DAFF-6DE5-6332-CB17-E8950C9C01C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885365" y="1823619"/>
            <a:ext cx="332371" cy="14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16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baseline="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Orsted Sans"/>
                <a:cs typeface="+mn-cs"/>
              </a:rPr>
              <a:t>18.2</a:t>
            </a:r>
          </a:p>
        </p:txBody>
      </p:sp>
      <p:sp>
        <p:nvSpPr>
          <p:cNvPr id="65" name="Content Placeholder 24">
            <a:extLst>
              <a:ext uri="{FF2B5EF4-FFF2-40B4-BE49-F238E27FC236}">
                <a16:creationId xmlns:a16="http://schemas.microsoft.com/office/drawing/2014/main" id="{6609E036-A137-4FC2-8B38-2DA13005EFD1}"/>
              </a:ext>
            </a:extLst>
          </p:cNvPr>
          <p:cNvSpPr txBox="1">
            <a:spLocks/>
          </p:cNvSpPr>
          <p:nvPr/>
        </p:nvSpPr>
        <p:spPr>
          <a:xfrm>
            <a:off x="4678264" y="749756"/>
            <a:ext cx="1836736" cy="287338"/>
          </a:xfrm>
          <a:prstGeom prst="rect">
            <a:avLst/>
          </a:prstGeom>
        </p:spPr>
        <p:txBody>
          <a:bodyPr lIns="0" tIns="0" rIns="0" bIns="0" anchor="t"/>
          <a:lstStyle>
            <a:lvl1pPr marL="151521" indent="-151521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229987" indent="-77114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308454" indent="-78466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307101" indent="-77114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1"/>
                </a:solidFill>
                <a:latin typeface="Orsted Sans" panose="00000500000000000000" pitchFamily="50" charset="0"/>
              </a:rPr>
              <a:t>Renewable capacity </a:t>
            </a:r>
            <a:endParaRPr lang="en-GB" sz="1500" baseline="30000">
              <a:solidFill>
                <a:schemeClr val="accent1"/>
              </a:solidFill>
              <a:latin typeface="Orsted Sans" panose="00000500000000000000" pitchFamily="50" charset="0"/>
            </a:endParaRPr>
          </a:p>
          <a:p>
            <a:pPr marL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tx2"/>
                </a:solidFill>
                <a:latin typeface="Orsted Sans" panose="00000500000000000000" pitchFamily="50" charset="0"/>
              </a:rPr>
              <a:t>Installed capacity, GW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6E683-BB98-4801-A85A-6C07F2E0C3A5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2643189" y="1476375"/>
            <a:ext cx="125413" cy="93663"/>
          </a:xfrm>
          <a:prstGeom prst="rect">
            <a:avLst/>
          </a:prstGeom>
          <a:solidFill>
            <a:schemeClr val="hlink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01E14810-FA15-46D6-9BD6-CE6BF5B38D9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819401" y="1476375"/>
            <a:ext cx="86836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34AA7FD-42C6-45F5-A5F5-94900AEC7792}" type="datetime'S''har''e'''' ''''of'' r''''e''newa''''''''''b''l''''''''es'''">
              <a:rPr lang="en-GB" altLang="en-US" sz="700" b="0" smtClean="0">
                <a:latin typeface="+mn-lt"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Share of renewables</a:t>
            </a:fld>
            <a:endParaRPr lang="en-GB" sz="700" b="0" noProof="0">
              <a:latin typeface="+mn-lt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8763EC-E433-4D1D-AFB1-38A5A73D65C0}"/>
              </a:ext>
            </a:extLst>
          </p:cNvPr>
          <p:cNvCxnSpPr>
            <a:cxnSpLocks/>
          </p:cNvCxnSpPr>
          <p:nvPr/>
        </p:nvCxnSpPr>
        <p:spPr>
          <a:xfrm>
            <a:off x="4572000" y="921262"/>
            <a:ext cx="0" cy="3559466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67EF37-7F8E-40F5-8F3D-5018FF2E5897}"/>
              </a:ext>
            </a:extLst>
          </p:cNvPr>
          <p:cNvCxnSpPr>
            <a:cxnSpLocks/>
          </p:cNvCxnSpPr>
          <p:nvPr/>
        </p:nvCxnSpPr>
        <p:spPr>
          <a:xfrm>
            <a:off x="2502000" y="921262"/>
            <a:ext cx="0" cy="3559466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24">
            <a:extLst>
              <a:ext uri="{FF2B5EF4-FFF2-40B4-BE49-F238E27FC236}">
                <a16:creationId xmlns:a16="http://schemas.microsoft.com/office/drawing/2014/main" id="{E838D4E7-F9EA-45C6-9AB7-4538B1541F3F}"/>
              </a:ext>
            </a:extLst>
          </p:cNvPr>
          <p:cNvSpPr txBox="1">
            <a:spLocks/>
          </p:cNvSpPr>
          <p:nvPr/>
        </p:nvSpPr>
        <p:spPr>
          <a:xfrm>
            <a:off x="6769915" y="749756"/>
            <a:ext cx="1841979" cy="287338"/>
          </a:xfrm>
          <a:prstGeom prst="rect">
            <a:avLst/>
          </a:prstGeom>
        </p:spPr>
        <p:txBody>
          <a:bodyPr lIns="0" tIns="0" rIns="0" bIns="0" anchor="t"/>
          <a:lstStyle>
            <a:lvl1pPr marL="151521" indent="-151521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229987" indent="-77114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308454" indent="-78466" algn="l" defTabSz="779252" rtl="0" eaLnBrk="1" latinLnBrk="0" hangingPunct="1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307101" indent="-77114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accent1"/>
                </a:solidFill>
                <a:latin typeface="Orsted Sans"/>
                <a:cs typeface="Arial"/>
              </a:rPr>
              <a:t>Profitability </a:t>
            </a:r>
            <a:endParaRPr lang="en-GB" sz="1500" baseline="30000" dirty="0">
              <a:solidFill>
                <a:schemeClr val="accent1"/>
              </a:solidFill>
              <a:latin typeface="Orsted Sans"/>
              <a:cs typeface="Arial"/>
            </a:endParaRPr>
          </a:p>
          <a:p>
            <a:pPr marL="0" lv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2"/>
                </a:solidFill>
                <a:latin typeface="Orsted Sans"/>
                <a:cs typeface="Arial"/>
              </a:rPr>
              <a:t>Adjusted ROCE</a:t>
            </a:r>
            <a:r>
              <a:rPr lang="en-GB" baseline="30000" dirty="0">
                <a:solidFill>
                  <a:schemeClr val="tx2"/>
                </a:solidFill>
                <a:latin typeface="Orsted Sans"/>
                <a:cs typeface="Arial"/>
              </a:rPr>
              <a:t>2</a:t>
            </a:r>
            <a:r>
              <a:rPr lang="en-GB" dirty="0">
                <a:solidFill>
                  <a:schemeClr val="tx2"/>
                </a:solidFill>
                <a:latin typeface="Orsted Sans"/>
                <a:cs typeface="Arial"/>
              </a:rPr>
              <a:t>, %</a:t>
            </a:r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FACB9076-2EC6-4FF8-BAD0-5F4E0D80EB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mpler" showAsIcon="1" r:id="rId36" imgW="914400" imgH="771480" progId="Ampler.ActiveDocument">
                  <p:embed/>
                </p:oleObj>
              </mc:Choice>
              <mc:Fallback>
                <p:oleObj name="Ampler" showAsIcon="1" r:id="rId36" imgW="914400" imgH="771480" progId="Ampler.ActiveDocument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FACB9076-2EC6-4FF8-BAD0-5F4E0D80E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63EDFA4-492F-576A-5374-227A5A094307}"/>
              </a:ext>
            </a:extLst>
          </p:cNvPr>
          <p:cNvGraphicFramePr/>
          <p:nvPr>
            <p:custDataLst>
              <p:tags r:id="rId24"/>
            </p:custDataLst>
          </p:nvPr>
        </p:nvGraphicFramePr>
        <p:xfrm>
          <a:off x="6688138" y="1911350"/>
          <a:ext cx="1943100" cy="232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B1CB608-D470-4C66-9459-80DC69A1D98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050088" y="4228900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fld id="{64288B37-1A45-44BB-ACB2-6ABBE67D9AEC}" type="datetime'''''''''''''''''''''2''''0''''''''''''0''''7'''''''''''">
              <a:rPr lang="en-GB" altLang="en-US" sz="1000" smtClean="0">
                <a:latin typeface="+mn-lt"/>
                <a:ea typeface="+mj-ea"/>
                <a:cs typeface="+mj-cs"/>
              </a:rPr>
              <a:pPr lvl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2007</a:t>
            </a:fld>
            <a:endParaRPr kumimoji="0" lang="en-GB" sz="1000" strike="noStrike" kern="1200" spc="0" normalizeH="0" noProof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  <a:sym typeface="Orsted Sans" panose="00000500000000000000" pitchFamily="50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C56DCD1-F717-4975-A446-DF4CC4434500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939088" y="4228900"/>
            <a:ext cx="330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95000"/>
              </a:lnSpc>
              <a:spcBef>
                <a:spcPts val="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5900" algn="l" defTabSz="1007943" rtl="0" eaLnBrk="1" latinLnBrk="0" hangingPunct="1">
              <a:lnSpc>
                <a:spcPct val="95000"/>
              </a:lnSpc>
              <a:spcBef>
                <a:spcPts val="15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1007943" rtl="0" eaLnBrk="1" latinLnBrk="0" hangingPunct="1">
              <a:lnSpc>
                <a:spcPct val="96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latin typeface="+mn-lt"/>
                <a:ea typeface="+mj-ea"/>
                <a:cs typeface="+mj-cs"/>
              </a:rPr>
              <a:t>2024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396313C-6029-7A9C-528E-477AEC3886E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104063" y="2978151"/>
            <a:ext cx="223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16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baseline="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fld id="{CDFF5989-64D7-4261-ADCB-7D74BD24C935}" type="datetime'''''''''''''''''''''''6''''''''''.''''''''''''''''''0'''''''''">
              <a:rPr lang="en-GB" altLang="en-US" smtClean="0">
                <a:effectLst/>
                <a:latin typeface="Orsted Sans" panose="00000500000000000000" pitchFamily="50" charset="0"/>
                <a:cs typeface="+mn-cs"/>
                <a:sym typeface="Orsted Sans" panose="00000500000000000000" pitchFamily="50" charset="0"/>
              </a:rPr>
              <a:pPr marL="0" lvl="0" indent="0" algn="ctr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6.0</a:t>
            </a:fld>
            <a:endParaRPr lang="en-GB" noProof="0">
              <a:latin typeface="Orsted Sans" panose="00000500000000000000" pitchFamily="50" charset="0"/>
              <a:cs typeface="+mn-cs"/>
              <a:sym typeface="Orsted Sans" panose="00000500000000000000" pitchFamily="50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F89384C-FAB6-C9C1-2696-2E2C34F0881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975600" y="1824039"/>
            <a:ext cx="2587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rtlCol="0" anchor="b">
            <a:noAutofit/>
          </a:bodyPr>
          <a:lstStyle>
            <a:lvl1pPr marL="216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GB" sz="1000" kern="1200" baseline="0" noProof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685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Orsted Sans"/>
                <a:cs typeface="+mn-cs"/>
                <a:sym typeface="Orsted Sans" panose="00000500000000000000" pitchFamily="50" charset="0"/>
              </a:rPr>
              <a:t>10.1</a:t>
            </a:r>
            <a:endParaRPr lang="en-US"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9B09-393A-9209-1F06-663D93348CE3}"/>
              </a:ext>
            </a:extLst>
          </p:cNvPr>
          <p:cNvSpPr txBox="1">
            <a:spLocks/>
          </p:cNvSpPr>
          <p:nvPr/>
        </p:nvSpPr>
        <p:spPr>
          <a:xfrm>
            <a:off x="433388" y="4807324"/>
            <a:ext cx="279076" cy="1212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622048" rtl="0" eaLnBrk="1" latinLnBrk="0" hangingPunct="1">
              <a:lnSpc>
                <a:spcPct val="95000"/>
              </a:lnSpc>
              <a:defRPr sz="700" kern="1200">
                <a:solidFill>
                  <a:schemeClr val="accent6"/>
                </a:solidFill>
                <a:latin typeface="Orsted Sans Office" panose="00000500000000000000" pitchFamily="2" charset="0"/>
                <a:ea typeface="+mn-ea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311024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2048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307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4097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121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6145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7169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8193" algn="l" defTabSz="622048" rtl="0" eaLnBrk="1" latinLnBrk="0" hangingPunct="1"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39C593-61B3-8C4F-FCDF-23EEEC77F3A8}"/>
              </a:ext>
            </a:extLst>
          </p:cNvPr>
          <p:cNvSpPr>
            <a:spLocks noGrp="1"/>
          </p:cNvSpPr>
          <p:nvPr/>
        </p:nvSpPr>
        <p:spPr bwMode="gray">
          <a:xfrm>
            <a:off x="1620171" y="3746166"/>
            <a:ext cx="565735" cy="242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Tx/>
              <a:buNone/>
              <a:defRPr sz="1300" b="1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1pPr>
            <a:lvl2pPr marL="432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2pPr>
            <a:lvl3pPr marL="648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3pPr>
            <a:lvl4pPr marL="864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4pPr>
            <a:lvl5pPr marL="1080000" indent="-216000" algn="l" defTabSz="685804" rtl="0" eaLnBrk="1" latinLnBrk="0" hangingPunct="1">
              <a:lnSpc>
                <a:spcPct val="95000"/>
              </a:lnSpc>
              <a:spcBef>
                <a:spcPts val="800"/>
              </a:spcBef>
              <a:buFont typeface="Maine Sans" panose="00000500000000000000" pitchFamily="2" charset="0"/>
              <a:buChar char="–"/>
              <a:defRPr sz="1300" kern="1200">
                <a:solidFill>
                  <a:schemeClr val="tx2"/>
                </a:solidFill>
                <a:latin typeface="Orsted Sans Office" panose="00000500000000000000" pitchFamily="2" charset="0"/>
                <a:ea typeface="+mn-ea"/>
                <a:cs typeface="+mn-cs"/>
              </a:defRPr>
            </a:lvl5pPr>
            <a:lvl6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349" indent="-146966" algn="l" defTabSz="685804" rtl="0" eaLnBrk="1" latinLnBrk="0" hangingPunct="1">
              <a:lnSpc>
                <a:spcPct val="96000"/>
              </a:lnSpc>
              <a:spcBef>
                <a:spcPts val="816"/>
              </a:spcBef>
              <a:buFont typeface="Arial" panose="020B0604020202020204" pitchFamily="34" charset="0"/>
              <a:buChar char="•"/>
              <a:defRPr sz="88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baseline="30000">
                <a:solidFill>
                  <a:schemeClr val="tx1"/>
                </a:solidFill>
                <a:latin typeface="Orsted Sans"/>
              </a:rPr>
              <a:t>16%</a:t>
            </a:r>
            <a:endParaRPr lang="en-GB" altLang="en-US" sz="1200" baseline="30000" noProof="0">
              <a:solidFill>
                <a:schemeClr val="tx1"/>
              </a:solidFill>
              <a:latin typeface="Orsted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a14="http://schemas.microsoft.com/office/drawing/2010/main" xmlns:v="urn:schemas-microsoft-com:vml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979FF-1B6C-5C2B-6090-EC46D0FE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55" r="-1" b="1865"/>
          <a:stretch/>
        </p:blipFill>
        <p:spPr>
          <a:xfrm>
            <a:off x="1" y="1"/>
            <a:ext cx="9144899" cy="5146199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D66C5D81-38E0-6859-EA6E-7D6A13CE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899" y="146051"/>
            <a:ext cx="5903425" cy="2052000"/>
          </a:xfrm>
        </p:spPr>
        <p:txBody>
          <a:bodyPr/>
          <a:lstStyle/>
          <a:p>
            <a:pPr algn="r"/>
            <a:r>
              <a:rPr lang="en-US" dirty="0"/>
              <a:t>Map from Elia </a:t>
            </a:r>
            <a:r>
              <a:rPr lang="en-US"/>
              <a:t>– “Going </a:t>
            </a:r>
            <a:r>
              <a:rPr lang="en-US" dirty="0"/>
              <a:t>with </a:t>
            </a:r>
            <a:r>
              <a:rPr lang="en-US"/>
              <a:t>the wind”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6AC1C9E-6082-EEB4-9BD3-475E8BDA46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44800" y="4814424"/>
            <a:ext cx="367200" cy="1008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16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979FF-1B6C-5C2B-6090-EC46D0FE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55" r="-1" b="1865"/>
          <a:stretch/>
        </p:blipFill>
        <p:spPr>
          <a:xfrm>
            <a:off x="1" y="1"/>
            <a:ext cx="9144899" cy="5146199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6AC1C9E-6082-EEB4-9BD3-475E8BDA46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44800" y="4814424"/>
            <a:ext cx="367200" cy="1008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4ED4B558-5758-46CB-69A1-1EACA7FAD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8455" t="5981" r="124" b="1846"/>
          <a:stretch/>
        </p:blipFill>
        <p:spPr>
          <a:xfrm>
            <a:off x="3194383" y="159701"/>
            <a:ext cx="5752405" cy="284067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25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979FF-1B6C-5C2B-6090-EC46D0FE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55" r="-1" b="1865"/>
          <a:stretch/>
        </p:blipFill>
        <p:spPr>
          <a:xfrm>
            <a:off x="1" y="1"/>
            <a:ext cx="9144899" cy="5146199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6AC1C9E-6082-EEB4-9BD3-475E8BDA46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44800" y="4814424"/>
            <a:ext cx="367200" cy="1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B731BB-88BA-C0D8-4DF3-4A8E91165D66}"/>
              </a:ext>
            </a:extLst>
          </p:cNvPr>
          <p:cNvSpPr/>
          <p:nvPr/>
        </p:nvSpPr>
        <p:spPr>
          <a:xfrm>
            <a:off x="2571750" y="1714500"/>
            <a:ext cx="2305050" cy="2847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6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979FF-1B6C-5C2B-6090-EC46D0FE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55" r="-1" b="1865"/>
          <a:stretch/>
        </p:blipFill>
        <p:spPr>
          <a:xfrm>
            <a:off x="1" y="1"/>
            <a:ext cx="9144899" cy="5146199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6AC1C9E-6082-EEB4-9BD3-475E8BDA46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44800" y="4814424"/>
            <a:ext cx="367200" cy="1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B731BB-88BA-C0D8-4DF3-4A8E91165D66}"/>
              </a:ext>
            </a:extLst>
          </p:cNvPr>
          <p:cNvSpPr/>
          <p:nvPr/>
        </p:nvSpPr>
        <p:spPr>
          <a:xfrm>
            <a:off x="2571750" y="1714500"/>
            <a:ext cx="2305050" cy="28479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1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6CDA-0F5E-0930-5E6B-2BA3751D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Confusing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47B6-FC69-991C-FCC5-EA080D84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Germany earning 12.6 Bn € during auction of 7 GW sites during the summer of 2023</a:t>
            </a:r>
          </a:p>
          <a:p>
            <a:endParaRPr lang="en-US" sz="2000" dirty="0"/>
          </a:p>
          <a:p>
            <a:r>
              <a:rPr lang="en-US" sz="2000" dirty="0"/>
              <a:t>Zero bids in Denmark winter 2024/2025</a:t>
            </a:r>
          </a:p>
          <a:p>
            <a:endParaRPr lang="en-US" sz="2000" dirty="0"/>
          </a:p>
          <a:p>
            <a:r>
              <a:rPr lang="en-US" sz="2000" dirty="0"/>
              <a:t>What is the cost difference?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90D1B-55D4-851B-ADBE-4F19E80754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9D79-C9A0-549B-A6A5-2489DD3DC96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3FDE2-626C-2DBE-F0F0-650FD29D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62" y="931164"/>
            <a:ext cx="3058532" cy="369672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747D88-2BEB-BF7C-7882-338B3EDBECB2}"/>
              </a:ext>
            </a:extLst>
          </p:cNvPr>
          <p:cNvSpPr/>
          <p:nvPr/>
        </p:nvSpPr>
        <p:spPr>
          <a:xfrm>
            <a:off x="7210425" y="1409700"/>
            <a:ext cx="233028" cy="375489"/>
          </a:xfrm>
          <a:custGeom>
            <a:avLst/>
            <a:gdLst>
              <a:gd name="connsiteX0" fmla="*/ 57150 w 257175"/>
              <a:gd name="connsiteY0" fmla="*/ 0 h 328612"/>
              <a:gd name="connsiteX1" fmla="*/ 128588 w 257175"/>
              <a:gd name="connsiteY1" fmla="*/ 26193 h 328612"/>
              <a:gd name="connsiteX2" fmla="*/ 147638 w 257175"/>
              <a:gd name="connsiteY2" fmla="*/ 7143 h 328612"/>
              <a:gd name="connsiteX3" fmla="*/ 161925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28588 w 257175"/>
              <a:gd name="connsiteY1" fmla="*/ 26193 h 328612"/>
              <a:gd name="connsiteX2" fmla="*/ 147638 w 257175"/>
              <a:gd name="connsiteY2" fmla="*/ 7143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47638 w 257175"/>
              <a:gd name="connsiteY2" fmla="*/ 7143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57163 w 257175"/>
              <a:gd name="connsiteY2" fmla="*/ 4635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57163 w 257175"/>
              <a:gd name="connsiteY2" fmla="*/ 4635 h 328612"/>
              <a:gd name="connsiteX3" fmla="*/ 171450 w 257175"/>
              <a:gd name="connsiteY3" fmla="*/ 23684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38113 w 257175"/>
              <a:gd name="connsiteY1" fmla="*/ 23684 h 328612"/>
              <a:gd name="connsiteX2" fmla="*/ 157163 w 257175"/>
              <a:gd name="connsiteY2" fmla="*/ 4635 h 328612"/>
              <a:gd name="connsiteX3" fmla="*/ 171450 w 257175"/>
              <a:gd name="connsiteY3" fmla="*/ 23684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382 h 328994"/>
              <a:gd name="connsiteX1" fmla="*/ 138113 w 257175"/>
              <a:gd name="connsiteY1" fmla="*/ 24066 h 328994"/>
              <a:gd name="connsiteX2" fmla="*/ 150019 w 257175"/>
              <a:gd name="connsiteY2" fmla="*/ 0 h 328994"/>
              <a:gd name="connsiteX3" fmla="*/ 171450 w 257175"/>
              <a:gd name="connsiteY3" fmla="*/ 24066 h 328994"/>
              <a:gd name="connsiteX4" fmla="*/ 242888 w 257175"/>
              <a:gd name="connsiteY4" fmla="*/ 24194 h 328994"/>
              <a:gd name="connsiteX5" fmla="*/ 235744 w 257175"/>
              <a:gd name="connsiteY5" fmla="*/ 231363 h 328994"/>
              <a:gd name="connsiteX6" fmla="*/ 257175 w 257175"/>
              <a:gd name="connsiteY6" fmla="*/ 288513 h 328994"/>
              <a:gd name="connsiteX7" fmla="*/ 219075 w 257175"/>
              <a:gd name="connsiteY7" fmla="*/ 317088 h 328994"/>
              <a:gd name="connsiteX8" fmla="*/ 119063 w 257175"/>
              <a:gd name="connsiteY8" fmla="*/ 328994 h 328994"/>
              <a:gd name="connsiteX9" fmla="*/ 0 w 257175"/>
              <a:gd name="connsiteY9" fmla="*/ 81344 h 328994"/>
              <a:gd name="connsiteX10" fmla="*/ 57150 w 257175"/>
              <a:gd name="connsiteY10" fmla="*/ 382 h 32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175" h="328994">
                <a:moveTo>
                  <a:pt x="57150" y="382"/>
                </a:moveTo>
                <a:lnTo>
                  <a:pt x="138113" y="24066"/>
                </a:lnTo>
                <a:lnTo>
                  <a:pt x="150019" y="0"/>
                </a:lnTo>
                <a:lnTo>
                  <a:pt x="171450" y="24066"/>
                </a:lnTo>
                <a:lnTo>
                  <a:pt x="242888" y="24194"/>
                </a:lnTo>
                <a:lnTo>
                  <a:pt x="235744" y="231363"/>
                </a:lnTo>
                <a:lnTo>
                  <a:pt x="257175" y="288513"/>
                </a:lnTo>
                <a:lnTo>
                  <a:pt x="219075" y="317088"/>
                </a:lnTo>
                <a:lnTo>
                  <a:pt x="119063" y="328994"/>
                </a:lnTo>
                <a:lnTo>
                  <a:pt x="0" y="81344"/>
                </a:lnTo>
                <a:lnTo>
                  <a:pt x="57150" y="38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292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012B70-5670-5334-5DAF-C53FD4EDB9EA}"/>
              </a:ext>
            </a:extLst>
          </p:cNvPr>
          <p:cNvSpPr/>
          <p:nvPr/>
        </p:nvSpPr>
        <p:spPr>
          <a:xfrm>
            <a:off x="6728625" y="2343150"/>
            <a:ext cx="2667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4B9374-7E41-DC1D-3E5C-38ECC8DB4D88}"/>
              </a:ext>
            </a:extLst>
          </p:cNvPr>
          <p:cNvSpPr/>
          <p:nvPr/>
        </p:nvSpPr>
        <p:spPr>
          <a:xfrm>
            <a:off x="7326939" y="3171825"/>
            <a:ext cx="70650" cy="57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F09549-BF16-4482-5612-9014C0FC5E4F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6956268" y="2538272"/>
            <a:ext cx="381017" cy="6419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672BD44-9CD2-10D3-598A-0663F3103384}"/>
              </a:ext>
            </a:extLst>
          </p:cNvPr>
          <p:cNvSpPr/>
          <p:nvPr/>
        </p:nvSpPr>
        <p:spPr>
          <a:xfrm>
            <a:off x="4762500" y="1200150"/>
            <a:ext cx="1543050" cy="847725"/>
          </a:xfrm>
          <a:prstGeom prst="wedgeRoundRectCallout">
            <a:avLst>
              <a:gd name="adj1" fmla="val 116822"/>
              <a:gd name="adj2" fmla="val -154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dirty="0"/>
              <a:t>Zero</a:t>
            </a:r>
            <a:r>
              <a:rPr lang="en-US" sz="1300" noProof="0" dirty="0"/>
              <a:t> bids winter 2024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52A2F56-0F2B-93F7-1A79-1092D61A84BD}"/>
              </a:ext>
            </a:extLst>
          </p:cNvPr>
          <p:cNvSpPr/>
          <p:nvPr/>
        </p:nvSpPr>
        <p:spPr>
          <a:xfrm>
            <a:off x="4733506" y="2155836"/>
            <a:ext cx="1543050" cy="847725"/>
          </a:xfrm>
          <a:prstGeom prst="wedgeRoundRectCallout">
            <a:avLst>
              <a:gd name="adj1" fmla="val 87192"/>
              <a:gd name="adj2" fmla="val -82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dirty="0"/>
              <a:t>X Bn € paid in concession payments summer 2023</a:t>
            </a:r>
            <a:endParaRPr lang="en-US" sz="1300" noProof="0" dirty="0"/>
          </a:p>
        </p:txBody>
      </p:sp>
    </p:spTree>
    <p:extLst>
      <p:ext uri="{BB962C8B-B14F-4D97-AF65-F5344CB8AC3E}">
        <p14:creationId xmlns:p14="http://schemas.microsoft.com/office/powerpoint/2010/main" val="99216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332ED9B8-E57E-9C58-2A45-1057E6BC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30% costs to be saved by moving the DE windfarm to DK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BC030A0-CC32-3534-132F-919DAA6B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Using the same grid connection – just longer cable, costs can be reduced by 29 – 33 % by moving to DK</a:t>
            </a:r>
          </a:p>
          <a:p>
            <a:endParaRPr lang="en-US" sz="1800" dirty="0"/>
          </a:p>
          <a:p>
            <a:r>
              <a:rPr lang="en-US" sz="1800" dirty="0"/>
              <a:t>In addition, revenues are increased by 10 - 30 % due to higher value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7D46CA-AE78-B58D-F94C-BC7B829BDB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9D79-C9A0-549B-A6A5-2489DD3DC96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3FDE2-626C-2DBE-F0F0-650FD29D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62" y="931164"/>
            <a:ext cx="3058532" cy="369672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747D88-2BEB-BF7C-7882-338B3EDBECB2}"/>
              </a:ext>
            </a:extLst>
          </p:cNvPr>
          <p:cNvSpPr/>
          <p:nvPr/>
        </p:nvSpPr>
        <p:spPr>
          <a:xfrm>
            <a:off x="7210425" y="1409700"/>
            <a:ext cx="233028" cy="375489"/>
          </a:xfrm>
          <a:custGeom>
            <a:avLst/>
            <a:gdLst>
              <a:gd name="connsiteX0" fmla="*/ 57150 w 257175"/>
              <a:gd name="connsiteY0" fmla="*/ 0 h 328612"/>
              <a:gd name="connsiteX1" fmla="*/ 128588 w 257175"/>
              <a:gd name="connsiteY1" fmla="*/ 26193 h 328612"/>
              <a:gd name="connsiteX2" fmla="*/ 147638 w 257175"/>
              <a:gd name="connsiteY2" fmla="*/ 7143 h 328612"/>
              <a:gd name="connsiteX3" fmla="*/ 161925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28588 w 257175"/>
              <a:gd name="connsiteY1" fmla="*/ 26193 h 328612"/>
              <a:gd name="connsiteX2" fmla="*/ 147638 w 257175"/>
              <a:gd name="connsiteY2" fmla="*/ 7143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47638 w 257175"/>
              <a:gd name="connsiteY2" fmla="*/ 7143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57163 w 257175"/>
              <a:gd name="connsiteY2" fmla="*/ 4635 h 328612"/>
              <a:gd name="connsiteX3" fmla="*/ 173831 w 257175"/>
              <a:gd name="connsiteY3" fmla="*/ 26193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45257 w 257175"/>
              <a:gd name="connsiteY1" fmla="*/ 26193 h 328612"/>
              <a:gd name="connsiteX2" fmla="*/ 157163 w 257175"/>
              <a:gd name="connsiteY2" fmla="*/ 4635 h 328612"/>
              <a:gd name="connsiteX3" fmla="*/ 171450 w 257175"/>
              <a:gd name="connsiteY3" fmla="*/ 23684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0 h 328612"/>
              <a:gd name="connsiteX1" fmla="*/ 138113 w 257175"/>
              <a:gd name="connsiteY1" fmla="*/ 23684 h 328612"/>
              <a:gd name="connsiteX2" fmla="*/ 157163 w 257175"/>
              <a:gd name="connsiteY2" fmla="*/ 4635 h 328612"/>
              <a:gd name="connsiteX3" fmla="*/ 171450 w 257175"/>
              <a:gd name="connsiteY3" fmla="*/ 23684 h 328612"/>
              <a:gd name="connsiteX4" fmla="*/ 242888 w 257175"/>
              <a:gd name="connsiteY4" fmla="*/ 23812 h 328612"/>
              <a:gd name="connsiteX5" fmla="*/ 235744 w 257175"/>
              <a:gd name="connsiteY5" fmla="*/ 230981 h 328612"/>
              <a:gd name="connsiteX6" fmla="*/ 257175 w 257175"/>
              <a:gd name="connsiteY6" fmla="*/ 288131 h 328612"/>
              <a:gd name="connsiteX7" fmla="*/ 219075 w 257175"/>
              <a:gd name="connsiteY7" fmla="*/ 316706 h 328612"/>
              <a:gd name="connsiteX8" fmla="*/ 119063 w 257175"/>
              <a:gd name="connsiteY8" fmla="*/ 328612 h 328612"/>
              <a:gd name="connsiteX9" fmla="*/ 0 w 257175"/>
              <a:gd name="connsiteY9" fmla="*/ 80962 h 328612"/>
              <a:gd name="connsiteX10" fmla="*/ 57150 w 257175"/>
              <a:gd name="connsiteY10" fmla="*/ 0 h 328612"/>
              <a:gd name="connsiteX0" fmla="*/ 57150 w 257175"/>
              <a:gd name="connsiteY0" fmla="*/ 382 h 328994"/>
              <a:gd name="connsiteX1" fmla="*/ 138113 w 257175"/>
              <a:gd name="connsiteY1" fmla="*/ 24066 h 328994"/>
              <a:gd name="connsiteX2" fmla="*/ 150019 w 257175"/>
              <a:gd name="connsiteY2" fmla="*/ 0 h 328994"/>
              <a:gd name="connsiteX3" fmla="*/ 171450 w 257175"/>
              <a:gd name="connsiteY3" fmla="*/ 24066 h 328994"/>
              <a:gd name="connsiteX4" fmla="*/ 242888 w 257175"/>
              <a:gd name="connsiteY4" fmla="*/ 24194 h 328994"/>
              <a:gd name="connsiteX5" fmla="*/ 235744 w 257175"/>
              <a:gd name="connsiteY5" fmla="*/ 231363 h 328994"/>
              <a:gd name="connsiteX6" fmla="*/ 257175 w 257175"/>
              <a:gd name="connsiteY6" fmla="*/ 288513 h 328994"/>
              <a:gd name="connsiteX7" fmla="*/ 219075 w 257175"/>
              <a:gd name="connsiteY7" fmla="*/ 317088 h 328994"/>
              <a:gd name="connsiteX8" fmla="*/ 119063 w 257175"/>
              <a:gd name="connsiteY8" fmla="*/ 328994 h 328994"/>
              <a:gd name="connsiteX9" fmla="*/ 0 w 257175"/>
              <a:gd name="connsiteY9" fmla="*/ 81344 h 328994"/>
              <a:gd name="connsiteX10" fmla="*/ 57150 w 257175"/>
              <a:gd name="connsiteY10" fmla="*/ 382 h 32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175" h="328994">
                <a:moveTo>
                  <a:pt x="57150" y="382"/>
                </a:moveTo>
                <a:lnTo>
                  <a:pt x="138113" y="24066"/>
                </a:lnTo>
                <a:lnTo>
                  <a:pt x="150019" y="0"/>
                </a:lnTo>
                <a:lnTo>
                  <a:pt x="171450" y="24066"/>
                </a:lnTo>
                <a:lnTo>
                  <a:pt x="242888" y="24194"/>
                </a:lnTo>
                <a:lnTo>
                  <a:pt x="235744" y="231363"/>
                </a:lnTo>
                <a:lnTo>
                  <a:pt x="257175" y="288513"/>
                </a:lnTo>
                <a:lnTo>
                  <a:pt x="219075" y="317088"/>
                </a:lnTo>
                <a:lnTo>
                  <a:pt x="119063" y="328994"/>
                </a:lnTo>
                <a:lnTo>
                  <a:pt x="0" y="81344"/>
                </a:lnTo>
                <a:lnTo>
                  <a:pt x="57150" y="38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292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012B70-5670-5334-5DAF-C53FD4EDB9EA}"/>
              </a:ext>
            </a:extLst>
          </p:cNvPr>
          <p:cNvSpPr/>
          <p:nvPr/>
        </p:nvSpPr>
        <p:spPr>
          <a:xfrm>
            <a:off x="6728625" y="2343150"/>
            <a:ext cx="2667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4B9374-7E41-DC1D-3E5C-38ECC8DB4D88}"/>
              </a:ext>
            </a:extLst>
          </p:cNvPr>
          <p:cNvSpPr/>
          <p:nvPr/>
        </p:nvSpPr>
        <p:spPr>
          <a:xfrm>
            <a:off x="7326939" y="3171825"/>
            <a:ext cx="70650" cy="57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1300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F09549-BF16-4482-5612-9014C0FC5E4F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6956268" y="2538272"/>
            <a:ext cx="381017" cy="64192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6ECDB9-A85A-E7E0-049F-A1DF2EBF16B2}"/>
              </a:ext>
            </a:extLst>
          </p:cNvPr>
          <p:cNvCxnSpPr>
            <a:cxnSpLocks/>
            <a:stCxn id="15" idx="0"/>
            <a:endCxn id="13" idx="8"/>
          </p:cNvCxnSpPr>
          <p:nvPr/>
        </p:nvCxnSpPr>
        <p:spPr>
          <a:xfrm flipH="1" flipV="1">
            <a:off x="7318309" y="1785189"/>
            <a:ext cx="43955" cy="138663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D672BD44-9CD2-10D3-598A-0663F3103384}"/>
              </a:ext>
            </a:extLst>
          </p:cNvPr>
          <p:cNvSpPr/>
          <p:nvPr/>
        </p:nvSpPr>
        <p:spPr>
          <a:xfrm>
            <a:off x="4724400" y="1200150"/>
            <a:ext cx="1543050" cy="847725"/>
          </a:xfrm>
          <a:prstGeom prst="wedgeRoundRectCallout">
            <a:avLst>
              <a:gd name="adj1" fmla="val 116822"/>
              <a:gd name="adj2" fmla="val -154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noProof="0" dirty="0"/>
              <a:t>29 - 33% cost reduction (LCOE)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52A2F56-0F2B-93F7-1A79-1092D61A84BD}"/>
              </a:ext>
            </a:extLst>
          </p:cNvPr>
          <p:cNvSpPr/>
          <p:nvPr/>
        </p:nvSpPr>
        <p:spPr>
          <a:xfrm>
            <a:off x="4695406" y="2155836"/>
            <a:ext cx="1543050" cy="847725"/>
          </a:xfrm>
          <a:prstGeom prst="wedgeRoundRectCallout">
            <a:avLst>
              <a:gd name="adj1" fmla="val 87192"/>
              <a:gd name="adj2" fmla="val -82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US" sz="1300" dirty="0"/>
              <a:t>Heavily waked, reducing full-load hours</a:t>
            </a:r>
            <a:endParaRPr lang="en-US" sz="1300" noProof="0" dirty="0"/>
          </a:p>
        </p:txBody>
      </p:sp>
    </p:spTree>
    <p:extLst>
      <p:ext uri="{BB962C8B-B14F-4D97-AF65-F5344CB8AC3E}">
        <p14:creationId xmlns:p14="http://schemas.microsoft.com/office/powerpoint/2010/main" val="758258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1/4 [1]&quot; Source=&quot;Harvey 4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2/4 [2]&quot; Source=&quot;Harvey 4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3/4 [3]&quot; Source=&quot;Harvey 4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/4 [4]&quot; Source=&quot;Harvey 4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0/8 [0]&quot; Source=&quot;Harvey 8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1/8 [1]&quot; Source=&quot;Harvey 8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2/8 [2]&quot; Source=&quot;Harvey 8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3/8 [3]&quot; Source=&quot;Harvey 8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4/8 [4]&quot; Source=&quot;Harvey 8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5/8 [5]&quot; Source=&quot;Harvey 8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&quot; Source=&quot;Harvey 8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6/8 [6]&quot; Source=&quot;Harvey 8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7/8 [7]&quot; Source=&quot;Harvey 8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/8 [8]&quot; Source=&quot;Harvey 8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7563388060363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KORA\AppData\Local\Temp\Templafy\PowerPointVsto\Assets\2c866425-c4a8-45b1-acf1-6433b58de2f7.jpe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vJJADBmp8ZnJzDWFhH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&quot; Source=&quot;Harvey 4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dgNizdQauyvlun0t18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K_.eP9QDd5ib6lAaNy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yvhV6t37kG8324MaRI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arwC_URCWbcWwNxgL3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thvPuT7GK3s3gCgYAu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w4GAyxQDuS1BXjWF52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wAoquvDTRDIxUefBcdS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J_5gZDEaT0VfPseWH2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EJpbeN.qbQdzNKHA_7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9.Sm0J5BiYxIz1aMT1iQ"/>
  <p:tag name="TEMPLAFYSLIDEID" val="6387563388080432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&quot; Source=&quot;Harvey 3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H47K.EUJ7Mm5rXxUH.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hALOiHWXWIs4o03Sas5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UhezGRnvIcM2M_ARor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EspWVKTuiUFheSFEFT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im_b9JVrHcXoWyKWsqQ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5hZfjQDvsF4xbg3VJc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KLv4AEdNAntKwKOAmEf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wh_aBN14lmQ8tHdK5H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YjAX1EU7RjlZ8cgAxQ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bf3i35EfozAoV4LRPG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0/3 [0]&quot; Source=&quot;Harvey 3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r061F3JWMAO0HKXFbq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SbW8GnW1kuI9sAhcjH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F8rK.u9DUQGCY1ZndMH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ZDqmuoXTgW7JU8yoPu0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PXkiNfOoVtDospPaNR9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hdXseKx4uVbchGkK_wt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659660402597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1/3 [1]&quot; Source=&quot;Harvey 3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2/3 [2]&quot; Source=&quot;Harvey 3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/3 [3]&quot; Source=&quot;Harvey 3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0/4 [0]&quot; Source=&quot;Harvey 4&quot; /&gt;"/>
</p:tagLst>
</file>

<file path=ppt/theme/theme1.xml><?xml version="1.0" encoding="utf-8"?>
<a:theme xmlns:a="http://schemas.openxmlformats.org/drawingml/2006/main" name="Orsted">
  <a:themeElements>
    <a:clrScheme name="Orsted 2021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2021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16-9 Orsted Standard - Orsted Office Sans.pptx" id="{D674062B-F116-4539-B93F-80A252139B4E}" vid="{501DEE4C-7CE8-4E01-83A2-CDD3443A5E4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8E6830-2DA2-47BA-AFF8-12996D7D2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B38F9-0158-4662-BB5F-013E209211C7}">
  <ds:schemaRefs>
    <ds:schemaRef ds:uri="http://purl.org/dc/terms/"/>
    <ds:schemaRef ds:uri="d28a985e-5dd5-4de5-8d45-33c71db132d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9fa2689-23e1-470a-a57e-b1145bf90d8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DD02BD-11BC-4909-AD26-9B1D9683245A}"/>
</file>

<file path=customXml/itemProps4.xml><?xml version="1.0" encoding="utf-8"?>
<ds:datastoreItem xmlns:ds="http://schemas.openxmlformats.org/officeDocument/2006/customXml" ds:itemID="{7E6D29AB-971F-47DA-9B81-9A346C5A1A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</TotalTime>
  <Words>230</Words>
  <Application>Microsoft Office PowerPoint</Application>
  <PresentationFormat>On-screen Show (16:9)</PresentationFormat>
  <Paragraphs>51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Orsted Sans</vt:lpstr>
      <vt:lpstr>Arial Black</vt:lpstr>
      <vt:lpstr>Orsted Sans Office</vt:lpstr>
      <vt:lpstr>Arial</vt:lpstr>
      <vt:lpstr>Orsted</vt:lpstr>
      <vt:lpstr>think-cell Slide</vt:lpstr>
      <vt:lpstr>Ampler</vt:lpstr>
      <vt:lpstr>IPM2025, Session 8:  The internal electricity market and grids</vt:lpstr>
      <vt:lpstr>We have succeeded in profoundly transforming Ørsted</vt:lpstr>
      <vt:lpstr>Map from Elia – “Going with the wind”</vt:lpstr>
      <vt:lpstr>PowerPoint Presentation</vt:lpstr>
      <vt:lpstr>PowerPoint Presentation</vt:lpstr>
      <vt:lpstr>PowerPoint Presentation</vt:lpstr>
      <vt:lpstr>Confusing times</vt:lpstr>
      <vt:lpstr>30% costs to be saved by moving the DE windfarm to DK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Øyvind Vessia</dc:creator>
  <cp:keywords/>
  <cp:lastModifiedBy>Øyvind Vessia</cp:lastModifiedBy>
  <cp:revision>1</cp:revision>
  <dcterms:created xsi:type="dcterms:W3CDTF">2025-03-20T13:34:21Z</dcterms:created>
  <dcterms:modified xsi:type="dcterms:W3CDTF">2025-03-20T18:33:22Z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2021-10-04T12:47:59.7346127Z</vt:lpwstr>
  </property>
  <property fmtid="{D5CDD505-2E9C-101B-9397-08002B2CF9AE}" pid="3" name="ContentTypeId">
    <vt:lpwstr>0x01010063BA515A7BAE2A43BBCEEFC8DB246324</vt:lpwstr>
  </property>
  <property fmtid="{D5CDD505-2E9C-101B-9397-08002B2CF9AE}" pid="4" name="_dlc_DocIdItemGuid">
    <vt:lpwstr>419b5c9a-0e58-4676-828f-997d030c5461</vt:lpwstr>
  </property>
  <property fmtid="{D5CDD505-2E9C-101B-9397-08002B2CF9AE}" pid="5" name="MSIP_Label_b8d9a29f-7d17-4193-85e4-1bef0fc2e901_Enabled">
    <vt:lpwstr>true</vt:lpwstr>
  </property>
  <property fmtid="{D5CDD505-2E9C-101B-9397-08002B2CF9AE}" pid="6" name="MSIP_Label_b8d9a29f-7d17-4193-85e4-1bef0fc2e901_SetDate">
    <vt:lpwstr>2023-01-26T05:00:08Z</vt:lpwstr>
  </property>
  <property fmtid="{D5CDD505-2E9C-101B-9397-08002B2CF9AE}" pid="7" name="MSIP_Label_b8d9a29f-7d17-4193-85e4-1bef0fc2e901_Method">
    <vt:lpwstr>Standard</vt:lpwstr>
  </property>
  <property fmtid="{D5CDD505-2E9C-101B-9397-08002B2CF9AE}" pid="8" name="MSIP_Label_b8d9a29f-7d17-4193-85e4-1bef0fc2e901_Name">
    <vt:lpwstr>b8d9a29f-7d17-4193-85e4-1bef0fc2e901</vt:lpwstr>
  </property>
  <property fmtid="{D5CDD505-2E9C-101B-9397-08002B2CF9AE}" pid="9" name="MSIP_Label_b8d9a29f-7d17-4193-85e4-1bef0fc2e901_SiteId">
    <vt:lpwstr>100b3c99-f3e2-4da0-9c8a-b9d345742c36</vt:lpwstr>
  </property>
  <property fmtid="{D5CDD505-2E9C-101B-9397-08002B2CF9AE}" pid="10" name="MSIP_Label_b8d9a29f-7d17-4193-85e4-1bef0fc2e901_ActionId">
    <vt:lpwstr>25fefe53-adc1-421d-86aa-12f2411af06e</vt:lpwstr>
  </property>
  <property fmtid="{D5CDD505-2E9C-101B-9397-08002B2CF9AE}" pid="11" name="MSIP_Label_b8d9a29f-7d17-4193-85e4-1bef0fc2e901_ContentBits">
    <vt:lpwstr>1</vt:lpwstr>
  </property>
</Properties>
</file>