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2"/>
  </p:sldMasterIdLst>
  <p:notesMasterIdLst>
    <p:notesMasterId r:id="rId16"/>
  </p:notesMasterIdLst>
  <p:sldIdLst>
    <p:sldId id="256" r:id="rId3"/>
    <p:sldId id="263" r:id="rId4"/>
    <p:sldId id="270" r:id="rId5"/>
    <p:sldId id="269" r:id="rId6"/>
    <p:sldId id="272" r:id="rId7"/>
    <p:sldId id="4075" r:id="rId8"/>
    <p:sldId id="4071" r:id="rId9"/>
    <p:sldId id="4074" r:id="rId10"/>
    <p:sldId id="4073" r:id="rId11"/>
    <p:sldId id="4068" r:id="rId12"/>
    <p:sldId id="273" r:id="rId13"/>
    <p:sldId id="271" r:id="rId14"/>
    <p:sldId id="262" r:id="rId15"/>
  </p:sldIdLst>
  <p:sldSz cx="12192000" cy="6858000"/>
  <p:notesSz cx="6858000" cy="9144000"/>
  <p:embeddedFontLst>
    <p:embeddedFont>
      <p:font typeface="Proxima Nova" panose="020B060402020202020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hKfA8+rBthGvXthCeomiGpncMy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72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customXml" Target="../customXml/item1.xml"/><Relationship Id="rId3" Type="http://schemas.openxmlformats.org/officeDocument/2006/relationships/slide" Target="slides/slide1.xml"/><Relationship Id="rId21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Back-up questions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For your session:</a:t>
            </a:r>
            <a:endParaRPr b="0" i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•            Can system efficiency and industrial competitiveness go hand in hand?</a:t>
            </a:r>
            <a:endParaRPr b="0" i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•            Do you have an example where industry is already successfully integrated in demand response?</a:t>
            </a:r>
            <a:endParaRPr b="0" i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General Q&amp;A:</a:t>
            </a:r>
            <a:endParaRPr b="0" i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•            Do you consider the proposed solutions to be easily implementable in other MS?</a:t>
            </a:r>
            <a:endParaRPr b="0" i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•            What actions at EU level are needed to promote further the solutions presented today?</a:t>
            </a:r>
            <a:endParaRPr b="0" i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•            How could we make the EE1st more attractive to decision makers to convince them to look more favourably at energy efficiency alternatives?</a:t>
            </a:r>
            <a:endParaRPr b="0" i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3">
  <p:cSld name="Cover 3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pic>
        <p:nvPicPr>
          <p:cNvPr id="13" name="Google Shape;13;p9" descr="Imagen que contiene plato, dibuj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027" y="349433"/>
            <a:ext cx="1964482" cy="70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00490C8-B56B-48F2-8AD0-8343D18C17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  <a:solidFill>
            <a:srgbClr val="BFBFBF"/>
          </a:solidFill>
        </p:spPr>
      </p:pic>
      <p:pic>
        <p:nvPicPr>
          <p:cNvPr id="2" name="Imagen 1" descr="Imagen que contiene plato, dibujo&#10;&#10;Descripción generada automáticamente">
            <a:extLst>
              <a:ext uri="{FF2B5EF4-FFF2-40B4-BE49-F238E27FC236}">
                <a16:creationId xmlns:a16="http://schemas.microsoft.com/office/drawing/2014/main" id="{C6F8DDC1-5742-4210-01AD-3187A95BDF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668" y="5909405"/>
            <a:ext cx="1517692" cy="54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24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00490C8-B56B-48F2-8AD0-8343D18C1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  <a:solidFill>
            <a:srgbClr val="BFBFBF"/>
          </a:solidFill>
        </p:spPr>
      </p:pic>
      <p:pic>
        <p:nvPicPr>
          <p:cNvPr id="3" name="Imagen 2" descr="Imagen que contiene plato, dibujo&#10;&#10;Descripción generada automáticamente">
            <a:extLst>
              <a:ext uri="{FF2B5EF4-FFF2-40B4-BE49-F238E27FC236}">
                <a16:creationId xmlns:a16="http://schemas.microsoft.com/office/drawing/2014/main" id="{CCAC85E3-BDAE-FF54-652B-CF5F295B1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668" y="5909405"/>
            <a:ext cx="1517692" cy="54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52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other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DF13301-838F-E993-72ED-C338939E7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rgbClr val="BFBFBF"/>
          </a:solidFill>
        </p:spPr>
      </p:pic>
      <p:pic>
        <p:nvPicPr>
          <p:cNvPr id="3" name="Imagen 2" descr="Imagen que contiene plato, dibujo&#10;&#10;Descripción generada automáticamente">
            <a:extLst>
              <a:ext uri="{FF2B5EF4-FFF2-40B4-BE49-F238E27FC236}">
                <a16:creationId xmlns:a16="http://schemas.microsoft.com/office/drawing/2014/main" id="{6B948987-75BD-A796-7DCE-593B86CE0B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668" y="5909405"/>
            <a:ext cx="1517692" cy="54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78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other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DF13301-838F-E993-72ED-C338939E7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rgbClr val="BFBFBF"/>
          </a:solidFill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735121E-76C6-C00A-3863-7C00257E74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v</a:t>
            </a:r>
          </a:p>
        </p:txBody>
      </p:sp>
      <p:pic>
        <p:nvPicPr>
          <p:cNvPr id="3" name="Imagen 2" descr="Imagen que contiene plato, dibujo&#10;&#10;Descripción generada automáticamente">
            <a:extLst>
              <a:ext uri="{FF2B5EF4-FFF2-40B4-BE49-F238E27FC236}">
                <a16:creationId xmlns:a16="http://schemas.microsoft.com/office/drawing/2014/main" id="{6B948987-75BD-A796-7DCE-593B86CE0B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668" y="5909405"/>
            <a:ext cx="1517692" cy="54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15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00490C8-B56B-48F2-8AD0-8343D18C17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  <a:solidFill>
            <a:srgbClr val="BFBFBF"/>
          </a:solidFill>
        </p:spPr>
      </p:pic>
      <p:pic>
        <p:nvPicPr>
          <p:cNvPr id="3" name="Imagen 2" descr="Imagen que contiene plato, dibujo&#10;&#10;Descripción generada automáticamente">
            <a:extLst>
              <a:ext uri="{FF2B5EF4-FFF2-40B4-BE49-F238E27FC236}">
                <a16:creationId xmlns:a16="http://schemas.microsoft.com/office/drawing/2014/main" id="{CCAC85E3-BDAE-FF54-652B-CF5F295B1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27" y="349433"/>
            <a:ext cx="1964482" cy="70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76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5"/>
          <p:cNvSpPr txBox="1">
            <a:spLocks/>
          </p:cNvSpPr>
          <p:nvPr userDrawn="1"/>
        </p:nvSpPr>
        <p:spPr>
          <a:xfrm>
            <a:off x="11006252" y="280420"/>
            <a:ext cx="1027133" cy="430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3000" kern="1200">
                <a:solidFill>
                  <a:srgbClr val="273E61"/>
                </a:solidFill>
                <a:latin typeface="+mn-lt"/>
                <a:ea typeface="+mn-ea"/>
                <a:cs typeface="Arial Unicode MS" panose="020B0604020202020204" pitchFamily="34" charset="-12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8A0CB90-D12F-1E48-8F76-8E50F071BF9C}" type="slidenum">
              <a:rPr lang="es-ES" b="0" i="0" smtClean="0">
                <a:solidFill>
                  <a:srgbClr val="EF9007"/>
                </a:solidFill>
                <a:latin typeface="Proxima Nova Rg" panose="02000506030000020004" pitchFamily="2" charset="77"/>
              </a:rPr>
              <a:pPr>
                <a:defRPr/>
              </a:pPr>
              <a:t>‹#›</a:t>
            </a:fld>
            <a:endParaRPr lang="es-ES" b="0" i="0" dirty="0">
              <a:solidFill>
                <a:srgbClr val="EF9007"/>
              </a:solidFill>
              <a:latin typeface="Proxima Nova Rg" panose="02000506030000020004" pitchFamily="2" charset="77"/>
            </a:endParaRPr>
          </a:p>
        </p:txBody>
      </p:sp>
      <p:sp>
        <p:nvSpPr>
          <p:cNvPr id="37" name="Marcador de contenido 18"/>
          <p:cNvSpPr>
            <a:spLocks noGrp="1"/>
          </p:cNvSpPr>
          <p:nvPr>
            <p:ph sz="quarter" idx="10" hasCustomPrompt="1"/>
          </p:nvPr>
        </p:nvSpPr>
        <p:spPr>
          <a:xfrm>
            <a:off x="360804" y="227885"/>
            <a:ext cx="8722491" cy="5352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ES_tradnl" sz="3600" b="1" i="0" kern="1200" dirty="0" smtClean="0">
                <a:solidFill>
                  <a:srgbClr val="1F72B8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91306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 hasCustomPrompt="1"/>
          </p:nvPr>
        </p:nvSpPr>
        <p:spPr>
          <a:xfrm>
            <a:off x="360804" y="230601"/>
            <a:ext cx="10515600" cy="603275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rgbClr val="1F72B8"/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endParaRPr lang="es-ES_tradnl" dirty="0"/>
          </a:p>
        </p:txBody>
      </p:sp>
      <p:sp>
        <p:nvSpPr>
          <p:cNvPr id="23" name="Marcador de contenido 22"/>
          <p:cNvSpPr>
            <a:spLocks noGrp="1"/>
          </p:cNvSpPr>
          <p:nvPr>
            <p:ph sz="quarter" idx="10"/>
          </p:nvPr>
        </p:nvSpPr>
        <p:spPr>
          <a:xfrm>
            <a:off x="360804" y="980902"/>
            <a:ext cx="11127385" cy="497263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5E5A59"/>
                </a:solidFill>
                <a:latin typeface="Proxima Nova Rg" panose="02000506030000020004" pitchFamily="2" charset="77"/>
              </a:defRPr>
            </a:lvl1pPr>
            <a:lvl2pPr>
              <a:defRPr b="0" i="0">
                <a:solidFill>
                  <a:srgbClr val="5E5A59"/>
                </a:solidFill>
                <a:latin typeface="Proxima Nova Rg" panose="02000506030000020004" pitchFamily="2" charset="77"/>
              </a:defRPr>
            </a:lvl2pPr>
            <a:lvl3pPr>
              <a:defRPr b="0" i="0">
                <a:solidFill>
                  <a:srgbClr val="5E5A59"/>
                </a:solidFill>
                <a:latin typeface="Proxima Nova Rg" panose="02000506030000020004" pitchFamily="2" charset="77"/>
              </a:defRPr>
            </a:lvl3pPr>
            <a:lvl4pPr>
              <a:defRPr b="0" i="0">
                <a:solidFill>
                  <a:srgbClr val="5E5A59"/>
                </a:solidFill>
                <a:latin typeface="Proxima Nova Rg" panose="02000506030000020004" pitchFamily="2" charset="77"/>
              </a:defRPr>
            </a:lvl4pPr>
            <a:lvl5pPr>
              <a:defRPr b="0" i="0">
                <a:solidFill>
                  <a:srgbClr val="5E5A59"/>
                </a:solidFill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33868FA-B7F9-46AD-4DA5-1E35444B622C}"/>
              </a:ext>
            </a:extLst>
          </p:cNvPr>
          <p:cNvSpPr txBox="1">
            <a:spLocks/>
          </p:cNvSpPr>
          <p:nvPr userDrawn="1"/>
        </p:nvSpPr>
        <p:spPr>
          <a:xfrm>
            <a:off x="11006252" y="280420"/>
            <a:ext cx="1027133" cy="430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3000" kern="1200">
                <a:solidFill>
                  <a:srgbClr val="273E61"/>
                </a:solidFill>
                <a:latin typeface="+mn-lt"/>
                <a:ea typeface="+mn-ea"/>
                <a:cs typeface="Arial Unicode MS" panose="020B0604020202020204" pitchFamily="34" charset="-12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8A0CB90-D12F-1E48-8F76-8E50F071BF9C}" type="slidenum">
              <a:rPr lang="es-ES" b="0" i="0" smtClean="0">
                <a:solidFill>
                  <a:srgbClr val="EF9007"/>
                </a:solidFill>
                <a:latin typeface="Proxima Nova Rg" panose="02000506030000020004" pitchFamily="2" charset="77"/>
              </a:rPr>
              <a:pPr>
                <a:defRPr/>
              </a:pPr>
              <a:t>‹#›</a:t>
            </a:fld>
            <a:endParaRPr lang="es-ES" b="0" i="0" dirty="0">
              <a:solidFill>
                <a:srgbClr val="EF9007"/>
              </a:solidFill>
              <a:latin typeface="Proxima Nova Rg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70146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imagen 2">
            <a:extLst>
              <a:ext uri="{FF2B5EF4-FFF2-40B4-BE49-F238E27FC236}">
                <a16:creationId xmlns:a16="http://schemas.microsoft.com/office/drawing/2014/main" id="{199705A7-37B9-4530-8045-341D08197A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203326"/>
            <a:ext cx="5886450" cy="4748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EF9007"/>
                </a:solidFill>
                <a:latin typeface="Proxima Nova Rg" panose="02000506030000020004" pitchFamily="2" charset="77"/>
              </a:defRPr>
            </a:lvl1pPr>
          </a:lstStyle>
          <a:p>
            <a:endParaRPr lang="es-ES_tradnl" dirty="0"/>
          </a:p>
        </p:txBody>
      </p:sp>
      <p:sp>
        <p:nvSpPr>
          <p:cNvPr id="14" name="Rectángulo 6">
            <a:extLst>
              <a:ext uri="{FF2B5EF4-FFF2-40B4-BE49-F238E27FC236}">
                <a16:creationId xmlns:a16="http://schemas.microsoft.com/office/drawing/2014/main" id="{25683E90-99A5-4A40-84B8-A372CC782F5F}"/>
              </a:ext>
            </a:extLst>
          </p:cNvPr>
          <p:cNvSpPr/>
          <p:nvPr userDrawn="1"/>
        </p:nvSpPr>
        <p:spPr>
          <a:xfrm>
            <a:off x="5885792" y="1203071"/>
            <a:ext cx="6306207" cy="4748843"/>
          </a:xfrm>
          <a:prstGeom prst="rect">
            <a:avLst/>
          </a:prstGeom>
          <a:solidFill>
            <a:srgbClr val="009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ángulo 6">
            <a:extLst>
              <a:ext uri="{FF2B5EF4-FFF2-40B4-BE49-F238E27FC236}">
                <a16:creationId xmlns:a16="http://schemas.microsoft.com/office/drawing/2014/main" id="{150A47AC-5C43-4566-84D8-867FD873D911}"/>
              </a:ext>
            </a:extLst>
          </p:cNvPr>
          <p:cNvSpPr/>
          <p:nvPr userDrawn="1"/>
        </p:nvSpPr>
        <p:spPr>
          <a:xfrm>
            <a:off x="5885792" y="1203071"/>
            <a:ext cx="6306207" cy="4748589"/>
          </a:xfrm>
          <a:prstGeom prst="rect">
            <a:avLst/>
          </a:prstGeom>
          <a:solidFill>
            <a:srgbClr val="1F7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 dirty="0">
              <a:latin typeface="Proxima Nova Rg" panose="02000506030000020004" pitchFamily="2" charset="77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B0BD26A-2DE8-4CD8-A5C4-EE3BFDA18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7738" y="2762395"/>
            <a:ext cx="5307723" cy="271349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Proxima Nova Rg" panose="02000506030000020004" pitchFamily="2" charset="77"/>
              </a:defRPr>
            </a:lvl1pPr>
            <a:lvl2pPr>
              <a:defRPr b="0" i="0">
                <a:solidFill>
                  <a:schemeClr val="bg1"/>
                </a:solidFill>
                <a:latin typeface="Proxima Nova Rg" panose="02000506030000020004" pitchFamily="2" charset="77"/>
              </a:defRPr>
            </a:lvl2pPr>
            <a:lvl3pPr>
              <a:defRPr b="0" i="0">
                <a:solidFill>
                  <a:schemeClr val="bg1"/>
                </a:solidFill>
                <a:latin typeface="Proxima Nova Rg" panose="02000506030000020004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Proxima Nova Rg" panose="02000506030000020004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7C520E3-A557-4F8A-A218-876B489C1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7738" y="1647250"/>
            <a:ext cx="5307724" cy="563427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rgbClr val="EF9007"/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D40577D-3DDB-F6D7-246C-6C1738C5327C}"/>
              </a:ext>
            </a:extLst>
          </p:cNvPr>
          <p:cNvSpPr txBox="1">
            <a:spLocks/>
          </p:cNvSpPr>
          <p:nvPr userDrawn="1"/>
        </p:nvSpPr>
        <p:spPr>
          <a:xfrm>
            <a:off x="11006252" y="280420"/>
            <a:ext cx="1027133" cy="430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3000" kern="1200">
                <a:solidFill>
                  <a:srgbClr val="273E61"/>
                </a:solidFill>
                <a:latin typeface="+mn-lt"/>
                <a:ea typeface="+mn-ea"/>
                <a:cs typeface="Arial Unicode MS" panose="020B0604020202020204" pitchFamily="34" charset="-12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8A0CB90-D12F-1E48-8F76-8E50F071BF9C}" type="slidenum">
              <a:rPr lang="es-ES" b="0" i="0" smtClean="0">
                <a:solidFill>
                  <a:srgbClr val="EF9007"/>
                </a:solidFill>
                <a:latin typeface="Proxima Nova Rg" panose="02000506030000020004" pitchFamily="2" charset="77"/>
              </a:rPr>
              <a:pPr>
                <a:defRPr/>
              </a:pPr>
              <a:t>‹#›</a:t>
            </a:fld>
            <a:endParaRPr lang="es-ES" b="0" i="0" dirty="0">
              <a:solidFill>
                <a:srgbClr val="EF9007"/>
              </a:solidFill>
              <a:latin typeface="Proxima Nova Rg" panose="02000506030000020004" pitchFamily="2" charset="77"/>
            </a:endParaRPr>
          </a:p>
        </p:txBody>
      </p:sp>
      <p:sp>
        <p:nvSpPr>
          <p:cNvPr id="4" name="Marcador de contenido 18">
            <a:extLst>
              <a:ext uri="{FF2B5EF4-FFF2-40B4-BE49-F238E27FC236}">
                <a16:creationId xmlns:a16="http://schemas.microsoft.com/office/drawing/2014/main" id="{16B9F710-F618-D08D-9376-31CC08C0030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60804" y="227885"/>
            <a:ext cx="8722491" cy="5352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ES_tradnl" sz="3600" b="1" i="0" kern="1200" dirty="0" smtClean="0">
                <a:solidFill>
                  <a:srgbClr val="1F72B8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09894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23393" y="1909289"/>
            <a:ext cx="8555421" cy="2852737"/>
          </a:xfrm>
          <a:prstGeom prst="rect">
            <a:avLst/>
          </a:prstGeom>
        </p:spPr>
        <p:txBody>
          <a:bodyPr anchor="t"/>
          <a:lstStyle>
            <a:lvl1pPr>
              <a:defRPr sz="4400" b="0" i="1">
                <a:solidFill>
                  <a:srgbClr val="1F72B8"/>
                </a:solidFill>
                <a:latin typeface="Proxima Nova Lt" panose="02000506030000020004" pitchFamily="2" charset="77"/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2218" y="4388963"/>
            <a:ext cx="746125" cy="746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211" y="1716162"/>
            <a:ext cx="746125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644334D-3B74-D0FA-5DDD-9E6EF9AB3342}"/>
              </a:ext>
            </a:extLst>
          </p:cNvPr>
          <p:cNvSpPr txBox="1">
            <a:spLocks/>
          </p:cNvSpPr>
          <p:nvPr userDrawn="1"/>
        </p:nvSpPr>
        <p:spPr>
          <a:xfrm>
            <a:off x="11006252" y="280420"/>
            <a:ext cx="1027133" cy="430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3000" kern="1200">
                <a:solidFill>
                  <a:srgbClr val="273E61"/>
                </a:solidFill>
                <a:latin typeface="+mn-lt"/>
                <a:ea typeface="+mn-ea"/>
                <a:cs typeface="Arial Unicode MS" panose="020B0604020202020204" pitchFamily="34" charset="-12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8A0CB90-D12F-1E48-8F76-8E50F071BF9C}" type="slidenum">
              <a:rPr lang="es-ES" b="0" i="0" smtClean="0">
                <a:solidFill>
                  <a:srgbClr val="EF9007"/>
                </a:solidFill>
                <a:latin typeface="Proxima Nova Rg" panose="02000506030000020004" pitchFamily="2" charset="77"/>
              </a:rPr>
              <a:pPr>
                <a:defRPr/>
              </a:pPr>
              <a:t>‹#›</a:t>
            </a:fld>
            <a:endParaRPr lang="es-ES" b="0" i="0" dirty="0">
              <a:solidFill>
                <a:srgbClr val="EF9007"/>
              </a:solidFill>
              <a:latin typeface="Proxima Nova Rg" panose="02000506030000020004" pitchFamily="2" charset="77"/>
            </a:endParaRPr>
          </a:p>
        </p:txBody>
      </p:sp>
      <p:sp>
        <p:nvSpPr>
          <p:cNvPr id="5" name="Marcador de contenido 18">
            <a:extLst>
              <a:ext uri="{FF2B5EF4-FFF2-40B4-BE49-F238E27FC236}">
                <a16:creationId xmlns:a16="http://schemas.microsoft.com/office/drawing/2014/main" id="{1FAC0EA9-AFB2-7647-7266-6B7BA1180B2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60804" y="227885"/>
            <a:ext cx="8722491" cy="5352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ES_tradnl" sz="3600" b="1" i="0" kern="1200" dirty="0" smtClean="0">
                <a:solidFill>
                  <a:srgbClr val="1F72B8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053459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der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52C665AB-2562-99B6-22BC-A61154652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rgbClr val="BFBFBF"/>
          </a:solidFill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B544948-C12C-2033-2048-EF07A8AB09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0735AD-27EE-422E-8D1C-067D1D306378}"/>
              </a:ext>
            </a:extLst>
          </p:cNvPr>
          <p:cNvSpPr txBox="1"/>
          <p:nvPr userDrawn="1"/>
        </p:nvSpPr>
        <p:spPr>
          <a:xfrm>
            <a:off x="8555421" y="5011528"/>
            <a:ext cx="32701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500" b="1" i="0" dirty="0" err="1">
                <a:solidFill>
                  <a:srgbClr val="EF9007"/>
                </a:solidFill>
                <a:effectLst/>
                <a:latin typeface="Proxima Nova Lt" panose="02000506030000020004" pitchFamily="2" charset="77"/>
              </a:rPr>
              <a:t>smartEn</a:t>
            </a:r>
            <a:endParaRPr lang="en-GB" sz="1500" b="1" i="0" dirty="0">
              <a:solidFill>
                <a:srgbClr val="EF9007"/>
              </a:solidFill>
              <a:effectLst/>
              <a:latin typeface="Proxima Nova Lt" panose="02000506030000020004" pitchFamily="2" charset="77"/>
            </a:endParaRPr>
          </a:p>
          <a:p>
            <a:pPr algn="r"/>
            <a:r>
              <a:rPr lang="en-GB" sz="1500" b="1" i="0" dirty="0">
                <a:solidFill>
                  <a:srgbClr val="1F72B8"/>
                </a:solidFill>
                <a:effectLst/>
                <a:latin typeface="Proxima Nova Lt" panose="02000506030000020004" pitchFamily="2" charset="77"/>
              </a:rPr>
              <a:t>Rue de la Science 14A</a:t>
            </a:r>
            <a:br>
              <a:rPr lang="en-GB" sz="1500" b="1" i="0" dirty="0">
                <a:solidFill>
                  <a:srgbClr val="1F72B8"/>
                </a:solidFill>
                <a:latin typeface="Proxima Nova Lt" panose="02000506030000020004" pitchFamily="2" charset="77"/>
              </a:rPr>
            </a:br>
            <a:r>
              <a:rPr lang="en-GB" sz="1500" b="1" i="0" dirty="0">
                <a:solidFill>
                  <a:srgbClr val="1F72B8"/>
                </a:solidFill>
                <a:effectLst/>
                <a:latin typeface="Proxima Nova Lt" panose="02000506030000020004" pitchFamily="2" charset="77"/>
              </a:rPr>
              <a:t>1040 Brussels</a:t>
            </a:r>
          </a:p>
          <a:p>
            <a:pPr algn="r"/>
            <a:r>
              <a:rPr lang="en-GB" sz="1500" b="1" i="0" dirty="0">
                <a:solidFill>
                  <a:srgbClr val="1F72B8"/>
                </a:solidFill>
                <a:effectLst/>
                <a:latin typeface="Proxima Nova Lt" panose="02000506030000020004" pitchFamily="2" charset="77"/>
              </a:rPr>
              <a:t>Belgium</a:t>
            </a:r>
          </a:p>
          <a:p>
            <a:pPr algn="r"/>
            <a:r>
              <a:rPr lang="da-DK" sz="1500" b="1" i="0" dirty="0">
                <a:solidFill>
                  <a:srgbClr val="1F72B8"/>
                </a:solidFill>
                <a:latin typeface="Proxima Nova Lt" panose="02000506030000020004" pitchFamily="2" charset="77"/>
              </a:rPr>
              <a:t>+32 2 58 88 992</a:t>
            </a:r>
          </a:p>
          <a:p>
            <a:pPr algn="r"/>
            <a:r>
              <a:rPr lang="da-DK" sz="1500" b="1" i="0" dirty="0">
                <a:solidFill>
                  <a:srgbClr val="1F72B8"/>
                </a:solidFill>
                <a:latin typeface="Proxima Nova Lt" panose="02000506030000020004" pitchFamily="2" charset="77"/>
              </a:rPr>
              <a:t>info@smarten.eu</a:t>
            </a:r>
            <a:endParaRPr lang="en-BE" sz="1500" b="1" i="0" dirty="0">
              <a:solidFill>
                <a:srgbClr val="1F72B8"/>
              </a:solidFill>
              <a:latin typeface="Proxima Nova Lt" panose="02000506030000020004" pitchFamily="2" charset="77"/>
            </a:endParaRPr>
          </a:p>
        </p:txBody>
      </p:sp>
      <p:pic>
        <p:nvPicPr>
          <p:cNvPr id="3" name="Imagen 2" descr="Imagen que contiene plato, dibujo&#10;&#10;Descripción generada automáticamente">
            <a:extLst>
              <a:ext uri="{FF2B5EF4-FFF2-40B4-BE49-F238E27FC236}">
                <a16:creationId xmlns:a16="http://schemas.microsoft.com/office/drawing/2014/main" id="{78675A31-5330-AE32-DB67-45C4E2B3ED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642" y="2112581"/>
            <a:ext cx="5350715" cy="191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3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gular slide">
  <p:cSld name="regular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0"/>
          <p:cNvSpPr txBox="1">
            <a:spLocks noGrp="1"/>
          </p:cNvSpPr>
          <p:nvPr>
            <p:ph type="title"/>
          </p:nvPr>
        </p:nvSpPr>
        <p:spPr>
          <a:xfrm>
            <a:off x="360804" y="230601"/>
            <a:ext cx="10515600" cy="60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72B8"/>
              </a:buClr>
              <a:buSzPts val="3600"/>
              <a:buFont typeface="Proxima Nova"/>
              <a:buNone/>
              <a:defRPr sz="3600" b="1" i="0" u="none" strike="noStrike" cap="none">
                <a:solidFill>
                  <a:srgbClr val="1F72B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body" idx="1"/>
          </p:nvPr>
        </p:nvSpPr>
        <p:spPr>
          <a:xfrm>
            <a:off x="360804" y="980902"/>
            <a:ext cx="11127385" cy="4972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E5A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E5A5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E5A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E5A59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E5A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E5A59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E5A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E5A59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E5A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E5A59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10"/>
          <p:cNvSpPr txBox="1"/>
          <p:nvPr/>
        </p:nvSpPr>
        <p:spPr>
          <a:xfrm>
            <a:off x="11006252" y="280420"/>
            <a:ext cx="1027133" cy="43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3000" b="0" i="0" u="none" strike="noStrike" cap="none">
                <a:solidFill>
                  <a:srgbClr val="EF9007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sz="3000" b="0" i="0" u="none" strike="noStrike" cap="none">
              <a:solidFill>
                <a:srgbClr val="EF900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other cover 2">
  <p:cSld name="Another cover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23" name="Google Shape;23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pic>
        <p:nvPicPr>
          <p:cNvPr id="24" name="Google Shape;24;p12" descr="Imagen que contiene plato, dibuj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2668" y="5909405"/>
            <a:ext cx="1517692" cy="54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1">
  <p:cSld name="Cover 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pic>
        <p:nvPicPr>
          <p:cNvPr id="27" name="Google Shape;27;p13" descr="Imagen que contiene plato, dibuj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2668" y="5909405"/>
            <a:ext cx="1517692" cy="54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">
  <p:cSld name="Cover 2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pic>
        <p:nvPicPr>
          <p:cNvPr id="30" name="Google Shape;30;p14" descr="Imagen que contiene plato, dibuj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2668" y="5909405"/>
            <a:ext cx="1517692" cy="54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other cover 1">
  <p:cSld name="Another cover 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pic>
        <p:nvPicPr>
          <p:cNvPr id="33" name="Google Shape;33;p15" descr="Imagen que contiene plato, dibuj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2668" y="5909405"/>
            <a:ext cx="1517692" cy="54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ote slide">
  <p:cSld name="1_Quot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>
            <a:spLocks noGrp="1"/>
          </p:cNvSpPr>
          <p:nvPr>
            <p:ph type="pic" idx="2"/>
          </p:nvPr>
        </p:nvSpPr>
        <p:spPr>
          <a:xfrm>
            <a:off x="0" y="1203326"/>
            <a:ext cx="5886450" cy="4748588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16"/>
          <p:cNvSpPr/>
          <p:nvPr/>
        </p:nvSpPr>
        <p:spPr>
          <a:xfrm>
            <a:off x="5885792" y="1203071"/>
            <a:ext cx="6306207" cy="4748843"/>
          </a:xfrm>
          <a:prstGeom prst="rect">
            <a:avLst/>
          </a:prstGeom>
          <a:solidFill>
            <a:srgbClr val="009B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16"/>
          <p:cNvSpPr/>
          <p:nvPr/>
        </p:nvSpPr>
        <p:spPr>
          <a:xfrm>
            <a:off x="5885792" y="1203071"/>
            <a:ext cx="6306207" cy="4748589"/>
          </a:xfrm>
          <a:prstGeom prst="rect">
            <a:avLst/>
          </a:prstGeom>
          <a:solidFill>
            <a:srgbClr val="1F72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6337738" y="2762395"/>
            <a:ext cx="5307723" cy="2713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ctrTitle"/>
          </p:nvPr>
        </p:nvSpPr>
        <p:spPr>
          <a:xfrm>
            <a:off x="6337738" y="1647250"/>
            <a:ext cx="5307724" cy="563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9007"/>
              </a:buClr>
              <a:buSzPts val="3000"/>
              <a:buFont typeface="Proxima Nova"/>
              <a:buNone/>
              <a:defRPr sz="3000" b="1" i="0" u="none" strike="noStrike" cap="none">
                <a:solidFill>
                  <a:srgbClr val="EF900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16"/>
          <p:cNvSpPr txBox="1"/>
          <p:nvPr/>
        </p:nvSpPr>
        <p:spPr>
          <a:xfrm>
            <a:off x="11006252" y="280420"/>
            <a:ext cx="1027133" cy="43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3000" b="0" i="0">
                <a:solidFill>
                  <a:srgbClr val="EF9007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sz="3000" b="0" i="0">
              <a:solidFill>
                <a:srgbClr val="EF900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3"/>
          </p:nvPr>
        </p:nvSpPr>
        <p:spPr>
          <a:xfrm>
            <a:off x="360804" y="227885"/>
            <a:ext cx="8722491" cy="535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72B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1F72B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7"/>
          <p:cNvSpPr txBox="1">
            <a:spLocks noGrp="1"/>
          </p:cNvSpPr>
          <p:nvPr>
            <p:ph type="title"/>
          </p:nvPr>
        </p:nvSpPr>
        <p:spPr>
          <a:xfrm>
            <a:off x="1923393" y="1909289"/>
            <a:ext cx="855542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72B8"/>
              </a:buClr>
              <a:buSzPts val="4400"/>
              <a:buFont typeface="Proxima Nova"/>
              <a:buNone/>
              <a:defRPr sz="4400" b="0" i="1" u="none" strike="noStrike" cap="none">
                <a:solidFill>
                  <a:srgbClr val="1F72B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44" name="Google Shape;4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02218" y="4388963"/>
            <a:ext cx="746125" cy="7461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5" name="Google Shape;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211" y="1716162"/>
            <a:ext cx="746125" cy="7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7"/>
          <p:cNvSpPr txBox="1"/>
          <p:nvPr/>
        </p:nvSpPr>
        <p:spPr>
          <a:xfrm>
            <a:off x="11006252" y="280420"/>
            <a:ext cx="1027133" cy="43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3000" b="0" i="0">
                <a:solidFill>
                  <a:srgbClr val="EF9007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sz="3000" b="0" i="0">
              <a:solidFill>
                <a:srgbClr val="EF900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" name="Google Shape;47;p17"/>
          <p:cNvSpPr txBox="1">
            <a:spLocks noGrp="1"/>
          </p:cNvSpPr>
          <p:nvPr>
            <p:ph type="body" idx="1"/>
          </p:nvPr>
        </p:nvSpPr>
        <p:spPr>
          <a:xfrm>
            <a:off x="360804" y="227885"/>
            <a:ext cx="8722491" cy="535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72B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1F72B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dercover">
  <p:cSld name="Undercov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50" name="Google Shape;50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51" name="Google Shape;51;p18"/>
          <p:cNvSpPr txBox="1"/>
          <p:nvPr/>
        </p:nvSpPr>
        <p:spPr>
          <a:xfrm>
            <a:off x="8555421" y="5011528"/>
            <a:ext cx="3270164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i="0" dirty="0">
                <a:solidFill>
                  <a:srgbClr val="EF9007"/>
                </a:solidFill>
                <a:latin typeface="Proxima Nova"/>
                <a:ea typeface="Proxima Nova"/>
                <a:cs typeface="Proxima Nova"/>
                <a:sym typeface="Proxima Nova"/>
              </a:rPr>
              <a:t>smartEn</a:t>
            </a:r>
            <a:endParaRPr sz="1500" b="1" i="0" dirty="0">
              <a:solidFill>
                <a:srgbClr val="EF900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i="0" dirty="0">
                <a:solidFill>
                  <a:srgbClr val="1F72B8"/>
                </a:solidFill>
                <a:latin typeface="Proxima Nova"/>
                <a:ea typeface="Proxima Nova"/>
                <a:cs typeface="Proxima Nova"/>
                <a:sym typeface="Proxima Nova"/>
              </a:rPr>
              <a:t>Rue de la Science 14A</a:t>
            </a:r>
            <a:br>
              <a:rPr lang="en-GB" sz="1500" b="1" i="0" dirty="0">
                <a:solidFill>
                  <a:srgbClr val="1F72B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GB" sz="1500" b="1" i="0" dirty="0">
                <a:solidFill>
                  <a:srgbClr val="1F72B8"/>
                </a:solidFill>
                <a:latin typeface="Proxima Nova"/>
                <a:ea typeface="Proxima Nova"/>
                <a:cs typeface="Proxima Nova"/>
                <a:sym typeface="Proxima Nova"/>
              </a:rPr>
              <a:t>1040 Brussels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i="0" dirty="0">
                <a:solidFill>
                  <a:srgbClr val="1F72B8"/>
                </a:solidFill>
                <a:latin typeface="Proxima Nova"/>
                <a:ea typeface="Proxima Nova"/>
                <a:cs typeface="Proxima Nova"/>
                <a:sym typeface="Proxima Nova"/>
              </a:rPr>
              <a:t>Belgium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i="0" dirty="0">
                <a:solidFill>
                  <a:srgbClr val="1F72B8"/>
                </a:solidFill>
                <a:latin typeface="Proxima Nova"/>
                <a:ea typeface="Proxima Nova"/>
                <a:cs typeface="Proxima Nova"/>
                <a:sym typeface="Proxima Nova"/>
              </a:rPr>
              <a:t>+32 2 58 88 992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i="0" dirty="0">
                <a:solidFill>
                  <a:srgbClr val="1F72B8"/>
                </a:solidFill>
                <a:latin typeface="Proxima Nova"/>
                <a:ea typeface="Proxima Nova"/>
                <a:cs typeface="Proxima Nova"/>
                <a:sym typeface="Proxima Nova"/>
              </a:rPr>
              <a:t>info@smarten.eu</a:t>
            </a:r>
            <a:endParaRPr sz="1500" b="1" i="0" dirty="0">
              <a:solidFill>
                <a:srgbClr val="1F72B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2" name="Google Shape;52;p18" descr="Imagen que contiene plato, dibuj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0642" y="2112581"/>
            <a:ext cx="5350715" cy="1910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8" descr="Imagen que contiene plato, dibujo&#10;&#10;Descripción generada automá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1412" y="6088082"/>
            <a:ext cx="1517692" cy="54203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plato, dibujo&#10;&#10;Descripción generada automáticamente">
            <a:extLst>
              <a:ext uri="{FF2B5EF4-FFF2-40B4-BE49-F238E27FC236}">
                <a16:creationId xmlns:a16="http://schemas.microsoft.com/office/drawing/2014/main" id="{5FB77A17-1EE1-93FF-9CCC-274359DA726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12" y="6088082"/>
            <a:ext cx="1517692" cy="54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2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"/>
          <p:cNvSpPr txBox="1"/>
          <p:nvPr/>
        </p:nvSpPr>
        <p:spPr>
          <a:xfrm>
            <a:off x="399393" y="1305709"/>
            <a:ext cx="745404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923D"/>
              </a:buClr>
              <a:buSzPts val="5400"/>
              <a:buFont typeface="Proxima Nova"/>
              <a:buNone/>
            </a:pPr>
            <a:r>
              <a:rPr lang="en-GB" sz="3200" b="1" dirty="0">
                <a:solidFill>
                  <a:srgbClr val="F3923D"/>
                </a:solidFill>
                <a:latin typeface="Proxima Nova"/>
                <a:sym typeface="Proxima Nova"/>
              </a:rPr>
              <a:t>Flexible consumers and prosumers: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923D"/>
              </a:buClr>
              <a:buSzPts val="5400"/>
              <a:buFont typeface="Proxima Nova"/>
              <a:buNone/>
            </a:pPr>
            <a:r>
              <a:rPr lang="en-GB" sz="3200" b="1" dirty="0">
                <a:solidFill>
                  <a:srgbClr val="F3923D"/>
                </a:solidFill>
                <a:latin typeface="Proxima Nova"/>
              </a:rPr>
              <a:t>the advantages of a decentralised and digitalised electricity system</a:t>
            </a:r>
            <a:endParaRPr sz="3200" b="1" dirty="0">
              <a:solidFill>
                <a:srgbClr val="F3923D"/>
              </a:solidFill>
              <a:latin typeface="Proxima Nova"/>
            </a:endParaRPr>
          </a:p>
        </p:txBody>
      </p:sp>
      <p:sp>
        <p:nvSpPr>
          <p:cNvPr id="58" name="Google Shape;58;p1"/>
          <p:cNvSpPr txBox="1"/>
          <p:nvPr/>
        </p:nvSpPr>
        <p:spPr>
          <a:xfrm>
            <a:off x="399393" y="2896819"/>
            <a:ext cx="44248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E5A59"/>
              </a:buClr>
              <a:buSzPts val="4000"/>
              <a:buFont typeface="Calibri"/>
              <a:buNone/>
            </a:pPr>
            <a:r>
              <a:rPr lang="en-GB" sz="1400" b="1" i="0" u="none" strike="noStrike" cap="none" dirty="0">
                <a:solidFill>
                  <a:srgbClr val="1F72B8"/>
                </a:solidFill>
                <a:latin typeface="Proxima Nova"/>
                <a:ea typeface="Proxima Nova"/>
                <a:cs typeface="Proxima Nova"/>
                <a:sym typeface="Proxima Nova"/>
              </a:rPr>
              <a:t>IPM25, 21 March 2025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E5A59"/>
              </a:buClr>
              <a:buSzPts val="4000"/>
              <a:buFont typeface="Calibri"/>
              <a:buNone/>
            </a:pPr>
            <a:r>
              <a:rPr lang="en-GB" sz="1400" b="1" i="0" u="none" strike="noStrike" cap="none" dirty="0">
                <a:solidFill>
                  <a:srgbClr val="1F72B8"/>
                </a:solidFill>
                <a:latin typeface="Proxima Nova"/>
                <a:ea typeface="Proxima Nova"/>
                <a:cs typeface="Proxima Nova"/>
                <a:sym typeface="Proxima Nova"/>
              </a:rPr>
              <a:t>House of Representatives of Belgium, Brussels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europe with a light bulb&#10;&#10;Description automatically generated">
            <a:extLst>
              <a:ext uri="{FF2B5EF4-FFF2-40B4-BE49-F238E27FC236}">
                <a16:creationId xmlns:a16="http://schemas.microsoft.com/office/drawing/2014/main" id="{4E04EF42-89DA-47A7-799F-457D332C9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91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DD195-FF5D-A801-EA19-7D0253A40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03" y="230601"/>
            <a:ext cx="11395767" cy="603275"/>
          </a:xfrm>
        </p:spPr>
        <p:txBody>
          <a:bodyPr/>
          <a:lstStyle/>
          <a:p>
            <a:r>
              <a:rPr lang="en-GB" dirty="0"/>
              <a:t>Why is it urgent to activate Demand-side Flexibility?</a:t>
            </a:r>
            <a:endParaRPr lang="en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8188A4-681B-CDB4-C0CB-0F55BE444F0A}"/>
              </a:ext>
            </a:extLst>
          </p:cNvPr>
          <p:cNvSpPr txBox="1"/>
          <p:nvPr/>
        </p:nvSpPr>
        <p:spPr>
          <a:xfrm>
            <a:off x="2106139" y="6072426"/>
            <a:ext cx="7979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1F72B8"/>
                </a:solidFill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Source: </a:t>
            </a:r>
            <a:r>
              <a:rPr lang="en-GB" dirty="0" err="1">
                <a:solidFill>
                  <a:srgbClr val="1F72B8"/>
                </a:solidFill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smartEn</a:t>
            </a:r>
            <a:r>
              <a:rPr lang="en-GB" dirty="0">
                <a:solidFill>
                  <a:srgbClr val="1F72B8"/>
                </a:solidFill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/DNV study, “2030 Demand-side Flexibility: Quantification of benefits in the EU”, September 2022</a:t>
            </a:r>
            <a:endParaRPr lang="en-BE" dirty="0">
              <a:solidFill>
                <a:srgbClr val="1F72B8"/>
              </a:solidFill>
              <a:latin typeface="Calibri" panose="020F0502020204030204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9347DB-3567-9F50-77C9-D720835F1B48}"/>
              </a:ext>
            </a:extLst>
          </p:cNvPr>
          <p:cNvGrpSpPr/>
          <p:nvPr/>
        </p:nvGrpSpPr>
        <p:grpSpPr>
          <a:xfrm>
            <a:off x="6233550" y="1781541"/>
            <a:ext cx="5522028" cy="4040527"/>
            <a:chOff x="6435265" y="1712092"/>
            <a:chExt cx="5522028" cy="404052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4FE5E71-58BE-B96B-AA44-E3206B6C3177}"/>
                </a:ext>
              </a:extLst>
            </p:cNvPr>
            <p:cNvSpPr/>
            <p:nvPr/>
          </p:nvSpPr>
          <p:spPr>
            <a:xfrm>
              <a:off x="6435265" y="1712092"/>
              <a:ext cx="5522028" cy="4040527"/>
            </a:xfrm>
            <a:prstGeom prst="roundRect">
              <a:avLst/>
            </a:prstGeom>
            <a:solidFill>
              <a:srgbClr val="1F72B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37.5 million tonnes 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(8%) saved in GHG emission/year</a:t>
              </a:r>
              <a:endParaRPr kumimoji="0" lang="en-B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Avoidance of at least </a:t>
              </a: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60 GW 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of peak generation capacity, saving </a:t>
              </a: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€2.7 billion/year</a:t>
              </a:r>
              <a:endParaRPr kumimoji="0" lang="en-B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€11.1–29.1 billion/year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 saved in grid CAPEX investments</a:t>
              </a:r>
              <a:endParaRPr kumimoji="0" lang="en-B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09FF38-99B6-AEB7-3797-8E30F02AE01C}"/>
                </a:ext>
              </a:extLst>
            </p:cNvPr>
            <p:cNvSpPr/>
            <p:nvPr/>
          </p:nvSpPr>
          <p:spPr>
            <a:xfrm>
              <a:off x="6435265" y="2662176"/>
              <a:ext cx="5509290" cy="309044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1F72B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DBBF51-7995-4246-D318-4084E692AFA1}"/>
                </a:ext>
              </a:extLst>
            </p:cNvPr>
            <p:cNvSpPr txBox="1"/>
            <p:nvPr/>
          </p:nvSpPr>
          <p:spPr>
            <a:xfrm>
              <a:off x="6810418" y="2812648"/>
              <a:ext cx="473404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Consumers with flexible assets benefit directly, more than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€71 billion/year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All consumers benefit from lower wholesale prices and system costs, over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€300 billion/year</a:t>
              </a:r>
              <a:endParaRPr kumimoji="0" lang="en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88B025A0-D0C9-228E-50A6-AA331D82943A}"/>
                </a:ext>
              </a:extLst>
            </p:cNvPr>
            <p:cNvSpPr txBox="1">
              <a:spLocks/>
            </p:cNvSpPr>
            <p:nvPr/>
          </p:nvSpPr>
          <p:spPr>
            <a:xfrm>
              <a:off x="7233660" y="1948168"/>
              <a:ext cx="3925237" cy="60327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i="0" kern="1200">
                  <a:solidFill>
                    <a:srgbClr val="1F72B8"/>
                  </a:solidFill>
                  <a:latin typeface="Proxima Nova Rg" panose="02000506030000020004" pitchFamily="2" charset="77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xima Nova Rg" panose="02000506030000020004" pitchFamily="2" charset="77"/>
                  <a:ea typeface="+mj-ea"/>
                  <a:cs typeface="+mj-cs"/>
                </a:rPr>
                <a:t>Consumers</a:t>
              </a:r>
              <a:endParaRPr kumimoji="0" lang="LID4096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j-ea"/>
                <a:cs typeface="+mj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E01AD7-1BB0-82DE-AAA3-34063C928F48}"/>
              </a:ext>
            </a:extLst>
          </p:cNvPr>
          <p:cNvGrpSpPr/>
          <p:nvPr/>
        </p:nvGrpSpPr>
        <p:grpSpPr>
          <a:xfrm>
            <a:off x="360804" y="1781542"/>
            <a:ext cx="5522028" cy="4040526"/>
            <a:chOff x="550822" y="1712094"/>
            <a:chExt cx="5522028" cy="404052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D241733-6F12-FD23-CC86-F12319B6442C}"/>
                </a:ext>
              </a:extLst>
            </p:cNvPr>
            <p:cNvSpPr/>
            <p:nvPr/>
          </p:nvSpPr>
          <p:spPr>
            <a:xfrm>
              <a:off x="550822" y="1712094"/>
              <a:ext cx="5522028" cy="4040526"/>
            </a:xfrm>
            <a:prstGeom prst="roundRect">
              <a:avLst/>
            </a:prstGeom>
            <a:solidFill>
              <a:srgbClr val="1F72B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37.5 million tonnes 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(8%) saved in GHG emission/year</a:t>
              </a:r>
              <a:endParaRPr kumimoji="0" lang="en-B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Avoidance of at least </a:t>
              </a: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60 GW 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of peak generation capacity, saving </a:t>
              </a: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€2.7 billion/year</a:t>
              </a:r>
              <a:endParaRPr kumimoji="0" lang="en-B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€11.1–29.1 billion/year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 saved in grid CAPEX investments</a:t>
              </a:r>
              <a:endParaRPr kumimoji="0" lang="en-B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190091E2-5A40-2F16-661D-E113FB546ED0}"/>
                </a:ext>
              </a:extLst>
            </p:cNvPr>
            <p:cNvSpPr txBox="1">
              <a:spLocks/>
            </p:cNvSpPr>
            <p:nvPr/>
          </p:nvSpPr>
          <p:spPr>
            <a:xfrm>
              <a:off x="1330378" y="1947736"/>
              <a:ext cx="3925237" cy="60327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i="0" kern="1200">
                  <a:solidFill>
                    <a:srgbClr val="1F72B8"/>
                  </a:solidFill>
                  <a:latin typeface="Proxima Nova Rg" panose="02000506030000020004" pitchFamily="2" charset="77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xima Nova Rg" panose="02000506030000020004" pitchFamily="2" charset="77"/>
                  <a:ea typeface="+mj-ea"/>
                  <a:cs typeface="+mj-cs"/>
                </a:rPr>
                <a:t>Energy System</a:t>
              </a:r>
              <a:endParaRPr kumimoji="0" lang="LID4096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j-ea"/>
                <a:cs typeface="+mj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2868B7C-1156-3CB8-E442-D74EDD525CB2}"/>
                </a:ext>
              </a:extLst>
            </p:cNvPr>
            <p:cNvSpPr/>
            <p:nvPr/>
          </p:nvSpPr>
          <p:spPr>
            <a:xfrm>
              <a:off x="550822" y="2662177"/>
              <a:ext cx="5509290" cy="309044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1F72B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E57F4C-7AD7-18E3-8835-EBB12F301DB6}"/>
                </a:ext>
              </a:extLst>
            </p:cNvPr>
            <p:cNvSpPr txBox="1"/>
            <p:nvPr/>
          </p:nvSpPr>
          <p:spPr>
            <a:xfrm>
              <a:off x="862312" y="2824223"/>
              <a:ext cx="4861367" cy="278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Renewable energy curtailment reduced by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15.5 TWh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(61%) </a:t>
              </a:r>
              <a:endPara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37.5 million tonnes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(8%) saved in GHG emission/year</a:t>
              </a:r>
              <a:endPara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Avoidance of at least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60 GW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of peak generation capacity, saving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€2.7 billion/year</a:t>
              </a:r>
              <a:endParaRPr kumimoji="0" lang="en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€11.1–29.1 billion/year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saved in grid CAPEX investments</a:t>
              </a:r>
              <a:endPara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136228D-86FB-2942-E4BF-3DDD4BF5E1A1}"/>
              </a:ext>
            </a:extLst>
          </p:cNvPr>
          <p:cNvSpPr txBox="1"/>
          <p:nvPr/>
        </p:nvSpPr>
        <p:spPr>
          <a:xfrm>
            <a:off x="870857" y="1069518"/>
            <a:ext cx="10209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Win-win-win for </a:t>
            </a:r>
            <a:r>
              <a:rPr lang="en-GB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 Affordability</a:t>
            </a:r>
            <a:r>
              <a:rPr lang="en-GB" sz="2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Industrial Competitiveness </a:t>
            </a:r>
            <a:r>
              <a:rPr lang="en-GB" sz="2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Resilience</a:t>
            </a:r>
            <a:endParaRPr lang="en-BE" sz="24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780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31A0-9E78-F2E1-4B0F-6A5B3B0CB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 you want to know more?</a:t>
            </a:r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C41B6-4E77-6B94-EF6E-DAD58C0DB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633" y="1036049"/>
            <a:ext cx="9817339" cy="490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81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"/>
          <p:cNvSpPr txBox="1"/>
          <p:nvPr/>
        </p:nvSpPr>
        <p:spPr>
          <a:xfrm>
            <a:off x="770837" y="822886"/>
            <a:ext cx="11421163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923D"/>
              </a:buClr>
              <a:buSzPts val="16600"/>
              <a:buFont typeface="Proxima Nova"/>
              <a:buNone/>
            </a:pPr>
            <a:r>
              <a:rPr lang="en-GB" sz="16600" b="1" u="none" strike="noStrike" cap="none">
                <a:solidFill>
                  <a:srgbClr val="F3923D"/>
                </a:solidFill>
                <a:latin typeface="Proxima Nova"/>
                <a:ea typeface="Proxima Nova"/>
                <a:cs typeface="Proxima Nova"/>
                <a:sym typeface="Proxima Nova"/>
              </a:rPr>
              <a:t>Thanks</a:t>
            </a:r>
            <a:endParaRPr/>
          </a:p>
        </p:txBody>
      </p:sp>
      <p:sp>
        <p:nvSpPr>
          <p:cNvPr id="117" name="Google Shape;117;p7"/>
          <p:cNvSpPr txBox="1"/>
          <p:nvPr/>
        </p:nvSpPr>
        <p:spPr>
          <a:xfrm>
            <a:off x="770837" y="3054246"/>
            <a:ext cx="705937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72B8"/>
              </a:buClr>
              <a:buSzPts val="2400"/>
              <a:buFont typeface="Proxima Nova"/>
              <a:buNone/>
            </a:pPr>
            <a:r>
              <a:rPr lang="en-GB" sz="2400" b="1" strike="noStrike" cap="none" dirty="0">
                <a:solidFill>
                  <a:srgbClr val="1F72B8"/>
                </a:solidFill>
                <a:latin typeface="Proxima Nova"/>
                <a:ea typeface="Proxima Nova"/>
                <a:cs typeface="Proxima Nova"/>
                <a:sym typeface="Proxima Nova"/>
              </a:rPr>
              <a:t>info@smarten</a:t>
            </a:r>
            <a:r>
              <a:rPr lang="en-GB" sz="2400" b="1" strike="noStrike" cap="none" dirty="0">
                <a:solidFill>
                  <a:srgbClr val="EF9007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r>
              <a:rPr lang="en-GB" sz="2400" b="1" strike="noStrike" cap="none" dirty="0">
                <a:solidFill>
                  <a:srgbClr val="1F72B8"/>
                </a:solidFill>
                <a:latin typeface="Proxima Nova"/>
                <a:ea typeface="Proxima Nova"/>
                <a:cs typeface="Proxima Nova"/>
                <a:sym typeface="Proxima Nova"/>
              </a:rPr>
              <a:t>eu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72B8"/>
              </a:buClr>
              <a:buSzPts val="2400"/>
              <a:buFont typeface="Proxima Nova"/>
              <a:buNone/>
            </a:pPr>
            <a:r>
              <a:rPr lang="en-GB" sz="2400" b="1" strike="noStrike" cap="none" dirty="0">
                <a:solidFill>
                  <a:srgbClr val="1F72B8"/>
                </a:solidFill>
                <a:latin typeface="Proxima Nova"/>
                <a:ea typeface="Proxima Nova"/>
                <a:cs typeface="Proxima Nova"/>
                <a:sym typeface="Proxima Nova"/>
              </a:rPr>
              <a:t>www</a:t>
            </a:r>
            <a:r>
              <a:rPr lang="en-GB" sz="2400" b="1" strike="noStrike" cap="none" dirty="0">
                <a:solidFill>
                  <a:srgbClr val="EF9007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r>
              <a:rPr lang="en-GB" sz="2400" b="1" strike="noStrike" cap="none" dirty="0">
                <a:solidFill>
                  <a:srgbClr val="1F72B8"/>
                </a:solidFill>
                <a:latin typeface="Proxima Nova"/>
                <a:ea typeface="Proxima Nova"/>
                <a:cs typeface="Proxima Nova"/>
                <a:sym typeface="Proxima Nova"/>
              </a:rPr>
              <a:t>smarten</a:t>
            </a:r>
            <a:r>
              <a:rPr lang="en-GB" sz="2400" b="1" strike="noStrike" cap="none" dirty="0">
                <a:solidFill>
                  <a:srgbClr val="EF9007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r>
              <a:rPr lang="en-GB" sz="2400" b="1" strike="noStrike" cap="none" dirty="0">
                <a:solidFill>
                  <a:srgbClr val="1F72B8"/>
                </a:solidFill>
                <a:latin typeface="Proxima Nova"/>
                <a:ea typeface="Proxima Nova"/>
                <a:cs typeface="Proxima Nova"/>
                <a:sym typeface="Proxima Nova"/>
              </a:rPr>
              <a:t>eu</a:t>
            </a:r>
            <a:endParaRPr sz="4400" b="1" strike="noStrike" cap="none" dirty="0">
              <a:solidFill>
                <a:srgbClr val="1F72B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207E7-3B2B-9AE5-B4DC-2F31EBF5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04" y="230602"/>
            <a:ext cx="10515600" cy="1108342"/>
          </a:xfrm>
        </p:spPr>
        <p:txBody>
          <a:bodyPr/>
          <a:lstStyle/>
          <a:p>
            <a:r>
              <a:rPr lang="en-GB" dirty="0"/>
              <a:t>smartEn – Smart Energy Europe, the voice of the  Flexible Demand Management Industry</a:t>
            </a:r>
            <a:endParaRPr lang="en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5615A1-401F-18FA-D1E6-0B0DA4CC32C3}"/>
              </a:ext>
            </a:extLst>
          </p:cNvPr>
          <p:cNvSpPr txBox="1"/>
          <p:nvPr/>
        </p:nvSpPr>
        <p:spPr>
          <a:xfrm>
            <a:off x="8823863" y="2666750"/>
            <a:ext cx="30806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Companies offering </a:t>
            </a:r>
            <a:r>
              <a:rPr lang="en-GB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technologies, services and business models </a:t>
            </a:r>
            <a:r>
              <a:rPr lang="en-GB" sz="20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activate the </a:t>
            </a:r>
            <a:r>
              <a:rPr lang="en-GB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flexibility from all energy consumers </a:t>
            </a:r>
          </a:p>
          <a:p>
            <a:pPr algn="ctr"/>
            <a:r>
              <a:rPr lang="en-GB" sz="20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(from households to energy intensive industries)</a:t>
            </a:r>
            <a:endParaRPr lang="en-BE" sz="20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78745-6AEA-E23B-C1CB-7B85917C8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33" y="1454946"/>
            <a:ext cx="6059768" cy="522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68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A36B0-B71E-0BD5-D5EA-2ECD5004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Paradigm shift in electricity supply and demand</a:t>
            </a:r>
            <a:br>
              <a:rPr lang="en-GB" dirty="0"/>
            </a:br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E0E8E8-2B79-1702-ABC5-1B8A4C89D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85" y="1342804"/>
            <a:ext cx="9614062" cy="3569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CAE00E-723E-4008-7DE3-76666B3BB61C}"/>
              </a:ext>
            </a:extLst>
          </p:cNvPr>
          <p:cNvSpPr txBox="1"/>
          <p:nvPr/>
        </p:nvSpPr>
        <p:spPr>
          <a:xfrm>
            <a:off x="3813272" y="5874740"/>
            <a:ext cx="4565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pt-BR" dirty="0">
                <a:solidFill>
                  <a:srgbClr val="1F72B8"/>
                </a:solidFill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Source: Jorge Vasconcelos, EU Electricity Reform, May 2022</a:t>
            </a:r>
            <a:endParaRPr lang="en-GB" dirty="0">
              <a:solidFill>
                <a:srgbClr val="1F72B8"/>
              </a:solidFill>
              <a:latin typeface="Calibri" panose="020F0502020204030204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FC1781-B055-8FFC-3D2F-EECEAD0A5616}"/>
              </a:ext>
            </a:extLst>
          </p:cNvPr>
          <p:cNvSpPr txBox="1"/>
          <p:nvPr/>
        </p:nvSpPr>
        <p:spPr>
          <a:xfrm>
            <a:off x="6856899" y="4912538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Active consumers 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Prosumers</a:t>
            </a:r>
            <a:endParaRPr lang="en-BE" sz="20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134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AF816-5906-6FE8-917F-57C9A273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Decentralised Energy Resources (DER): </a:t>
            </a:r>
            <a:br>
              <a:rPr lang="en-GB" dirty="0"/>
            </a:br>
            <a:r>
              <a:rPr lang="en-GB" dirty="0"/>
              <a:t>new sources of flexibility in consumers’ premises</a:t>
            </a:r>
            <a:endParaRPr lang="en-BE" dirty="0"/>
          </a:p>
        </p:txBody>
      </p:sp>
      <p:sp>
        <p:nvSpPr>
          <p:cNvPr id="4" name="Google Shape;164;p10">
            <a:extLst>
              <a:ext uri="{FF2B5EF4-FFF2-40B4-BE49-F238E27FC236}">
                <a16:creationId xmlns:a16="http://schemas.microsoft.com/office/drawing/2014/main" id="{DC88C1FF-9849-81D3-711F-46902D416F06}"/>
              </a:ext>
            </a:extLst>
          </p:cNvPr>
          <p:cNvSpPr/>
          <p:nvPr/>
        </p:nvSpPr>
        <p:spPr>
          <a:xfrm>
            <a:off x="1244806" y="1829075"/>
            <a:ext cx="3100192" cy="697378"/>
          </a:xfrm>
          <a:prstGeom prst="ellipse">
            <a:avLst/>
          </a:prstGeom>
          <a:solidFill>
            <a:schemeClr val="accent2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Controllable loads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5" name="Google Shape;164;p10">
            <a:extLst>
              <a:ext uri="{FF2B5EF4-FFF2-40B4-BE49-F238E27FC236}">
                <a16:creationId xmlns:a16="http://schemas.microsoft.com/office/drawing/2014/main" id="{C5409200-6B97-E932-A2E0-74212FA64175}"/>
              </a:ext>
            </a:extLst>
          </p:cNvPr>
          <p:cNvSpPr/>
          <p:nvPr/>
        </p:nvSpPr>
        <p:spPr>
          <a:xfrm>
            <a:off x="1244806" y="3444790"/>
            <a:ext cx="3100192" cy="697378"/>
          </a:xfrm>
          <a:prstGeom prst="ellipse">
            <a:avLst/>
          </a:prstGeom>
          <a:solidFill>
            <a:schemeClr val="accent2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Energy </a:t>
            </a:r>
            <a:r>
              <a:rPr kumimoji="0" lang="fr-B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storage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6" name="Google Shape;164;p10">
            <a:extLst>
              <a:ext uri="{FF2B5EF4-FFF2-40B4-BE49-F238E27FC236}">
                <a16:creationId xmlns:a16="http://schemas.microsoft.com/office/drawing/2014/main" id="{CF854DC9-4E5D-CE62-5EDC-F90373E648D6}"/>
              </a:ext>
            </a:extLst>
          </p:cNvPr>
          <p:cNvSpPr/>
          <p:nvPr/>
        </p:nvSpPr>
        <p:spPr>
          <a:xfrm>
            <a:off x="1244806" y="5060505"/>
            <a:ext cx="3100192" cy="697378"/>
          </a:xfrm>
          <a:prstGeom prst="ellipse">
            <a:avLst/>
          </a:prstGeom>
          <a:solidFill>
            <a:schemeClr val="accent2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Small scale RES generation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BDE8CF-54FC-0F41-B9BD-D539F019B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6" t="12893" r="24917" b="3922"/>
          <a:stretch/>
        </p:blipFill>
        <p:spPr>
          <a:xfrm>
            <a:off x="4648733" y="3238359"/>
            <a:ext cx="1207252" cy="1110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D81082-5E41-FE2F-2566-577456384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48" r="17285"/>
          <a:stretch/>
        </p:blipFill>
        <p:spPr>
          <a:xfrm>
            <a:off x="6200186" y="5309137"/>
            <a:ext cx="1245361" cy="1168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C205B0-BED9-7BD7-2C69-949077EB1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010" y="5100567"/>
            <a:ext cx="1660758" cy="935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92094E-BE05-4A39-E915-3648BA7BC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507" y="1852803"/>
            <a:ext cx="1628927" cy="9162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9C1A4F-83A3-B4FF-9C88-635F2FF78C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50" t="34615" r="67566" b="13288"/>
          <a:stretch/>
        </p:blipFill>
        <p:spPr>
          <a:xfrm>
            <a:off x="7435045" y="1416213"/>
            <a:ext cx="893488" cy="1110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0197A-F86E-77DD-FDFF-B5E1305FF1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079" t="17306" r="49388" b="36689"/>
          <a:stretch/>
        </p:blipFill>
        <p:spPr>
          <a:xfrm>
            <a:off x="9511977" y="1458223"/>
            <a:ext cx="1253168" cy="9967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3A965C-A97E-CFFB-994B-46B21F59CE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2010" y="1685594"/>
            <a:ext cx="1531118" cy="11115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D53325-4463-680B-EBCA-EEB3A0799E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4724" y="1673676"/>
            <a:ext cx="1207253" cy="1095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6A9E96-52C8-CBA0-809C-84FDAE0876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985" y="3499918"/>
            <a:ext cx="2030102" cy="11407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B05C62-7412-B320-2926-4D2AEBBBFD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5547" y="5064221"/>
            <a:ext cx="1568779" cy="10444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EC6CDB-FB37-05AB-D6A5-D1C7889E20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81789" y="3315986"/>
            <a:ext cx="2096839" cy="13795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86F93B-EBD0-150B-A730-750EA447F7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15353" y="4886660"/>
            <a:ext cx="2096839" cy="139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61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3CADC-185E-50DD-CA47-EDC919DAB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DER need to reply to external signals to activate their flexibility</a:t>
            </a:r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33839-14A9-9E48-B218-DE8960C469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521" t="13881" r="8377" b="24696"/>
          <a:stretch/>
        </p:blipFill>
        <p:spPr>
          <a:xfrm>
            <a:off x="9425455" y="1338162"/>
            <a:ext cx="1155839" cy="40930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0901A3-5887-ABEC-93AF-DD6AF0F6939F}"/>
              </a:ext>
            </a:extLst>
          </p:cNvPr>
          <p:cNvSpPr txBox="1"/>
          <p:nvPr/>
        </p:nvSpPr>
        <p:spPr>
          <a:xfrm>
            <a:off x="8543712" y="2132818"/>
            <a:ext cx="31350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1F72B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 System Operators</a:t>
            </a:r>
            <a:endParaRPr lang="en-BE" sz="1800" b="1" dirty="0">
              <a:solidFill>
                <a:srgbClr val="1F72B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71461E-D12F-96BC-DF77-551C856E54D1}"/>
              </a:ext>
            </a:extLst>
          </p:cNvPr>
          <p:cNvSpPr txBox="1"/>
          <p:nvPr/>
        </p:nvSpPr>
        <p:spPr>
          <a:xfrm>
            <a:off x="8478395" y="3619110"/>
            <a:ext cx="32657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1F72B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Transmission System Operators</a:t>
            </a:r>
            <a:endParaRPr lang="en-BE" sz="1800" b="1" dirty="0">
              <a:solidFill>
                <a:srgbClr val="1F72B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7AC235-EDEC-C851-7CAF-9F2FD0FC7A5D}"/>
              </a:ext>
            </a:extLst>
          </p:cNvPr>
          <p:cNvSpPr txBox="1"/>
          <p:nvPr/>
        </p:nvSpPr>
        <p:spPr>
          <a:xfrm>
            <a:off x="8523516" y="5094516"/>
            <a:ext cx="28732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rgbClr val="1F72B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Day-ahead and Intraday Electricity Markets</a:t>
            </a:r>
            <a:endParaRPr lang="en-BE" sz="1800" b="1" dirty="0">
              <a:solidFill>
                <a:srgbClr val="1F72B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F7670D-6C39-B161-518C-C1A7AC8817A5}"/>
              </a:ext>
            </a:extLst>
          </p:cNvPr>
          <p:cNvCxnSpPr>
            <a:cxnSpLocks/>
          </p:cNvCxnSpPr>
          <p:nvPr/>
        </p:nvCxnSpPr>
        <p:spPr>
          <a:xfrm>
            <a:off x="6934200" y="4390432"/>
            <a:ext cx="1137559" cy="5190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9F8E66-44D8-C085-CB18-AC936FFCC539}"/>
              </a:ext>
            </a:extLst>
          </p:cNvPr>
          <p:cNvCxnSpPr>
            <a:cxnSpLocks/>
          </p:cNvCxnSpPr>
          <p:nvPr/>
        </p:nvCxnSpPr>
        <p:spPr>
          <a:xfrm flipV="1">
            <a:off x="6946662" y="2502150"/>
            <a:ext cx="1027125" cy="7178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720661-F91A-484A-70D2-5BD5C9A22C68}"/>
              </a:ext>
            </a:extLst>
          </p:cNvPr>
          <p:cNvCxnSpPr>
            <a:cxnSpLocks/>
          </p:cNvCxnSpPr>
          <p:nvPr/>
        </p:nvCxnSpPr>
        <p:spPr>
          <a:xfrm>
            <a:off x="3690257" y="3832750"/>
            <a:ext cx="91440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F11F87-CCE1-9852-6FB2-64E7583BEEDD}"/>
              </a:ext>
            </a:extLst>
          </p:cNvPr>
          <p:cNvSpPr txBox="1"/>
          <p:nvPr/>
        </p:nvSpPr>
        <p:spPr>
          <a:xfrm>
            <a:off x="4769520" y="3047920"/>
            <a:ext cx="1915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Flexible</a:t>
            </a:r>
          </a:p>
          <a:p>
            <a:pPr algn="ctr"/>
            <a:r>
              <a:rPr lang="en-GB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Demand</a:t>
            </a:r>
          </a:p>
          <a:p>
            <a:pPr algn="ctr"/>
            <a:r>
              <a:rPr lang="en-GB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Management</a:t>
            </a:r>
          </a:p>
          <a:p>
            <a:pPr algn="ctr"/>
            <a:r>
              <a:rPr lang="en-GB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Industry</a:t>
            </a:r>
            <a:endParaRPr lang="en-BE" sz="24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B24CD18-B15A-0387-8979-B0BD4898B495}"/>
              </a:ext>
            </a:extLst>
          </p:cNvPr>
          <p:cNvCxnSpPr>
            <a:cxnSpLocks/>
          </p:cNvCxnSpPr>
          <p:nvPr/>
        </p:nvCxnSpPr>
        <p:spPr>
          <a:xfrm>
            <a:off x="6953250" y="3803776"/>
            <a:ext cx="1137559" cy="29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1490159-94F9-7C01-9A78-EB2E18042C24}"/>
              </a:ext>
            </a:extLst>
          </p:cNvPr>
          <p:cNvSpPr txBox="1"/>
          <p:nvPr/>
        </p:nvSpPr>
        <p:spPr>
          <a:xfrm>
            <a:off x="235920" y="3371085"/>
            <a:ext cx="3329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rgbClr val="1F72B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Decentralised Energy Resources </a:t>
            </a:r>
            <a:r>
              <a:rPr lang="en-GB" sz="1800" dirty="0">
                <a:solidFill>
                  <a:srgbClr val="1F72B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homes, offices, vehicles, SMEs and Energy Intensive Industries</a:t>
            </a:r>
            <a:endParaRPr lang="en-BE" sz="1800" dirty="0">
              <a:solidFill>
                <a:srgbClr val="1F72B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CC3619-82AA-D517-1A72-512F0EA6BEFD}"/>
              </a:ext>
            </a:extLst>
          </p:cNvPr>
          <p:cNvSpPr txBox="1"/>
          <p:nvPr/>
        </p:nvSpPr>
        <p:spPr>
          <a:xfrm>
            <a:off x="1857705" y="6095426"/>
            <a:ext cx="10247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*** IF possible, </a:t>
            </a:r>
            <a:r>
              <a:rPr lang="en-GB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consumers</a:t>
            </a:r>
            <a:r>
              <a:rPr lang="en-GB" sz="18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become from </a:t>
            </a:r>
            <a:r>
              <a:rPr lang="en-GB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passive end-users</a:t>
            </a:r>
            <a:r>
              <a:rPr lang="en-GB" sz="18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GB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active, flexible players</a:t>
            </a:r>
            <a:r>
              <a:rPr lang="en-GB" sz="18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***</a:t>
            </a:r>
            <a:endParaRPr lang="en-BE" sz="18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951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7E830-AD81-8ED2-F9E3-1DFC46BB0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03" y="230601"/>
            <a:ext cx="11406653" cy="603275"/>
          </a:xfrm>
        </p:spPr>
        <p:txBody>
          <a:bodyPr/>
          <a:lstStyle/>
          <a:p>
            <a:r>
              <a:rPr lang="en-GB" dirty="0"/>
              <a:t>Is it happening? NOT at the needed speed &amp; volumes</a:t>
            </a:r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47D3C-327A-9415-7CAA-93ECB2908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793" y="972214"/>
            <a:ext cx="7919979" cy="5254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FF0EF9-F84C-1C61-D19D-5204581D7BBE}"/>
              </a:ext>
            </a:extLst>
          </p:cNvPr>
          <p:cNvSpPr txBox="1"/>
          <p:nvPr/>
        </p:nvSpPr>
        <p:spPr>
          <a:xfrm>
            <a:off x="2007793" y="6365154"/>
            <a:ext cx="7979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1F72B8"/>
                </a:solidFill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Source: </a:t>
            </a:r>
            <a:r>
              <a:rPr lang="en-GB" dirty="0" err="1">
                <a:solidFill>
                  <a:srgbClr val="1F72B8"/>
                </a:solidFill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smartEn</a:t>
            </a:r>
            <a:r>
              <a:rPr lang="en-GB" dirty="0">
                <a:solidFill>
                  <a:srgbClr val="1F72B8"/>
                </a:solidFill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/LCP-Delta, “2024 Market Monitor for Demand-side Flexibility”, February 2025</a:t>
            </a:r>
            <a:endParaRPr lang="en-BE" dirty="0">
              <a:solidFill>
                <a:srgbClr val="1F72B8"/>
              </a:solidFill>
              <a:latin typeface="Calibri" panose="020F0502020204030204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054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C8FAB-0CDE-A916-551B-0746BDFF3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B6CFC-0193-43CB-678C-93F87FDBA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79" y="230601"/>
            <a:ext cx="10827896" cy="784813"/>
          </a:xfrm>
        </p:spPr>
        <p:txBody>
          <a:bodyPr/>
          <a:lstStyle/>
          <a:p>
            <a:r>
              <a:rPr lang="en-GB" dirty="0">
                <a:latin typeface="Proxima Nova"/>
                <a:sym typeface="Proxima Nova"/>
              </a:rPr>
              <a:t>Barriers to Demand-side Flexibility in many States</a:t>
            </a:r>
          </a:p>
        </p:txBody>
      </p:sp>
      <p:grpSp>
        <p:nvGrpSpPr>
          <p:cNvPr id="36" name="Group 19">
            <a:extLst>
              <a:ext uri="{FF2B5EF4-FFF2-40B4-BE49-F238E27FC236}">
                <a16:creationId xmlns:a16="http://schemas.microsoft.com/office/drawing/2014/main" id="{2C1B15A2-C493-D35E-AE54-E44D499B95E6}"/>
              </a:ext>
            </a:extLst>
          </p:cNvPr>
          <p:cNvGrpSpPr/>
          <p:nvPr/>
        </p:nvGrpSpPr>
        <p:grpSpPr>
          <a:xfrm>
            <a:off x="4456" y="1465123"/>
            <a:ext cx="9052430" cy="3774876"/>
            <a:chOff x="792714" y="1765002"/>
            <a:chExt cx="10760045" cy="4642413"/>
          </a:xfrm>
        </p:grpSpPr>
        <p:grpSp>
          <p:nvGrpSpPr>
            <p:cNvPr id="37" name="Group 4">
              <a:extLst>
                <a:ext uri="{FF2B5EF4-FFF2-40B4-BE49-F238E27FC236}">
                  <a16:creationId xmlns:a16="http://schemas.microsoft.com/office/drawing/2014/main" id="{3B28D54B-A331-ECDF-EBB1-C33968D09720}"/>
                </a:ext>
              </a:extLst>
            </p:cNvPr>
            <p:cNvGrpSpPr/>
            <p:nvPr/>
          </p:nvGrpSpPr>
          <p:grpSpPr>
            <a:xfrm>
              <a:off x="792714" y="3459664"/>
              <a:ext cx="2667002" cy="2667003"/>
              <a:chOff x="2791465" y="4431675"/>
              <a:chExt cx="2667002" cy="2667003"/>
            </a:xfrm>
          </p:grpSpPr>
          <p:sp>
            <p:nvSpPr>
              <p:cNvPr id="50" name="Freeform: Shape 5">
                <a:extLst>
                  <a:ext uri="{FF2B5EF4-FFF2-40B4-BE49-F238E27FC236}">
                    <a16:creationId xmlns:a16="http://schemas.microsoft.com/office/drawing/2014/main" id="{D6B473BE-7137-820F-F318-283750AF1364}"/>
                  </a:ext>
                </a:extLst>
              </p:cNvPr>
              <p:cNvSpPr/>
              <p:nvPr/>
            </p:nvSpPr>
            <p:spPr>
              <a:xfrm rot="10800000" flipH="1">
                <a:off x="2791465" y="4431675"/>
                <a:ext cx="2667002" cy="2667003"/>
              </a:xfrm>
              <a:custGeom>
                <a:avLst/>
                <a:gdLst>
                  <a:gd name="connsiteX0" fmla="*/ 1341033 w 2667002"/>
                  <a:gd name="connsiteY0" fmla="*/ 2667003 h 2667003"/>
                  <a:gd name="connsiteX1" fmla="*/ 1511178 w 2667002"/>
                  <a:gd name="connsiteY1" fmla="*/ 2655643 h 2667003"/>
                  <a:gd name="connsiteX2" fmla="*/ 1554023 w 2667002"/>
                  <a:gd name="connsiteY2" fmla="*/ 2426232 h 2667003"/>
                  <a:gd name="connsiteX3" fmla="*/ 1691447 w 2667002"/>
                  <a:gd name="connsiteY3" fmla="*/ 2389684 h 2667003"/>
                  <a:gd name="connsiteX4" fmla="*/ 1845170 w 2667002"/>
                  <a:gd name="connsiteY4" fmla="*/ 2568719 h 2667003"/>
                  <a:gd name="connsiteX5" fmla="*/ 1996424 w 2667002"/>
                  <a:gd name="connsiteY5" fmla="*/ 2494389 h 2667003"/>
                  <a:gd name="connsiteX6" fmla="*/ 1948517 w 2667002"/>
                  <a:gd name="connsiteY6" fmla="*/ 2262384 h 2667003"/>
                  <a:gd name="connsiteX7" fmla="*/ 2073347 w 2667002"/>
                  <a:gd name="connsiteY7" fmla="*/ 2166569 h 2667003"/>
                  <a:gd name="connsiteX8" fmla="*/ 2282633 w 2667002"/>
                  <a:gd name="connsiteY8" fmla="*/ 2271274 h 2667003"/>
                  <a:gd name="connsiteX9" fmla="*/ 2393511 w 2667002"/>
                  <a:gd name="connsiteY9" fmla="*/ 2142616 h 2667003"/>
                  <a:gd name="connsiteX10" fmla="*/ 2262383 w 2667002"/>
                  <a:gd name="connsiteY10" fmla="*/ 1949875 h 2667003"/>
                  <a:gd name="connsiteX11" fmla="*/ 2333010 w 2667002"/>
                  <a:gd name="connsiteY11" fmla="*/ 1827638 h 2667003"/>
                  <a:gd name="connsiteX12" fmla="*/ 2566125 w 2667002"/>
                  <a:gd name="connsiteY12" fmla="*/ 1843936 h 2667003"/>
                  <a:gd name="connsiteX13" fmla="*/ 2620330 w 2667002"/>
                  <a:gd name="connsiteY13" fmla="*/ 1683916 h 2667003"/>
                  <a:gd name="connsiteX14" fmla="*/ 2426231 w 2667002"/>
                  <a:gd name="connsiteY14" fmla="*/ 1555381 h 2667003"/>
                  <a:gd name="connsiteX15" fmla="*/ 2446481 w 2667002"/>
                  <a:gd name="connsiteY15" fmla="*/ 1400300 h 2667003"/>
                  <a:gd name="connsiteX16" fmla="*/ 2667002 w 2667002"/>
                  <a:gd name="connsiteY16" fmla="*/ 1325969 h 2667003"/>
                  <a:gd name="connsiteX17" fmla="*/ 2655643 w 2667002"/>
                  <a:gd name="connsiteY17" fmla="*/ 1155825 h 2667003"/>
                  <a:gd name="connsiteX18" fmla="*/ 2426231 w 2667002"/>
                  <a:gd name="connsiteY18" fmla="*/ 1112980 h 2667003"/>
                  <a:gd name="connsiteX19" fmla="*/ 2389683 w 2667002"/>
                  <a:gd name="connsiteY19" fmla="*/ 975555 h 2667003"/>
                  <a:gd name="connsiteX20" fmla="*/ 2568718 w 2667002"/>
                  <a:gd name="connsiteY20" fmla="*/ 821832 h 2667003"/>
                  <a:gd name="connsiteX21" fmla="*/ 2494388 w 2667002"/>
                  <a:gd name="connsiteY21" fmla="*/ 670578 h 2667003"/>
                  <a:gd name="connsiteX22" fmla="*/ 2262383 w 2667002"/>
                  <a:gd name="connsiteY22" fmla="*/ 718485 h 2667003"/>
                  <a:gd name="connsiteX23" fmla="*/ 2167927 w 2667002"/>
                  <a:gd name="connsiteY23" fmla="*/ 593655 h 2667003"/>
                  <a:gd name="connsiteX24" fmla="*/ 2271273 w 2667002"/>
                  <a:gd name="connsiteY24" fmla="*/ 384369 h 2667003"/>
                  <a:gd name="connsiteX25" fmla="*/ 2142615 w 2667002"/>
                  <a:gd name="connsiteY25" fmla="*/ 273491 h 2667003"/>
                  <a:gd name="connsiteX26" fmla="*/ 1951110 w 2667002"/>
                  <a:gd name="connsiteY26" fmla="*/ 404619 h 2667003"/>
                  <a:gd name="connsiteX27" fmla="*/ 1827637 w 2667002"/>
                  <a:gd name="connsiteY27" fmla="*/ 333993 h 2667003"/>
                  <a:gd name="connsiteX28" fmla="*/ 1845170 w 2667002"/>
                  <a:gd name="connsiteY28" fmla="*/ 100877 h 2667003"/>
                  <a:gd name="connsiteX29" fmla="*/ 1683916 w 2667002"/>
                  <a:gd name="connsiteY29" fmla="*/ 46672 h 2667003"/>
                  <a:gd name="connsiteX30" fmla="*/ 1555381 w 2667002"/>
                  <a:gd name="connsiteY30" fmla="*/ 240771 h 2667003"/>
                  <a:gd name="connsiteX31" fmla="*/ 1400300 w 2667002"/>
                  <a:gd name="connsiteY31" fmla="*/ 220521 h 2667003"/>
                  <a:gd name="connsiteX32" fmla="*/ 1325969 w 2667002"/>
                  <a:gd name="connsiteY32" fmla="*/ 0 h 2667003"/>
                  <a:gd name="connsiteX33" fmla="*/ 1157059 w 2667002"/>
                  <a:gd name="connsiteY33" fmla="*/ 11359 h 2667003"/>
                  <a:gd name="connsiteX34" fmla="*/ 1114214 w 2667002"/>
                  <a:gd name="connsiteY34" fmla="*/ 240771 h 2667003"/>
                  <a:gd name="connsiteX35" fmla="*/ 975555 w 2667002"/>
                  <a:gd name="connsiteY35" fmla="*/ 277319 h 2667003"/>
                  <a:gd name="connsiteX36" fmla="*/ 823067 w 2667002"/>
                  <a:gd name="connsiteY36" fmla="*/ 98284 h 2667003"/>
                  <a:gd name="connsiteX37" fmla="*/ 670578 w 2667002"/>
                  <a:gd name="connsiteY37" fmla="*/ 172615 h 2667003"/>
                  <a:gd name="connsiteX38" fmla="*/ 718486 w 2667002"/>
                  <a:gd name="connsiteY38" fmla="*/ 404619 h 2667003"/>
                  <a:gd name="connsiteX39" fmla="*/ 593655 w 2667002"/>
                  <a:gd name="connsiteY39" fmla="*/ 499076 h 2667003"/>
                  <a:gd name="connsiteX40" fmla="*/ 384369 w 2667002"/>
                  <a:gd name="connsiteY40" fmla="*/ 395729 h 2667003"/>
                  <a:gd name="connsiteX41" fmla="*/ 273491 w 2667002"/>
                  <a:gd name="connsiteY41" fmla="*/ 524387 h 2667003"/>
                  <a:gd name="connsiteX42" fmla="*/ 405854 w 2667002"/>
                  <a:gd name="connsiteY42" fmla="*/ 715893 h 2667003"/>
                  <a:gd name="connsiteX43" fmla="*/ 333993 w 2667002"/>
                  <a:gd name="connsiteY43" fmla="*/ 839365 h 2667003"/>
                  <a:gd name="connsiteX44" fmla="*/ 102112 w 2667002"/>
                  <a:gd name="connsiteY44" fmla="*/ 821832 h 2667003"/>
                  <a:gd name="connsiteX45" fmla="*/ 46673 w 2667002"/>
                  <a:gd name="connsiteY45" fmla="*/ 983087 h 2667003"/>
                  <a:gd name="connsiteX46" fmla="*/ 242006 w 2667002"/>
                  <a:gd name="connsiteY46" fmla="*/ 1111622 h 2667003"/>
                  <a:gd name="connsiteX47" fmla="*/ 220522 w 2667002"/>
                  <a:gd name="connsiteY47" fmla="*/ 1266703 h 2667003"/>
                  <a:gd name="connsiteX48" fmla="*/ 0 w 2667002"/>
                  <a:gd name="connsiteY48" fmla="*/ 1341034 h 2667003"/>
                  <a:gd name="connsiteX49" fmla="*/ 11360 w 2667002"/>
                  <a:gd name="connsiteY49" fmla="*/ 1509944 h 2667003"/>
                  <a:gd name="connsiteX50" fmla="*/ 240771 w 2667002"/>
                  <a:gd name="connsiteY50" fmla="*/ 1554023 h 2667003"/>
                  <a:gd name="connsiteX51" fmla="*/ 278554 w 2667002"/>
                  <a:gd name="connsiteY51" fmla="*/ 1691448 h 2667003"/>
                  <a:gd name="connsiteX52" fmla="*/ 98284 w 2667002"/>
                  <a:gd name="connsiteY52" fmla="*/ 1843936 h 2667003"/>
                  <a:gd name="connsiteX53" fmla="*/ 173973 w 2667002"/>
                  <a:gd name="connsiteY53" fmla="*/ 1996425 h 2667003"/>
                  <a:gd name="connsiteX54" fmla="*/ 404619 w 2667002"/>
                  <a:gd name="connsiteY54" fmla="*/ 1948518 h 2667003"/>
                  <a:gd name="connsiteX55" fmla="*/ 500433 w 2667002"/>
                  <a:gd name="connsiteY55" fmla="*/ 2073348 h 2667003"/>
                  <a:gd name="connsiteX56" fmla="*/ 395729 w 2667002"/>
                  <a:gd name="connsiteY56" fmla="*/ 2282634 h 2667003"/>
                  <a:gd name="connsiteX57" fmla="*/ 524387 w 2667002"/>
                  <a:gd name="connsiteY57" fmla="*/ 2393512 h 2667003"/>
                  <a:gd name="connsiteX58" fmla="*/ 717127 w 2667002"/>
                  <a:gd name="connsiteY58" fmla="*/ 2261149 h 2667003"/>
                  <a:gd name="connsiteX59" fmla="*/ 840723 w 2667002"/>
                  <a:gd name="connsiteY59" fmla="*/ 2333010 h 2667003"/>
                  <a:gd name="connsiteX60" fmla="*/ 823067 w 2667002"/>
                  <a:gd name="connsiteY60" fmla="*/ 2564891 h 2667003"/>
                  <a:gd name="connsiteX61" fmla="*/ 983087 w 2667002"/>
                  <a:gd name="connsiteY61" fmla="*/ 2620331 h 2667003"/>
                  <a:gd name="connsiteX62" fmla="*/ 1111621 w 2667002"/>
                  <a:gd name="connsiteY62" fmla="*/ 2426232 h 2667003"/>
                  <a:gd name="connsiteX63" fmla="*/ 1266703 w 2667002"/>
                  <a:gd name="connsiteY63" fmla="*/ 2446481 h 2667003"/>
                  <a:gd name="connsiteX64" fmla="*/ 1341033 w 2667002"/>
                  <a:gd name="connsiteY64" fmla="*/ 2667003 h 2667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667002" h="2667003">
                    <a:moveTo>
                      <a:pt x="1341033" y="2667003"/>
                    </a:moveTo>
                    <a:cubicBezTo>
                      <a:pt x="1511178" y="2655643"/>
                      <a:pt x="1511178" y="2655643"/>
                      <a:pt x="1511178" y="2655643"/>
                    </a:cubicBezTo>
                    <a:cubicBezTo>
                      <a:pt x="1554023" y="2426232"/>
                      <a:pt x="1554023" y="2426232"/>
                      <a:pt x="1554023" y="2426232"/>
                    </a:cubicBezTo>
                    <a:cubicBezTo>
                      <a:pt x="1599461" y="2417465"/>
                      <a:pt x="1646133" y="2404871"/>
                      <a:pt x="1691447" y="2389684"/>
                    </a:cubicBezTo>
                    <a:cubicBezTo>
                      <a:pt x="1845170" y="2568719"/>
                      <a:pt x="1845170" y="2568719"/>
                      <a:pt x="1845170" y="2568719"/>
                    </a:cubicBezTo>
                    <a:cubicBezTo>
                      <a:pt x="1996424" y="2494389"/>
                      <a:pt x="1996424" y="2494389"/>
                      <a:pt x="1996424" y="2494389"/>
                    </a:cubicBezTo>
                    <a:cubicBezTo>
                      <a:pt x="1948517" y="2262384"/>
                      <a:pt x="1948517" y="2262384"/>
                      <a:pt x="1948517" y="2262384"/>
                    </a:cubicBezTo>
                    <a:cubicBezTo>
                      <a:pt x="1992720" y="2233368"/>
                      <a:pt x="2034330" y="2201882"/>
                      <a:pt x="2073347" y="2166569"/>
                    </a:cubicBezTo>
                    <a:cubicBezTo>
                      <a:pt x="2282633" y="2271274"/>
                      <a:pt x="2282633" y="2271274"/>
                      <a:pt x="2282633" y="2271274"/>
                    </a:cubicBezTo>
                    <a:cubicBezTo>
                      <a:pt x="2393511" y="2142616"/>
                      <a:pt x="2393511" y="2142616"/>
                      <a:pt x="2393511" y="2142616"/>
                    </a:cubicBezTo>
                    <a:cubicBezTo>
                      <a:pt x="2262383" y="1949875"/>
                      <a:pt x="2262383" y="1949875"/>
                      <a:pt x="2262383" y="1949875"/>
                    </a:cubicBezTo>
                    <a:cubicBezTo>
                      <a:pt x="2288930" y="1910735"/>
                      <a:pt x="2311525" y="1869124"/>
                      <a:pt x="2333010" y="1827638"/>
                    </a:cubicBezTo>
                    <a:cubicBezTo>
                      <a:pt x="2566125" y="1843936"/>
                      <a:pt x="2566125" y="1843936"/>
                      <a:pt x="2566125" y="1843936"/>
                    </a:cubicBezTo>
                    <a:cubicBezTo>
                      <a:pt x="2620330" y="1683916"/>
                      <a:pt x="2620330" y="1683916"/>
                      <a:pt x="2620330" y="1683916"/>
                    </a:cubicBezTo>
                    <a:cubicBezTo>
                      <a:pt x="2426231" y="1555381"/>
                      <a:pt x="2426231" y="1555381"/>
                      <a:pt x="2426231" y="1555381"/>
                    </a:cubicBezTo>
                    <a:cubicBezTo>
                      <a:pt x="2436356" y="1503646"/>
                      <a:pt x="2442653" y="1452035"/>
                      <a:pt x="2446481" y="1400300"/>
                    </a:cubicBezTo>
                    <a:cubicBezTo>
                      <a:pt x="2667002" y="1325969"/>
                      <a:pt x="2667002" y="1325969"/>
                      <a:pt x="2667002" y="1325969"/>
                    </a:cubicBezTo>
                    <a:cubicBezTo>
                      <a:pt x="2655643" y="1155825"/>
                      <a:pt x="2655643" y="1155825"/>
                      <a:pt x="2655643" y="1155825"/>
                    </a:cubicBezTo>
                    <a:cubicBezTo>
                      <a:pt x="2426231" y="1112980"/>
                      <a:pt x="2426231" y="1112980"/>
                      <a:pt x="2426231" y="1112980"/>
                    </a:cubicBezTo>
                    <a:cubicBezTo>
                      <a:pt x="2417465" y="1067542"/>
                      <a:pt x="2404870" y="1020869"/>
                      <a:pt x="2389683" y="975555"/>
                    </a:cubicBezTo>
                    <a:cubicBezTo>
                      <a:pt x="2568718" y="821832"/>
                      <a:pt x="2568718" y="821832"/>
                      <a:pt x="2568718" y="821832"/>
                    </a:cubicBezTo>
                    <a:cubicBezTo>
                      <a:pt x="2494388" y="670578"/>
                      <a:pt x="2494388" y="670578"/>
                      <a:pt x="2494388" y="670578"/>
                    </a:cubicBezTo>
                    <a:cubicBezTo>
                      <a:pt x="2262383" y="718485"/>
                      <a:pt x="2262383" y="718485"/>
                      <a:pt x="2262383" y="718485"/>
                    </a:cubicBezTo>
                    <a:cubicBezTo>
                      <a:pt x="2233367" y="674282"/>
                      <a:pt x="2201882" y="632672"/>
                      <a:pt x="2167927" y="593655"/>
                    </a:cubicBezTo>
                    <a:cubicBezTo>
                      <a:pt x="2271273" y="384369"/>
                      <a:pt x="2271273" y="384369"/>
                      <a:pt x="2271273" y="384369"/>
                    </a:cubicBezTo>
                    <a:cubicBezTo>
                      <a:pt x="2142615" y="273491"/>
                      <a:pt x="2142615" y="273491"/>
                      <a:pt x="2142615" y="273491"/>
                    </a:cubicBezTo>
                    <a:cubicBezTo>
                      <a:pt x="1951110" y="404619"/>
                      <a:pt x="1951110" y="404619"/>
                      <a:pt x="1951110" y="404619"/>
                    </a:cubicBezTo>
                    <a:cubicBezTo>
                      <a:pt x="1910734" y="379430"/>
                      <a:pt x="1869124" y="355477"/>
                      <a:pt x="1827637" y="333993"/>
                    </a:cubicBezTo>
                    <a:cubicBezTo>
                      <a:pt x="1845170" y="100877"/>
                      <a:pt x="1845170" y="100877"/>
                      <a:pt x="1845170" y="100877"/>
                    </a:cubicBezTo>
                    <a:cubicBezTo>
                      <a:pt x="1683916" y="46672"/>
                      <a:pt x="1683916" y="46672"/>
                      <a:pt x="1683916" y="46672"/>
                    </a:cubicBezTo>
                    <a:cubicBezTo>
                      <a:pt x="1555381" y="240771"/>
                      <a:pt x="1555381" y="240771"/>
                      <a:pt x="1555381" y="240771"/>
                    </a:cubicBezTo>
                    <a:cubicBezTo>
                      <a:pt x="1504881" y="230646"/>
                      <a:pt x="1452035" y="224349"/>
                      <a:pt x="1400300" y="220521"/>
                    </a:cubicBezTo>
                    <a:cubicBezTo>
                      <a:pt x="1325969" y="0"/>
                      <a:pt x="1325969" y="0"/>
                      <a:pt x="1325969" y="0"/>
                    </a:cubicBezTo>
                    <a:cubicBezTo>
                      <a:pt x="1157059" y="11359"/>
                      <a:pt x="1157059" y="11359"/>
                      <a:pt x="1157059" y="11359"/>
                    </a:cubicBezTo>
                    <a:cubicBezTo>
                      <a:pt x="1114214" y="240771"/>
                      <a:pt x="1114214" y="240771"/>
                      <a:pt x="1114214" y="240771"/>
                    </a:cubicBezTo>
                    <a:cubicBezTo>
                      <a:pt x="1067542" y="249537"/>
                      <a:pt x="1020869" y="262132"/>
                      <a:pt x="975555" y="277319"/>
                    </a:cubicBezTo>
                    <a:cubicBezTo>
                      <a:pt x="823067" y="98284"/>
                      <a:pt x="823067" y="98284"/>
                      <a:pt x="823067" y="98284"/>
                    </a:cubicBezTo>
                    <a:cubicBezTo>
                      <a:pt x="670578" y="172615"/>
                      <a:pt x="670578" y="172615"/>
                      <a:pt x="670578" y="172615"/>
                    </a:cubicBezTo>
                    <a:cubicBezTo>
                      <a:pt x="718486" y="404619"/>
                      <a:pt x="718486" y="404619"/>
                      <a:pt x="718486" y="404619"/>
                    </a:cubicBezTo>
                    <a:cubicBezTo>
                      <a:pt x="674282" y="433635"/>
                      <a:pt x="632672" y="465121"/>
                      <a:pt x="593655" y="499076"/>
                    </a:cubicBezTo>
                    <a:cubicBezTo>
                      <a:pt x="384369" y="395729"/>
                      <a:pt x="384369" y="395729"/>
                      <a:pt x="384369" y="395729"/>
                    </a:cubicBezTo>
                    <a:cubicBezTo>
                      <a:pt x="273491" y="524387"/>
                      <a:pt x="273491" y="524387"/>
                      <a:pt x="273491" y="524387"/>
                    </a:cubicBezTo>
                    <a:cubicBezTo>
                      <a:pt x="405854" y="715893"/>
                      <a:pt x="405854" y="715893"/>
                      <a:pt x="405854" y="715893"/>
                    </a:cubicBezTo>
                    <a:cubicBezTo>
                      <a:pt x="379431" y="756268"/>
                      <a:pt x="355477" y="797879"/>
                      <a:pt x="333993" y="839365"/>
                    </a:cubicBezTo>
                    <a:cubicBezTo>
                      <a:pt x="102112" y="821832"/>
                      <a:pt x="102112" y="821832"/>
                      <a:pt x="102112" y="821832"/>
                    </a:cubicBezTo>
                    <a:cubicBezTo>
                      <a:pt x="46673" y="983087"/>
                      <a:pt x="46673" y="983087"/>
                      <a:pt x="46673" y="983087"/>
                    </a:cubicBezTo>
                    <a:cubicBezTo>
                      <a:pt x="242006" y="1111622"/>
                      <a:pt x="242006" y="1111622"/>
                      <a:pt x="242006" y="1111622"/>
                    </a:cubicBezTo>
                    <a:cubicBezTo>
                      <a:pt x="230646" y="1163357"/>
                      <a:pt x="224349" y="1214968"/>
                      <a:pt x="220522" y="1266703"/>
                    </a:cubicBezTo>
                    <a:cubicBezTo>
                      <a:pt x="0" y="1341034"/>
                      <a:pt x="0" y="1341034"/>
                      <a:pt x="0" y="1341034"/>
                    </a:cubicBezTo>
                    <a:cubicBezTo>
                      <a:pt x="11360" y="1509944"/>
                      <a:pt x="11360" y="1509944"/>
                      <a:pt x="11360" y="1509944"/>
                    </a:cubicBezTo>
                    <a:cubicBezTo>
                      <a:pt x="240771" y="1554023"/>
                      <a:pt x="240771" y="1554023"/>
                      <a:pt x="240771" y="1554023"/>
                    </a:cubicBezTo>
                    <a:cubicBezTo>
                      <a:pt x="250772" y="1599461"/>
                      <a:pt x="262132" y="1646134"/>
                      <a:pt x="278554" y="1691448"/>
                    </a:cubicBezTo>
                    <a:cubicBezTo>
                      <a:pt x="98284" y="1843936"/>
                      <a:pt x="98284" y="1843936"/>
                      <a:pt x="98284" y="1843936"/>
                    </a:cubicBezTo>
                    <a:cubicBezTo>
                      <a:pt x="173973" y="1996425"/>
                      <a:pt x="173973" y="1996425"/>
                      <a:pt x="173973" y="1996425"/>
                    </a:cubicBezTo>
                    <a:cubicBezTo>
                      <a:pt x="404619" y="1948518"/>
                      <a:pt x="404619" y="1948518"/>
                      <a:pt x="404619" y="1948518"/>
                    </a:cubicBezTo>
                    <a:cubicBezTo>
                      <a:pt x="433635" y="1992721"/>
                      <a:pt x="465120" y="2034331"/>
                      <a:pt x="500433" y="2073348"/>
                    </a:cubicBezTo>
                    <a:cubicBezTo>
                      <a:pt x="395729" y="2282634"/>
                      <a:pt x="395729" y="2282634"/>
                      <a:pt x="395729" y="2282634"/>
                    </a:cubicBezTo>
                    <a:cubicBezTo>
                      <a:pt x="524387" y="2393512"/>
                      <a:pt x="524387" y="2393512"/>
                      <a:pt x="524387" y="2393512"/>
                    </a:cubicBezTo>
                    <a:cubicBezTo>
                      <a:pt x="717127" y="2261149"/>
                      <a:pt x="717127" y="2261149"/>
                      <a:pt x="717127" y="2261149"/>
                    </a:cubicBezTo>
                    <a:cubicBezTo>
                      <a:pt x="756268" y="2287573"/>
                      <a:pt x="797878" y="2311526"/>
                      <a:pt x="840723" y="2333010"/>
                    </a:cubicBezTo>
                    <a:cubicBezTo>
                      <a:pt x="823067" y="2564891"/>
                      <a:pt x="823067" y="2564891"/>
                      <a:pt x="823067" y="2564891"/>
                    </a:cubicBezTo>
                    <a:cubicBezTo>
                      <a:pt x="983087" y="2620331"/>
                      <a:pt x="983087" y="2620331"/>
                      <a:pt x="983087" y="2620331"/>
                    </a:cubicBezTo>
                    <a:cubicBezTo>
                      <a:pt x="1111621" y="2426232"/>
                      <a:pt x="1111621" y="2426232"/>
                      <a:pt x="1111621" y="2426232"/>
                    </a:cubicBezTo>
                    <a:cubicBezTo>
                      <a:pt x="1163356" y="2436357"/>
                      <a:pt x="1214968" y="2442654"/>
                      <a:pt x="1266703" y="2446481"/>
                    </a:cubicBezTo>
                    <a:cubicBezTo>
                      <a:pt x="1341033" y="2667003"/>
                      <a:pt x="1341033" y="2667003"/>
                      <a:pt x="1341033" y="2667003"/>
                    </a:cubicBezTo>
                    <a:close/>
                  </a:path>
                </a:pathLst>
              </a:custGeom>
              <a:solidFill>
                <a:srgbClr val="F39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Shape 384">
                <a:extLst>
                  <a:ext uri="{FF2B5EF4-FFF2-40B4-BE49-F238E27FC236}">
                    <a16:creationId xmlns:a16="http://schemas.microsoft.com/office/drawing/2014/main" id="{F9EC32E2-9A1D-A66E-B32E-210CE7155346}"/>
                  </a:ext>
                </a:extLst>
              </p:cNvPr>
              <p:cNvSpPr/>
              <p:nvPr/>
            </p:nvSpPr>
            <p:spPr>
              <a:xfrm rot="10800000" flipH="1">
                <a:off x="3210689" y="4889112"/>
                <a:ext cx="1828557" cy="1829687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id="{3CE2058C-E6BE-1F50-5A52-C0CA41816368}"/>
                </a:ext>
              </a:extLst>
            </p:cNvPr>
            <p:cNvGrpSpPr/>
            <p:nvPr/>
          </p:nvGrpSpPr>
          <p:grpSpPr>
            <a:xfrm>
              <a:off x="2963652" y="1916832"/>
              <a:ext cx="2667002" cy="2667003"/>
              <a:chOff x="2791465" y="4431675"/>
              <a:chExt cx="2667002" cy="2667003"/>
            </a:xfrm>
          </p:grpSpPr>
          <p:sp>
            <p:nvSpPr>
              <p:cNvPr id="48" name="Freeform: Shape 8">
                <a:extLst>
                  <a:ext uri="{FF2B5EF4-FFF2-40B4-BE49-F238E27FC236}">
                    <a16:creationId xmlns:a16="http://schemas.microsoft.com/office/drawing/2014/main" id="{08269207-8DFE-1F0C-8295-791BB047C555}"/>
                  </a:ext>
                </a:extLst>
              </p:cNvPr>
              <p:cNvSpPr/>
              <p:nvPr/>
            </p:nvSpPr>
            <p:spPr>
              <a:xfrm rot="10800000" flipH="1">
                <a:off x="2791465" y="4431675"/>
                <a:ext cx="2667002" cy="2667003"/>
              </a:xfrm>
              <a:custGeom>
                <a:avLst/>
                <a:gdLst>
                  <a:gd name="connsiteX0" fmla="*/ 1341033 w 2667002"/>
                  <a:gd name="connsiteY0" fmla="*/ 2667003 h 2667003"/>
                  <a:gd name="connsiteX1" fmla="*/ 1511178 w 2667002"/>
                  <a:gd name="connsiteY1" fmla="*/ 2655643 h 2667003"/>
                  <a:gd name="connsiteX2" fmla="*/ 1554023 w 2667002"/>
                  <a:gd name="connsiteY2" fmla="*/ 2426232 h 2667003"/>
                  <a:gd name="connsiteX3" fmla="*/ 1691447 w 2667002"/>
                  <a:gd name="connsiteY3" fmla="*/ 2389684 h 2667003"/>
                  <a:gd name="connsiteX4" fmla="*/ 1845170 w 2667002"/>
                  <a:gd name="connsiteY4" fmla="*/ 2568719 h 2667003"/>
                  <a:gd name="connsiteX5" fmla="*/ 1996424 w 2667002"/>
                  <a:gd name="connsiteY5" fmla="*/ 2494389 h 2667003"/>
                  <a:gd name="connsiteX6" fmla="*/ 1948517 w 2667002"/>
                  <a:gd name="connsiteY6" fmla="*/ 2262384 h 2667003"/>
                  <a:gd name="connsiteX7" fmla="*/ 2073347 w 2667002"/>
                  <a:gd name="connsiteY7" fmla="*/ 2166569 h 2667003"/>
                  <a:gd name="connsiteX8" fmla="*/ 2282633 w 2667002"/>
                  <a:gd name="connsiteY8" fmla="*/ 2271274 h 2667003"/>
                  <a:gd name="connsiteX9" fmla="*/ 2393511 w 2667002"/>
                  <a:gd name="connsiteY9" fmla="*/ 2142616 h 2667003"/>
                  <a:gd name="connsiteX10" fmla="*/ 2262383 w 2667002"/>
                  <a:gd name="connsiteY10" fmla="*/ 1949875 h 2667003"/>
                  <a:gd name="connsiteX11" fmla="*/ 2333010 w 2667002"/>
                  <a:gd name="connsiteY11" fmla="*/ 1827638 h 2667003"/>
                  <a:gd name="connsiteX12" fmla="*/ 2566125 w 2667002"/>
                  <a:gd name="connsiteY12" fmla="*/ 1843936 h 2667003"/>
                  <a:gd name="connsiteX13" fmla="*/ 2620330 w 2667002"/>
                  <a:gd name="connsiteY13" fmla="*/ 1683916 h 2667003"/>
                  <a:gd name="connsiteX14" fmla="*/ 2426231 w 2667002"/>
                  <a:gd name="connsiteY14" fmla="*/ 1555381 h 2667003"/>
                  <a:gd name="connsiteX15" fmla="*/ 2446481 w 2667002"/>
                  <a:gd name="connsiteY15" fmla="*/ 1400300 h 2667003"/>
                  <a:gd name="connsiteX16" fmla="*/ 2667002 w 2667002"/>
                  <a:gd name="connsiteY16" fmla="*/ 1325969 h 2667003"/>
                  <a:gd name="connsiteX17" fmla="*/ 2655643 w 2667002"/>
                  <a:gd name="connsiteY17" fmla="*/ 1155825 h 2667003"/>
                  <a:gd name="connsiteX18" fmla="*/ 2426231 w 2667002"/>
                  <a:gd name="connsiteY18" fmla="*/ 1112980 h 2667003"/>
                  <a:gd name="connsiteX19" fmla="*/ 2389683 w 2667002"/>
                  <a:gd name="connsiteY19" fmla="*/ 975555 h 2667003"/>
                  <a:gd name="connsiteX20" fmla="*/ 2568718 w 2667002"/>
                  <a:gd name="connsiteY20" fmla="*/ 821832 h 2667003"/>
                  <a:gd name="connsiteX21" fmla="*/ 2494388 w 2667002"/>
                  <a:gd name="connsiteY21" fmla="*/ 670578 h 2667003"/>
                  <a:gd name="connsiteX22" fmla="*/ 2262383 w 2667002"/>
                  <a:gd name="connsiteY22" fmla="*/ 718485 h 2667003"/>
                  <a:gd name="connsiteX23" fmla="*/ 2167927 w 2667002"/>
                  <a:gd name="connsiteY23" fmla="*/ 593655 h 2667003"/>
                  <a:gd name="connsiteX24" fmla="*/ 2271273 w 2667002"/>
                  <a:gd name="connsiteY24" fmla="*/ 384369 h 2667003"/>
                  <a:gd name="connsiteX25" fmla="*/ 2142615 w 2667002"/>
                  <a:gd name="connsiteY25" fmla="*/ 273491 h 2667003"/>
                  <a:gd name="connsiteX26" fmla="*/ 1951110 w 2667002"/>
                  <a:gd name="connsiteY26" fmla="*/ 404619 h 2667003"/>
                  <a:gd name="connsiteX27" fmla="*/ 1827637 w 2667002"/>
                  <a:gd name="connsiteY27" fmla="*/ 333993 h 2667003"/>
                  <a:gd name="connsiteX28" fmla="*/ 1845170 w 2667002"/>
                  <a:gd name="connsiteY28" fmla="*/ 100877 h 2667003"/>
                  <a:gd name="connsiteX29" fmla="*/ 1683916 w 2667002"/>
                  <a:gd name="connsiteY29" fmla="*/ 46672 h 2667003"/>
                  <a:gd name="connsiteX30" fmla="*/ 1555381 w 2667002"/>
                  <a:gd name="connsiteY30" fmla="*/ 240771 h 2667003"/>
                  <a:gd name="connsiteX31" fmla="*/ 1400300 w 2667002"/>
                  <a:gd name="connsiteY31" fmla="*/ 220521 h 2667003"/>
                  <a:gd name="connsiteX32" fmla="*/ 1325969 w 2667002"/>
                  <a:gd name="connsiteY32" fmla="*/ 0 h 2667003"/>
                  <a:gd name="connsiteX33" fmla="*/ 1157059 w 2667002"/>
                  <a:gd name="connsiteY33" fmla="*/ 11359 h 2667003"/>
                  <a:gd name="connsiteX34" fmla="*/ 1114214 w 2667002"/>
                  <a:gd name="connsiteY34" fmla="*/ 240771 h 2667003"/>
                  <a:gd name="connsiteX35" fmla="*/ 975555 w 2667002"/>
                  <a:gd name="connsiteY35" fmla="*/ 277319 h 2667003"/>
                  <a:gd name="connsiteX36" fmla="*/ 823067 w 2667002"/>
                  <a:gd name="connsiteY36" fmla="*/ 98284 h 2667003"/>
                  <a:gd name="connsiteX37" fmla="*/ 670578 w 2667002"/>
                  <a:gd name="connsiteY37" fmla="*/ 172615 h 2667003"/>
                  <a:gd name="connsiteX38" fmla="*/ 718486 w 2667002"/>
                  <a:gd name="connsiteY38" fmla="*/ 404619 h 2667003"/>
                  <a:gd name="connsiteX39" fmla="*/ 593655 w 2667002"/>
                  <a:gd name="connsiteY39" fmla="*/ 499076 h 2667003"/>
                  <a:gd name="connsiteX40" fmla="*/ 384369 w 2667002"/>
                  <a:gd name="connsiteY40" fmla="*/ 395729 h 2667003"/>
                  <a:gd name="connsiteX41" fmla="*/ 273491 w 2667002"/>
                  <a:gd name="connsiteY41" fmla="*/ 524387 h 2667003"/>
                  <a:gd name="connsiteX42" fmla="*/ 405854 w 2667002"/>
                  <a:gd name="connsiteY42" fmla="*/ 715893 h 2667003"/>
                  <a:gd name="connsiteX43" fmla="*/ 333993 w 2667002"/>
                  <a:gd name="connsiteY43" fmla="*/ 839365 h 2667003"/>
                  <a:gd name="connsiteX44" fmla="*/ 102112 w 2667002"/>
                  <a:gd name="connsiteY44" fmla="*/ 821832 h 2667003"/>
                  <a:gd name="connsiteX45" fmla="*/ 46673 w 2667002"/>
                  <a:gd name="connsiteY45" fmla="*/ 983087 h 2667003"/>
                  <a:gd name="connsiteX46" fmla="*/ 242006 w 2667002"/>
                  <a:gd name="connsiteY46" fmla="*/ 1111622 h 2667003"/>
                  <a:gd name="connsiteX47" fmla="*/ 220522 w 2667002"/>
                  <a:gd name="connsiteY47" fmla="*/ 1266703 h 2667003"/>
                  <a:gd name="connsiteX48" fmla="*/ 0 w 2667002"/>
                  <a:gd name="connsiteY48" fmla="*/ 1341034 h 2667003"/>
                  <a:gd name="connsiteX49" fmla="*/ 11360 w 2667002"/>
                  <a:gd name="connsiteY49" fmla="*/ 1509944 h 2667003"/>
                  <a:gd name="connsiteX50" fmla="*/ 240771 w 2667002"/>
                  <a:gd name="connsiteY50" fmla="*/ 1554023 h 2667003"/>
                  <a:gd name="connsiteX51" fmla="*/ 278554 w 2667002"/>
                  <a:gd name="connsiteY51" fmla="*/ 1691448 h 2667003"/>
                  <a:gd name="connsiteX52" fmla="*/ 98284 w 2667002"/>
                  <a:gd name="connsiteY52" fmla="*/ 1843936 h 2667003"/>
                  <a:gd name="connsiteX53" fmla="*/ 173973 w 2667002"/>
                  <a:gd name="connsiteY53" fmla="*/ 1996425 h 2667003"/>
                  <a:gd name="connsiteX54" fmla="*/ 404619 w 2667002"/>
                  <a:gd name="connsiteY54" fmla="*/ 1948518 h 2667003"/>
                  <a:gd name="connsiteX55" fmla="*/ 500433 w 2667002"/>
                  <a:gd name="connsiteY55" fmla="*/ 2073348 h 2667003"/>
                  <a:gd name="connsiteX56" fmla="*/ 395729 w 2667002"/>
                  <a:gd name="connsiteY56" fmla="*/ 2282634 h 2667003"/>
                  <a:gd name="connsiteX57" fmla="*/ 524387 w 2667002"/>
                  <a:gd name="connsiteY57" fmla="*/ 2393512 h 2667003"/>
                  <a:gd name="connsiteX58" fmla="*/ 717127 w 2667002"/>
                  <a:gd name="connsiteY58" fmla="*/ 2261149 h 2667003"/>
                  <a:gd name="connsiteX59" fmla="*/ 840723 w 2667002"/>
                  <a:gd name="connsiteY59" fmla="*/ 2333010 h 2667003"/>
                  <a:gd name="connsiteX60" fmla="*/ 823067 w 2667002"/>
                  <a:gd name="connsiteY60" fmla="*/ 2564891 h 2667003"/>
                  <a:gd name="connsiteX61" fmla="*/ 983087 w 2667002"/>
                  <a:gd name="connsiteY61" fmla="*/ 2620331 h 2667003"/>
                  <a:gd name="connsiteX62" fmla="*/ 1111621 w 2667002"/>
                  <a:gd name="connsiteY62" fmla="*/ 2426232 h 2667003"/>
                  <a:gd name="connsiteX63" fmla="*/ 1266703 w 2667002"/>
                  <a:gd name="connsiteY63" fmla="*/ 2446481 h 2667003"/>
                  <a:gd name="connsiteX64" fmla="*/ 1341033 w 2667002"/>
                  <a:gd name="connsiteY64" fmla="*/ 2667003 h 2667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667002" h="2667003">
                    <a:moveTo>
                      <a:pt x="1341033" y="2667003"/>
                    </a:moveTo>
                    <a:cubicBezTo>
                      <a:pt x="1511178" y="2655643"/>
                      <a:pt x="1511178" y="2655643"/>
                      <a:pt x="1511178" y="2655643"/>
                    </a:cubicBezTo>
                    <a:cubicBezTo>
                      <a:pt x="1554023" y="2426232"/>
                      <a:pt x="1554023" y="2426232"/>
                      <a:pt x="1554023" y="2426232"/>
                    </a:cubicBezTo>
                    <a:cubicBezTo>
                      <a:pt x="1599461" y="2417465"/>
                      <a:pt x="1646133" y="2404871"/>
                      <a:pt x="1691447" y="2389684"/>
                    </a:cubicBezTo>
                    <a:cubicBezTo>
                      <a:pt x="1845170" y="2568719"/>
                      <a:pt x="1845170" y="2568719"/>
                      <a:pt x="1845170" y="2568719"/>
                    </a:cubicBezTo>
                    <a:cubicBezTo>
                      <a:pt x="1996424" y="2494389"/>
                      <a:pt x="1996424" y="2494389"/>
                      <a:pt x="1996424" y="2494389"/>
                    </a:cubicBezTo>
                    <a:cubicBezTo>
                      <a:pt x="1948517" y="2262384"/>
                      <a:pt x="1948517" y="2262384"/>
                      <a:pt x="1948517" y="2262384"/>
                    </a:cubicBezTo>
                    <a:cubicBezTo>
                      <a:pt x="1992720" y="2233368"/>
                      <a:pt x="2034330" y="2201882"/>
                      <a:pt x="2073347" y="2166569"/>
                    </a:cubicBezTo>
                    <a:cubicBezTo>
                      <a:pt x="2282633" y="2271274"/>
                      <a:pt x="2282633" y="2271274"/>
                      <a:pt x="2282633" y="2271274"/>
                    </a:cubicBezTo>
                    <a:cubicBezTo>
                      <a:pt x="2393511" y="2142616"/>
                      <a:pt x="2393511" y="2142616"/>
                      <a:pt x="2393511" y="2142616"/>
                    </a:cubicBezTo>
                    <a:cubicBezTo>
                      <a:pt x="2262383" y="1949875"/>
                      <a:pt x="2262383" y="1949875"/>
                      <a:pt x="2262383" y="1949875"/>
                    </a:cubicBezTo>
                    <a:cubicBezTo>
                      <a:pt x="2288930" y="1910735"/>
                      <a:pt x="2311525" y="1869124"/>
                      <a:pt x="2333010" y="1827638"/>
                    </a:cubicBezTo>
                    <a:cubicBezTo>
                      <a:pt x="2566125" y="1843936"/>
                      <a:pt x="2566125" y="1843936"/>
                      <a:pt x="2566125" y="1843936"/>
                    </a:cubicBezTo>
                    <a:cubicBezTo>
                      <a:pt x="2620330" y="1683916"/>
                      <a:pt x="2620330" y="1683916"/>
                      <a:pt x="2620330" y="1683916"/>
                    </a:cubicBezTo>
                    <a:cubicBezTo>
                      <a:pt x="2426231" y="1555381"/>
                      <a:pt x="2426231" y="1555381"/>
                      <a:pt x="2426231" y="1555381"/>
                    </a:cubicBezTo>
                    <a:cubicBezTo>
                      <a:pt x="2436356" y="1503646"/>
                      <a:pt x="2442653" y="1452035"/>
                      <a:pt x="2446481" y="1400300"/>
                    </a:cubicBezTo>
                    <a:cubicBezTo>
                      <a:pt x="2667002" y="1325969"/>
                      <a:pt x="2667002" y="1325969"/>
                      <a:pt x="2667002" y="1325969"/>
                    </a:cubicBezTo>
                    <a:cubicBezTo>
                      <a:pt x="2655643" y="1155825"/>
                      <a:pt x="2655643" y="1155825"/>
                      <a:pt x="2655643" y="1155825"/>
                    </a:cubicBezTo>
                    <a:cubicBezTo>
                      <a:pt x="2426231" y="1112980"/>
                      <a:pt x="2426231" y="1112980"/>
                      <a:pt x="2426231" y="1112980"/>
                    </a:cubicBezTo>
                    <a:cubicBezTo>
                      <a:pt x="2417465" y="1067542"/>
                      <a:pt x="2404870" y="1020869"/>
                      <a:pt x="2389683" y="975555"/>
                    </a:cubicBezTo>
                    <a:cubicBezTo>
                      <a:pt x="2568718" y="821832"/>
                      <a:pt x="2568718" y="821832"/>
                      <a:pt x="2568718" y="821832"/>
                    </a:cubicBezTo>
                    <a:cubicBezTo>
                      <a:pt x="2494388" y="670578"/>
                      <a:pt x="2494388" y="670578"/>
                      <a:pt x="2494388" y="670578"/>
                    </a:cubicBezTo>
                    <a:cubicBezTo>
                      <a:pt x="2262383" y="718485"/>
                      <a:pt x="2262383" y="718485"/>
                      <a:pt x="2262383" y="718485"/>
                    </a:cubicBezTo>
                    <a:cubicBezTo>
                      <a:pt x="2233367" y="674282"/>
                      <a:pt x="2201882" y="632672"/>
                      <a:pt x="2167927" y="593655"/>
                    </a:cubicBezTo>
                    <a:cubicBezTo>
                      <a:pt x="2271273" y="384369"/>
                      <a:pt x="2271273" y="384369"/>
                      <a:pt x="2271273" y="384369"/>
                    </a:cubicBezTo>
                    <a:cubicBezTo>
                      <a:pt x="2142615" y="273491"/>
                      <a:pt x="2142615" y="273491"/>
                      <a:pt x="2142615" y="273491"/>
                    </a:cubicBezTo>
                    <a:cubicBezTo>
                      <a:pt x="1951110" y="404619"/>
                      <a:pt x="1951110" y="404619"/>
                      <a:pt x="1951110" y="404619"/>
                    </a:cubicBezTo>
                    <a:cubicBezTo>
                      <a:pt x="1910734" y="379430"/>
                      <a:pt x="1869124" y="355477"/>
                      <a:pt x="1827637" y="333993"/>
                    </a:cubicBezTo>
                    <a:cubicBezTo>
                      <a:pt x="1845170" y="100877"/>
                      <a:pt x="1845170" y="100877"/>
                      <a:pt x="1845170" y="100877"/>
                    </a:cubicBezTo>
                    <a:cubicBezTo>
                      <a:pt x="1683916" y="46672"/>
                      <a:pt x="1683916" y="46672"/>
                      <a:pt x="1683916" y="46672"/>
                    </a:cubicBezTo>
                    <a:cubicBezTo>
                      <a:pt x="1555381" y="240771"/>
                      <a:pt x="1555381" y="240771"/>
                      <a:pt x="1555381" y="240771"/>
                    </a:cubicBezTo>
                    <a:cubicBezTo>
                      <a:pt x="1504881" y="230646"/>
                      <a:pt x="1452035" y="224349"/>
                      <a:pt x="1400300" y="220521"/>
                    </a:cubicBezTo>
                    <a:cubicBezTo>
                      <a:pt x="1325969" y="0"/>
                      <a:pt x="1325969" y="0"/>
                      <a:pt x="1325969" y="0"/>
                    </a:cubicBezTo>
                    <a:cubicBezTo>
                      <a:pt x="1157059" y="11359"/>
                      <a:pt x="1157059" y="11359"/>
                      <a:pt x="1157059" y="11359"/>
                    </a:cubicBezTo>
                    <a:cubicBezTo>
                      <a:pt x="1114214" y="240771"/>
                      <a:pt x="1114214" y="240771"/>
                      <a:pt x="1114214" y="240771"/>
                    </a:cubicBezTo>
                    <a:cubicBezTo>
                      <a:pt x="1067542" y="249537"/>
                      <a:pt x="1020869" y="262132"/>
                      <a:pt x="975555" y="277319"/>
                    </a:cubicBezTo>
                    <a:cubicBezTo>
                      <a:pt x="823067" y="98284"/>
                      <a:pt x="823067" y="98284"/>
                      <a:pt x="823067" y="98284"/>
                    </a:cubicBezTo>
                    <a:cubicBezTo>
                      <a:pt x="670578" y="172615"/>
                      <a:pt x="670578" y="172615"/>
                      <a:pt x="670578" y="172615"/>
                    </a:cubicBezTo>
                    <a:cubicBezTo>
                      <a:pt x="718486" y="404619"/>
                      <a:pt x="718486" y="404619"/>
                      <a:pt x="718486" y="404619"/>
                    </a:cubicBezTo>
                    <a:cubicBezTo>
                      <a:pt x="674282" y="433635"/>
                      <a:pt x="632672" y="465121"/>
                      <a:pt x="593655" y="499076"/>
                    </a:cubicBezTo>
                    <a:cubicBezTo>
                      <a:pt x="384369" y="395729"/>
                      <a:pt x="384369" y="395729"/>
                      <a:pt x="384369" y="395729"/>
                    </a:cubicBezTo>
                    <a:cubicBezTo>
                      <a:pt x="273491" y="524387"/>
                      <a:pt x="273491" y="524387"/>
                      <a:pt x="273491" y="524387"/>
                    </a:cubicBezTo>
                    <a:cubicBezTo>
                      <a:pt x="405854" y="715893"/>
                      <a:pt x="405854" y="715893"/>
                      <a:pt x="405854" y="715893"/>
                    </a:cubicBezTo>
                    <a:cubicBezTo>
                      <a:pt x="379431" y="756268"/>
                      <a:pt x="355477" y="797879"/>
                      <a:pt x="333993" y="839365"/>
                    </a:cubicBezTo>
                    <a:cubicBezTo>
                      <a:pt x="102112" y="821832"/>
                      <a:pt x="102112" y="821832"/>
                      <a:pt x="102112" y="821832"/>
                    </a:cubicBezTo>
                    <a:cubicBezTo>
                      <a:pt x="46673" y="983087"/>
                      <a:pt x="46673" y="983087"/>
                      <a:pt x="46673" y="983087"/>
                    </a:cubicBezTo>
                    <a:cubicBezTo>
                      <a:pt x="242006" y="1111622"/>
                      <a:pt x="242006" y="1111622"/>
                      <a:pt x="242006" y="1111622"/>
                    </a:cubicBezTo>
                    <a:cubicBezTo>
                      <a:pt x="230646" y="1163357"/>
                      <a:pt x="224349" y="1214968"/>
                      <a:pt x="220522" y="1266703"/>
                    </a:cubicBezTo>
                    <a:cubicBezTo>
                      <a:pt x="0" y="1341034"/>
                      <a:pt x="0" y="1341034"/>
                      <a:pt x="0" y="1341034"/>
                    </a:cubicBezTo>
                    <a:cubicBezTo>
                      <a:pt x="11360" y="1509944"/>
                      <a:pt x="11360" y="1509944"/>
                      <a:pt x="11360" y="1509944"/>
                    </a:cubicBezTo>
                    <a:cubicBezTo>
                      <a:pt x="240771" y="1554023"/>
                      <a:pt x="240771" y="1554023"/>
                      <a:pt x="240771" y="1554023"/>
                    </a:cubicBezTo>
                    <a:cubicBezTo>
                      <a:pt x="250772" y="1599461"/>
                      <a:pt x="262132" y="1646134"/>
                      <a:pt x="278554" y="1691448"/>
                    </a:cubicBezTo>
                    <a:cubicBezTo>
                      <a:pt x="98284" y="1843936"/>
                      <a:pt x="98284" y="1843936"/>
                      <a:pt x="98284" y="1843936"/>
                    </a:cubicBezTo>
                    <a:cubicBezTo>
                      <a:pt x="173973" y="1996425"/>
                      <a:pt x="173973" y="1996425"/>
                      <a:pt x="173973" y="1996425"/>
                    </a:cubicBezTo>
                    <a:cubicBezTo>
                      <a:pt x="404619" y="1948518"/>
                      <a:pt x="404619" y="1948518"/>
                      <a:pt x="404619" y="1948518"/>
                    </a:cubicBezTo>
                    <a:cubicBezTo>
                      <a:pt x="433635" y="1992721"/>
                      <a:pt x="465120" y="2034331"/>
                      <a:pt x="500433" y="2073348"/>
                    </a:cubicBezTo>
                    <a:cubicBezTo>
                      <a:pt x="395729" y="2282634"/>
                      <a:pt x="395729" y="2282634"/>
                      <a:pt x="395729" y="2282634"/>
                    </a:cubicBezTo>
                    <a:cubicBezTo>
                      <a:pt x="524387" y="2393512"/>
                      <a:pt x="524387" y="2393512"/>
                      <a:pt x="524387" y="2393512"/>
                    </a:cubicBezTo>
                    <a:cubicBezTo>
                      <a:pt x="717127" y="2261149"/>
                      <a:pt x="717127" y="2261149"/>
                      <a:pt x="717127" y="2261149"/>
                    </a:cubicBezTo>
                    <a:cubicBezTo>
                      <a:pt x="756268" y="2287573"/>
                      <a:pt x="797878" y="2311526"/>
                      <a:pt x="840723" y="2333010"/>
                    </a:cubicBezTo>
                    <a:cubicBezTo>
                      <a:pt x="823067" y="2564891"/>
                      <a:pt x="823067" y="2564891"/>
                      <a:pt x="823067" y="2564891"/>
                    </a:cubicBezTo>
                    <a:cubicBezTo>
                      <a:pt x="983087" y="2620331"/>
                      <a:pt x="983087" y="2620331"/>
                      <a:pt x="983087" y="2620331"/>
                    </a:cubicBezTo>
                    <a:cubicBezTo>
                      <a:pt x="1111621" y="2426232"/>
                      <a:pt x="1111621" y="2426232"/>
                      <a:pt x="1111621" y="2426232"/>
                    </a:cubicBezTo>
                    <a:cubicBezTo>
                      <a:pt x="1163356" y="2436357"/>
                      <a:pt x="1214968" y="2442654"/>
                      <a:pt x="1266703" y="2446481"/>
                    </a:cubicBezTo>
                    <a:cubicBezTo>
                      <a:pt x="1341033" y="2667003"/>
                      <a:pt x="1341033" y="2667003"/>
                      <a:pt x="1341033" y="2667003"/>
                    </a:cubicBezTo>
                    <a:close/>
                  </a:path>
                </a:pathLst>
              </a:custGeom>
              <a:solidFill>
                <a:srgbClr val="009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Shape 384">
                <a:extLst>
                  <a:ext uri="{FF2B5EF4-FFF2-40B4-BE49-F238E27FC236}">
                    <a16:creationId xmlns:a16="http://schemas.microsoft.com/office/drawing/2014/main" id="{84F9B476-E985-14CA-D806-255333F5D1F2}"/>
                  </a:ext>
                </a:extLst>
              </p:cNvPr>
              <p:cNvSpPr/>
              <p:nvPr/>
            </p:nvSpPr>
            <p:spPr>
              <a:xfrm rot="10800000" flipH="1">
                <a:off x="3210688" y="4850333"/>
                <a:ext cx="1828557" cy="1829687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roup 10">
              <a:extLst>
                <a:ext uri="{FF2B5EF4-FFF2-40B4-BE49-F238E27FC236}">
                  <a16:creationId xmlns:a16="http://schemas.microsoft.com/office/drawing/2014/main" id="{8D29AAE6-A35E-8DCC-4C01-E336B892DA0C}"/>
                </a:ext>
              </a:extLst>
            </p:cNvPr>
            <p:cNvGrpSpPr/>
            <p:nvPr/>
          </p:nvGrpSpPr>
          <p:grpSpPr>
            <a:xfrm>
              <a:off x="4878505" y="3740412"/>
              <a:ext cx="2667002" cy="2667003"/>
              <a:chOff x="2791465" y="4431675"/>
              <a:chExt cx="2667002" cy="2667003"/>
            </a:xfrm>
          </p:grpSpPr>
          <p:sp>
            <p:nvSpPr>
              <p:cNvPr id="46" name="Freeform: Shape 11">
                <a:extLst>
                  <a:ext uri="{FF2B5EF4-FFF2-40B4-BE49-F238E27FC236}">
                    <a16:creationId xmlns:a16="http://schemas.microsoft.com/office/drawing/2014/main" id="{84818A6E-7F75-E942-D7C0-F56633D0BD6E}"/>
                  </a:ext>
                </a:extLst>
              </p:cNvPr>
              <p:cNvSpPr/>
              <p:nvPr/>
            </p:nvSpPr>
            <p:spPr>
              <a:xfrm rot="10800000" flipH="1">
                <a:off x="2791465" y="4431675"/>
                <a:ext cx="2667002" cy="2667003"/>
              </a:xfrm>
              <a:custGeom>
                <a:avLst/>
                <a:gdLst>
                  <a:gd name="connsiteX0" fmla="*/ 1341033 w 2667002"/>
                  <a:gd name="connsiteY0" fmla="*/ 2667003 h 2667003"/>
                  <a:gd name="connsiteX1" fmla="*/ 1511178 w 2667002"/>
                  <a:gd name="connsiteY1" fmla="*/ 2655643 h 2667003"/>
                  <a:gd name="connsiteX2" fmla="*/ 1554023 w 2667002"/>
                  <a:gd name="connsiteY2" fmla="*/ 2426232 h 2667003"/>
                  <a:gd name="connsiteX3" fmla="*/ 1691447 w 2667002"/>
                  <a:gd name="connsiteY3" fmla="*/ 2389684 h 2667003"/>
                  <a:gd name="connsiteX4" fmla="*/ 1845170 w 2667002"/>
                  <a:gd name="connsiteY4" fmla="*/ 2568719 h 2667003"/>
                  <a:gd name="connsiteX5" fmla="*/ 1996424 w 2667002"/>
                  <a:gd name="connsiteY5" fmla="*/ 2494389 h 2667003"/>
                  <a:gd name="connsiteX6" fmla="*/ 1948517 w 2667002"/>
                  <a:gd name="connsiteY6" fmla="*/ 2262384 h 2667003"/>
                  <a:gd name="connsiteX7" fmla="*/ 2073347 w 2667002"/>
                  <a:gd name="connsiteY7" fmla="*/ 2166569 h 2667003"/>
                  <a:gd name="connsiteX8" fmla="*/ 2282633 w 2667002"/>
                  <a:gd name="connsiteY8" fmla="*/ 2271274 h 2667003"/>
                  <a:gd name="connsiteX9" fmla="*/ 2393511 w 2667002"/>
                  <a:gd name="connsiteY9" fmla="*/ 2142616 h 2667003"/>
                  <a:gd name="connsiteX10" fmla="*/ 2262383 w 2667002"/>
                  <a:gd name="connsiteY10" fmla="*/ 1949875 h 2667003"/>
                  <a:gd name="connsiteX11" fmla="*/ 2333010 w 2667002"/>
                  <a:gd name="connsiteY11" fmla="*/ 1827638 h 2667003"/>
                  <a:gd name="connsiteX12" fmla="*/ 2566125 w 2667002"/>
                  <a:gd name="connsiteY12" fmla="*/ 1843936 h 2667003"/>
                  <a:gd name="connsiteX13" fmla="*/ 2620330 w 2667002"/>
                  <a:gd name="connsiteY13" fmla="*/ 1683916 h 2667003"/>
                  <a:gd name="connsiteX14" fmla="*/ 2426231 w 2667002"/>
                  <a:gd name="connsiteY14" fmla="*/ 1555381 h 2667003"/>
                  <a:gd name="connsiteX15" fmla="*/ 2446481 w 2667002"/>
                  <a:gd name="connsiteY15" fmla="*/ 1400300 h 2667003"/>
                  <a:gd name="connsiteX16" fmla="*/ 2667002 w 2667002"/>
                  <a:gd name="connsiteY16" fmla="*/ 1325969 h 2667003"/>
                  <a:gd name="connsiteX17" fmla="*/ 2655643 w 2667002"/>
                  <a:gd name="connsiteY17" fmla="*/ 1155825 h 2667003"/>
                  <a:gd name="connsiteX18" fmla="*/ 2426231 w 2667002"/>
                  <a:gd name="connsiteY18" fmla="*/ 1112980 h 2667003"/>
                  <a:gd name="connsiteX19" fmla="*/ 2389683 w 2667002"/>
                  <a:gd name="connsiteY19" fmla="*/ 975555 h 2667003"/>
                  <a:gd name="connsiteX20" fmla="*/ 2568718 w 2667002"/>
                  <a:gd name="connsiteY20" fmla="*/ 821832 h 2667003"/>
                  <a:gd name="connsiteX21" fmla="*/ 2494388 w 2667002"/>
                  <a:gd name="connsiteY21" fmla="*/ 670578 h 2667003"/>
                  <a:gd name="connsiteX22" fmla="*/ 2262383 w 2667002"/>
                  <a:gd name="connsiteY22" fmla="*/ 718485 h 2667003"/>
                  <a:gd name="connsiteX23" fmla="*/ 2167927 w 2667002"/>
                  <a:gd name="connsiteY23" fmla="*/ 593655 h 2667003"/>
                  <a:gd name="connsiteX24" fmla="*/ 2271273 w 2667002"/>
                  <a:gd name="connsiteY24" fmla="*/ 384369 h 2667003"/>
                  <a:gd name="connsiteX25" fmla="*/ 2142615 w 2667002"/>
                  <a:gd name="connsiteY25" fmla="*/ 273491 h 2667003"/>
                  <a:gd name="connsiteX26" fmla="*/ 1951110 w 2667002"/>
                  <a:gd name="connsiteY26" fmla="*/ 404619 h 2667003"/>
                  <a:gd name="connsiteX27" fmla="*/ 1827637 w 2667002"/>
                  <a:gd name="connsiteY27" fmla="*/ 333993 h 2667003"/>
                  <a:gd name="connsiteX28" fmla="*/ 1845170 w 2667002"/>
                  <a:gd name="connsiteY28" fmla="*/ 100877 h 2667003"/>
                  <a:gd name="connsiteX29" fmla="*/ 1683916 w 2667002"/>
                  <a:gd name="connsiteY29" fmla="*/ 46672 h 2667003"/>
                  <a:gd name="connsiteX30" fmla="*/ 1555381 w 2667002"/>
                  <a:gd name="connsiteY30" fmla="*/ 240771 h 2667003"/>
                  <a:gd name="connsiteX31" fmla="*/ 1400300 w 2667002"/>
                  <a:gd name="connsiteY31" fmla="*/ 220521 h 2667003"/>
                  <a:gd name="connsiteX32" fmla="*/ 1325969 w 2667002"/>
                  <a:gd name="connsiteY32" fmla="*/ 0 h 2667003"/>
                  <a:gd name="connsiteX33" fmla="*/ 1157059 w 2667002"/>
                  <a:gd name="connsiteY33" fmla="*/ 11359 h 2667003"/>
                  <a:gd name="connsiteX34" fmla="*/ 1114214 w 2667002"/>
                  <a:gd name="connsiteY34" fmla="*/ 240771 h 2667003"/>
                  <a:gd name="connsiteX35" fmla="*/ 975555 w 2667002"/>
                  <a:gd name="connsiteY35" fmla="*/ 277319 h 2667003"/>
                  <a:gd name="connsiteX36" fmla="*/ 823067 w 2667002"/>
                  <a:gd name="connsiteY36" fmla="*/ 98284 h 2667003"/>
                  <a:gd name="connsiteX37" fmla="*/ 670578 w 2667002"/>
                  <a:gd name="connsiteY37" fmla="*/ 172615 h 2667003"/>
                  <a:gd name="connsiteX38" fmla="*/ 718486 w 2667002"/>
                  <a:gd name="connsiteY38" fmla="*/ 404619 h 2667003"/>
                  <a:gd name="connsiteX39" fmla="*/ 593655 w 2667002"/>
                  <a:gd name="connsiteY39" fmla="*/ 499076 h 2667003"/>
                  <a:gd name="connsiteX40" fmla="*/ 384369 w 2667002"/>
                  <a:gd name="connsiteY40" fmla="*/ 395729 h 2667003"/>
                  <a:gd name="connsiteX41" fmla="*/ 273491 w 2667002"/>
                  <a:gd name="connsiteY41" fmla="*/ 524387 h 2667003"/>
                  <a:gd name="connsiteX42" fmla="*/ 405854 w 2667002"/>
                  <a:gd name="connsiteY42" fmla="*/ 715893 h 2667003"/>
                  <a:gd name="connsiteX43" fmla="*/ 333993 w 2667002"/>
                  <a:gd name="connsiteY43" fmla="*/ 839365 h 2667003"/>
                  <a:gd name="connsiteX44" fmla="*/ 102112 w 2667002"/>
                  <a:gd name="connsiteY44" fmla="*/ 821832 h 2667003"/>
                  <a:gd name="connsiteX45" fmla="*/ 46673 w 2667002"/>
                  <a:gd name="connsiteY45" fmla="*/ 983087 h 2667003"/>
                  <a:gd name="connsiteX46" fmla="*/ 242006 w 2667002"/>
                  <a:gd name="connsiteY46" fmla="*/ 1111622 h 2667003"/>
                  <a:gd name="connsiteX47" fmla="*/ 220522 w 2667002"/>
                  <a:gd name="connsiteY47" fmla="*/ 1266703 h 2667003"/>
                  <a:gd name="connsiteX48" fmla="*/ 0 w 2667002"/>
                  <a:gd name="connsiteY48" fmla="*/ 1341034 h 2667003"/>
                  <a:gd name="connsiteX49" fmla="*/ 11360 w 2667002"/>
                  <a:gd name="connsiteY49" fmla="*/ 1509944 h 2667003"/>
                  <a:gd name="connsiteX50" fmla="*/ 240771 w 2667002"/>
                  <a:gd name="connsiteY50" fmla="*/ 1554023 h 2667003"/>
                  <a:gd name="connsiteX51" fmla="*/ 278554 w 2667002"/>
                  <a:gd name="connsiteY51" fmla="*/ 1691448 h 2667003"/>
                  <a:gd name="connsiteX52" fmla="*/ 98284 w 2667002"/>
                  <a:gd name="connsiteY52" fmla="*/ 1843936 h 2667003"/>
                  <a:gd name="connsiteX53" fmla="*/ 173973 w 2667002"/>
                  <a:gd name="connsiteY53" fmla="*/ 1996425 h 2667003"/>
                  <a:gd name="connsiteX54" fmla="*/ 404619 w 2667002"/>
                  <a:gd name="connsiteY54" fmla="*/ 1948518 h 2667003"/>
                  <a:gd name="connsiteX55" fmla="*/ 500433 w 2667002"/>
                  <a:gd name="connsiteY55" fmla="*/ 2073348 h 2667003"/>
                  <a:gd name="connsiteX56" fmla="*/ 395729 w 2667002"/>
                  <a:gd name="connsiteY56" fmla="*/ 2282634 h 2667003"/>
                  <a:gd name="connsiteX57" fmla="*/ 524387 w 2667002"/>
                  <a:gd name="connsiteY57" fmla="*/ 2393512 h 2667003"/>
                  <a:gd name="connsiteX58" fmla="*/ 717127 w 2667002"/>
                  <a:gd name="connsiteY58" fmla="*/ 2261149 h 2667003"/>
                  <a:gd name="connsiteX59" fmla="*/ 840723 w 2667002"/>
                  <a:gd name="connsiteY59" fmla="*/ 2333010 h 2667003"/>
                  <a:gd name="connsiteX60" fmla="*/ 823067 w 2667002"/>
                  <a:gd name="connsiteY60" fmla="*/ 2564891 h 2667003"/>
                  <a:gd name="connsiteX61" fmla="*/ 983087 w 2667002"/>
                  <a:gd name="connsiteY61" fmla="*/ 2620331 h 2667003"/>
                  <a:gd name="connsiteX62" fmla="*/ 1111621 w 2667002"/>
                  <a:gd name="connsiteY62" fmla="*/ 2426232 h 2667003"/>
                  <a:gd name="connsiteX63" fmla="*/ 1266703 w 2667002"/>
                  <a:gd name="connsiteY63" fmla="*/ 2446481 h 2667003"/>
                  <a:gd name="connsiteX64" fmla="*/ 1341033 w 2667002"/>
                  <a:gd name="connsiteY64" fmla="*/ 2667003 h 2667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667002" h="2667003">
                    <a:moveTo>
                      <a:pt x="1341033" y="2667003"/>
                    </a:moveTo>
                    <a:cubicBezTo>
                      <a:pt x="1511178" y="2655643"/>
                      <a:pt x="1511178" y="2655643"/>
                      <a:pt x="1511178" y="2655643"/>
                    </a:cubicBezTo>
                    <a:cubicBezTo>
                      <a:pt x="1554023" y="2426232"/>
                      <a:pt x="1554023" y="2426232"/>
                      <a:pt x="1554023" y="2426232"/>
                    </a:cubicBezTo>
                    <a:cubicBezTo>
                      <a:pt x="1599461" y="2417465"/>
                      <a:pt x="1646133" y="2404871"/>
                      <a:pt x="1691447" y="2389684"/>
                    </a:cubicBezTo>
                    <a:cubicBezTo>
                      <a:pt x="1845170" y="2568719"/>
                      <a:pt x="1845170" y="2568719"/>
                      <a:pt x="1845170" y="2568719"/>
                    </a:cubicBezTo>
                    <a:cubicBezTo>
                      <a:pt x="1996424" y="2494389"/>
                      <a:pt x="1996424" y="2494389"/>
                      <a:pt x="1996424" y="2494389"/>
                    </a:cubicBezTo>
                    <a:cubicBezTo>
                      <a:pt x="1948517" y="2262384"/>
                      <a:pt x="1948517" y="2262384"/>
                      <a:pt x="1948517" y="2262384"/>
                    </a:cubicBezTo>
                    <a:cubicBezTo>
                      <a:pt x="1992720" y="2233368"/>
                      <a:pt x="2034330" y="2201882"/>
                      <a:pt x="2073347" y="2166569"/>
                    </a:cubicBezTo>
                    <a:cubicBezTo>
                      <a:pt x="2282633" y="2271274"/>
                      <a:pt x="2282633" y="2271274"/>
                      <a:pt x="2282633" y="2271274"/>
                    </a:cubicBezTo>
                    <a:cubicBezTo>
                      <a:pt x="2393511" y="2142616"/>
                      <a:pt x="2393511" y="2142616"/>
                      <a:pt x="2393511" y="2142616"/>
                    </a:cubicBezTo>
                    <a:cubicBezTo>
                      <a:pt x="2262383" y="1949875"/>
                      <a:pt x="2262383" y="1949875"/>
                      <a:pt x="2262383" y="1949875"/>
                    </a:cubicBezTo>
                    <a:cubicBezTo>
                      <a:pt x="2288930" y="1910735"/>
                      <a:pt x="2311525" y="1869124"/>
                      <a:pt x="2333010" y="1827638"/>
                    </a:cubicBezTo>
                    <a:cubicBezTo>
                      <a:pt x="2566125" y="1843936"/>
                      <a:pt x="2566125" y="1843936"/>
                      <a:pt x="2566125" y="1843936"/>
                    </a:cubicBezTo>
                    <a:cubicBezTo>
                      <a:pt x="2620330" y="1683916"/>
                      <a:pt x="2620330" y="1683916"/>
                      <a:pt x="2620330" y="1683916"/>
                    </a:cubicBezTo>
                    <a:cubicBezTo>
                      <a:pt x="2426231" y="1555381"/>
                      <a:pt x="2426231" y="1555381"/>
                      <a:pt x="2426231" y="1555381"/>
                    </a:cubicBezTo>
                    <a:cubicBezTo>
                      <a:pt x="2436356" y="1503646"/>
                      <a:pt x="2442653" y="1452035"/>
                      <a:pt x="2446481" y="1400300"/>
                    </a:cubicBezTo>
                    <a:cubicBezTo>
                      <a:pt x="2667002" y="1325969"/>
                      <a:pt x="2667002" y="1325969"/>
                      <a:pt x="2667002" y="1325969"/>
                    </a:cubicBezTo>
                    <a:cubicBezTo>
                      <a:pt x="2655643" y="1155825"/>
                      <a:pt x="2655643" y="1155825"/>
                      <a:pt x="2655643" y="1155825"/>
                    </a:cubicBezTo>
                    <a:cubicBezTo>
                      <a:pt x="2426231" y="1112980"/>
                      <a:pt x="2426231" y="1112980"/>
                      <a:pt x="2426231" y="1112980"/>
                    </a:cubicBezTo>
                    <a:cubicBezTo>
                      <a:pt x="2417465" y="1067542"/>
                      <a:pt x="2404870" y="1020869"/>
                      <a:pt x="2389683" y="975555"/>
                    </a:cubicBezTo>
                    <a:cubicBezTo>
                      <a:pt x="2568718" y="821832"/>
                      <a:pt x="2568718" y="821832"/>
                      <a:pt x="2568718" y="821832"/>
                    </a:cubicBezTo>
                    <a:cubicBezTo>
                      <a:pt x="2494388" y="670578"/>
                      <a:pt x="2494388" y="670578"/>
                      <a:pt x="2494388" y="670578"/>
                    </a:cubicBezTo>
                    <a:cubicBezTo>
                      <a:pt x="2262383" y="718485"/>
                      <a:pt x="2262383" y="718485"/>
                      <a:pt x="2262383" y="718485"/>
                    </a:cubicBezTo>
                    <a:cubicBezTo>
                      <a:pt x="2233367" y="674282"/>
                      <a:pt x="2201882" y="632672"/>
                      <a:pt x="2167927" y="593655"/>
                    </a:cubicBezTo>
                    <a:cubicBezTo>
                      <a:pt x="2271273" y="384369"/>
                      <a:pt x="2271273" y="384369"/>
                      <a:pt x="2271273" y="384369"/>
                    </a:cubicBezTo>
                    <a:cubicBezTo>
                      <a:pt x="2142615" y="273491"/>
                      <a:pt x="2142615" y="273491"/>
                      <a:pt x="2142615" y="273491"/>
                    </a:cubicBezTo>
                    <a:cubicBezTo>
                      <a:pt x="1951110" y="404619"/>
                      <a:pt x="1951110" y="404619"/>
                      <a:pt x="1951110" y="404619"/>
                    </a:cubicBezTo>
                    <a:cubicBezTo>
                      <a:pt x="1910734" y="379430"/>
                      <a:pt x="1869124" y="355477"/>
                      <a:pt x="1827637" y="333993"/>
                    </a:cubicBezTo>
                    <a:cubicBezTo>
                      <a:pt x="1845170" y="100877"/>
                      <a:pt x="1845170" y="100877"/>
                      <a:pt x="1845170" y="100877"/>
                    </a:cubicBezTo>
                    <a:cubicBezTo>
                      <a:pt x="1683916" y="46672"/>
                      <a:pt x="1683916" y="46672"/>
                      <a:pt x="1683916" y="46672"/>
                    </a:cubicBezTo>
                    <a:cubicBezTo>
                      <a:pt x="1555381" y="240771"/>
                      <a:pt x="1555381" y="240771"/>
                      <a:pt x="1555381" y="240771"/>
                    </a:cubicBezTo>
                    <a:cubicBezTo>
                      <a:pt x="1504881" y="230646"/>
                      <a:pt x="1452035" y="224349"/>
                      <a:pt x="1400300" y="220521"/>
                    </a:cubicBezTo>
                    <a:cubicBezTo>
                      <a:pt x="1325969" y="0"/>
                      <a:pt x="1325969" y="0"/>
                      <a:pt x="1325969" y="0"/>
                    </a:cubicBezTo>
                    <a:cubicBezTo>
                      <a:pt x="1157059" y="11359"/>
                      <a:pt x="1157059" y="11359"/>
                      <a:pt x="1157059" y="11359"/>
                    </a:cubicBezTo>
                    <a:cubicBezTo>
                      <a:pt x="1114214" y="240771"/>
                      <a:pt x="1114214" y="240771"/>
                      <a:pt x="1114214" y="240771"/>
                    </a:cubicBezTo>
                    <a:cubicBezTo>
                      <a:pt x="1067542" y="249537"/>
                      <a:pt x="1020869" y="262132"/>
                      <a:pt x="975555" y="277319"/>
                    </a:cubicBezTo>
                    <a:cubicBezTo>
                      <a:pt x="823067" y="98284"/>
                      <a:pt x="823067" y="98284"/>
                      <a:pt x="823067" y="98284"/>
                    </a:cubicBezTo>
                    <a:cubicBezTo>
                      <a:pt x="670578" y="172615"/>
                      <a:pt x="670578" y="172615"/>
                      <a:pt x="670578" y="172615"/>
                    </a:cubicBezTo>
                    <a:cubicBezTo>
                      <a:pt x="718486" y="404619"/>
                      <a:pt x="718486" y="404619"/>
                      <a:pt x="718486" y="404619"/>
                    </a:cubicBezTo>
                    <a:cubicBezTo>
                      <a:pt x="674282" y="433635"/>
                      <a:pt x="632672" y="465121"/>
                      <a:pt x="593655" y="499076"/>
                    </a:cubicBezTo>
                    <a:cubicBezTo>
                      <a:pt x="384369" y="395729"/>
                      <a:pt x="384369" y="395729"/>
                      <a:pt x="384369" y="395729"/>
                    </a:cubicBezTo>
                    <a:cubicBezTo>
                      <a:pt x="273491" y="524387"/>
                      <a:pt x="273491" y="524387"/>
                      <a:pt x="273491" y="524387"/>
                    </a:cubicBezTo>
                    <a:cubicBezTo>
                      <a:pt x="405854" y="715893"/>
                      <a:pt x="405854" y="715893"/>
                      <a:pt x="405854" y="715893"/>
                    </a:cubicBezTo>
                    <a:cubicBezTo>
                      <a:pt x="379431" y="756268"/>
                      <a:pt x="355477" y="797879"/>
                      <a:pt x="333993" y="839365"/>
                    </a:cubicBezTo>
                    <a:cubicBezTo>
                      <a:pt x="102112" y="821832"/>
                      <a:pt x="102112" y="821832"/>
                      <a:pt x="102112" y="821832"/>
                    </a:cubicBezTo>
                    <a:cubicBezTo>
                      <a:pt x="46673" y="983087"/>
                      <a:pt x="46673" y="983087"/>
                      <a:pt x="46673" y="983087"/>
                    </a:cubicBezTo>
                    <a:cubicBezTo>
                      <a:pt x="242006" y="1111622"/>
                      <a:pt x="242006" y="1111622"/>
                      <a:pt x="242006" y="1111622"/>
                    </a:cubicBezTo>
                    <a:cubicBezTo>
                      <a:pt x="230646" y="1163357"/>
                      <a:pt x="224349" y="1214968"/>
                      <a:pt x="220522" y="1266703"/>
                    </a:cubicBezTo>
                    <a:cubicBezTo>
                      <a:pt x="0" y="1341034"/>
                      <a:pt x="0" y="1341034"/>
                      <a:pt x="0" y="1341034"/>
                    </a:cubicBezTo>
                    <a:cubicBezTo>
                      <a:pt x="11360" y="1509944"/>
                      <a:pt x="11360" y="1509944"/>
                      <a:pt x="11360" y="1509944"/>
                    </a:cubicBezTo>
                    <a:cubicBezTo>
                      <a:pt x="240771" y="1554023"/>
                      <a:pt x="240771" y="1554023"/>
                      <a:pt x="240771" y="1554023"/>
                    </a:cubicBezTo>
                    <a:cubicBezTo>
                      <a:pt x="250772" y="1599461"/>
                      <a:pt x="262132" y="1646134"/>
                      <a:pt x="278554" y="1691448"/>
                    </a:cubicBezTo>
                    <a:cubicBezTo>
                      <a:pt x="98284" y="1843936"/>
                      <a:pt x="98284" y="1843936"/>
                      <a:pt x="98284" y="1843936"/>
                    </a:cubicBezTo>
                    <a:cubicBezTo>
                      <a:pt x="173973" y="1996425"/>
                      <a:pt x="173973" y="1996425"/>
                      <a:pt x="173973" y="1996425"/>
                    </a:cubicBezTo>
                    <a:cubicBezTo>
                      <a:pt x="404619" y="1948518"/>
                      <a:pt x="404619" y="1948518"/>
                      <a:pt x="404619" y="1948518"/>
                    </a:cubicBezTo>
                    <a:cubicBezTo>
                      <a:pt x="433635" y="1992721"/>
                      <a:pt x="465120" y="2034331"/>
                      <a:pt x="500433" y="2073348"/>
                    </a:cubicBezTo>
                    <a:cubicBezTo>
                      <a:pt x="395729" y="2282634"/>
                      <a:pt x="395729" y="2282634"/>
                      <a:pt x="395729" y="2282634"/>
                    </a:cubicBezTo>
                    <a:cubicBezTo>
                      <a:pt x="524387" y="2393512"/>
                      <a:pt x="524387" y="2393512"/>
                      <a:pt x="524387" y="2393512"/>
                    </a:cubicBezTo>
                    <a:cubicBezTo>
                      <a:pt x="717127" y="2261149"/>
                      <a:pt x="717127" y="2261149"/>
                      <a:pt x="717127" y="2261149"/>
                    </a:cubicBezTo>
                    <a:cubicBezTo>
                      <a:pt x="756268" y="2287573"/>
                      <a:pt x="797878" y="2311526"/>
                      <a:pt x="840723" y="2333010"/>
                    </a:cubicBezTo>
                    <a:cubicBezTo>
                      <a:pt x="823067" y="2564891"/>
                      <a:pt x="823067" y="2564891"/>
                      <a:pt x="823067" y="2564891"/>
                    </a:cubicBezTo>
                    <a:cubicBezTo>
                      <a:pt x="983087" y="2620331"/>
                      <a:pt x="983087" y="2620331"/>
                      <a:pt x="983087" y="2620331"/>
                    </a:cubicBezTo>
                    <a:cubicBezTo>
                      <a:pt x="1111621" y="2426232"/>
                      <a:pt x="1111621" y="2426232"/>
                      <a:pt x="1111621" y="2426232"/>
                    </a:cubicBezTo>
                    <a:cubicBezTo>
                      <a:pt x="1163356" y="2436357"/>
                      <a:pt x="1214968" y="2442654"/>
                      <a:pt x="1266703" y="2446481"/>
                    </a:cubicBezTo>
                    <a:cubicBezTo>
                      <a:pt x="1341033" y="2667003"/>
                      <a:pt x="1341033" y="2667003"/>
                      <a:pt x="1341033" y="2667003"/>
                    </a:cubicBezTo>
                    <a:close/>
                  </a:path>
                </a:pathLst>
              </a:custGeom>
              <a:solidFill>
                <a:srgbClr val="5E5A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Shape 384">
                <a:extLst>
                  <a:ext uri="{FF2B5EF4-FFF2-40B4-BE49-F238E27FC236}">
                    <a16:creationId xmlns:a16="http://schemas.microsoft.com/office/drawing/2014/main" id="{56EDC771-C232-D72B-6926-10E53AB5451E}"/>
                  </a:ext>
                </a:extLst>
              </p:cNvPr>
              <p:cNvSpPr/>
              <p:nvPr/>
            </p:nvSpPr>
            <p:spPr>
              <a:xfrm rot="10800000" flipH="1">
                <a:off x="3210688" y="4850333"/>
                <a:ext cx="1828557" cy="1829687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0" name="Group 13">
              <a:extLst>
                <a:ext uri="{FF2B5EF4-FFF2-40B4-BE49-F238E27FC236}">
                  <a16:creationId xmlns:a16="http://schemas.microsoft.com/office/drawing/2014/main" id="{E01355DD-190B-0B89-4E7D-01EAE3BF25E3}"/>
                </a:ext>
              </a:extLst>
            </p:cNvPr>
            <p:cNvGrpSpPr/>
            <p:nvPr/>
          </p:nvGrpSpPr>
          <p:grpSpPr>
            <a:xfrm>
              <a:off x="6657657" y="1765002"/>
              <a:ext cx="2667002" cy="2667003"/>
              <a:chOff x="2791465" y="4431675"/>
              <a:chExt cx="2667002" cy="2667003"/>
            </a:xfrm>
          </p:grpSpPr>
          <p:sp>
            <p:nvSpPr>
              <p:cNvPr id="44" name="Freeform: Shape 14">
                <a:extLst>
                  <a:ext uri="{FF2B5EF4-FFF2-40B4-BE49-F238E27FC236}">
                    <a16:creationId xmlns:a16="http://schemas.microsoft.com/office/drawing/2014/main" id="{017B208A-00A2-A5F8-EA1C-9332E766D0D1}"/>
                  </a:ext>
                </a:extLst>
              </p:cNvPr>
              <p:cNvSpPr/>
              <p:nvPr/>
            </p:nvSpPr>
            <p:spPr>
              <a:xfrm rot="10800000" flipH="1">
                <a:off x="2791465" y="4431675"/>
                <a:ext cx="2667002" cy="2667003"/>
              </a:xfrm>
              <a:custGeom>
                <a:avLst/>
                <a:gdLst>
                  <a:gd name="connsiteX0" fmla="*/ 1341033 w 2667002"/>
                  <a:gd name="connsiteY0" fmla="*/ 2667003 h 2667003"/>
                  <a:gd name="connsiteX1" fmla="*/ 1511178 w 2667002"/>
                  <a:gd name="connsiteY1" fmla="*/ 2655643 h 2667003"/>
                  <a:gd name="connsiteX2" fmla="*/ 1554023 w 2667002"/>
                  <a:gd name="connsiteY2" fmla="*/ 2426232 h 2667003"/>
                  <a:gd name="connsiteX3" fmla="*/ 1691447 w 2667002"/>
                  <a:gd name="connsiteY3" fmla="*/ 2389684 h 2667003"/>
                  <a:gd name="connsiteX4" fmla="*/ 1845170 w 2667002"/>
                  <a:gd name="connsiteY4" fmla="*/ 2568719 h 2667003"/>
                  <a:gd name="connsiteX5" fmla="*/ 1996424 w 2667002"/>
                  <a:gd name="connsiteY5" fmla="*/ 2494389 h 2667003"/>
                  <a:gd name="connsiteX6" fmla="*/ 1948517 w 2667002"/>
                  <a:gd name="connsiteY6" fmla="*/ 2262384 h 2667003"/>
                  <a:gd name="connsiteX7" fmla="*/ 2073347 w 2667002"/>
                  <a:gd name="connsiteY7" fmla="*/ 2166569 h 2667003"/>
                  <a:gd name="connsiteX8" fmla="*/ 2282633 w 2667002"/>
                  <a:gd name="connsiteY8" fmla="*/ 2271274 h 2667003"/>
                  <a:gd name="connsiteX9" fmla="*/ 2393511 w 2667002"/>
                  <a:gd name="connsiteY9" fmla="*/ 2142616 h 2667003"/>
                  <a:gd name="connsiteX10" fmla="*/ 2262383 w 2667002"/>
                  <a:gd name="connsiteY10" fmla="*/ 1949875 h 2667003"/>
                  <a:gd name="connsiteX11" fmla="*/ 2333010 w 2667002"/>
                  <a:gd name="connsiteY11" fmla="*/ 1827638 h 2667003"/>
                  <a:gd name="connsiteX12" fmla="*/ 2566125 w 2667002"/>
                  <a:gd name="connsiteY12" fmla="*/ 1843936 h 2667003"/>
                  <a:gd name="connsiteX13" fmla="*/ 2620330 w 2667002"/>
                  <a:gd name="connsiteY13" fmla="*/ 1683916 h 2667003"/>
                  <a:gd name="connsiteX14" fmla="*/ 2426231 w 2667002"/>
                  <a:gd name="connsiteY14" fmla="*/ 1555381 h 2667003"/>
                  <a:gd name="connsiteX15" fmla="*/ 2446481 w 2667002"/>
                  <a:gd name="connsiteY15" fmla="*/ 1400300 h 2667003"/>
                  <a:gd name="connsiteX16" fmla="*/ 2667002 w 2667002"/>
                  <a:gd name="connsiteY16" fmla="*/ 1325969 h 2667003"/>
                  <a:gd name="connsiteX17" fmla="*/ 2655643 w 2667002"/>
                  <a:gd name="connsiteY17" fmla="*/ 1155825 h 2667003"/>
                  <a:gd name="connsiteX18" fmla="*/ 2426231 w 2667002"/>
                  <a:gd name="connsiteY18" fmla="*/ 1112980 h 2667003"/>
                  <a:gd name="connsiteX19" fmla="*/ 2389683 w 2667002"/>
                  <a:gd name="connsiteY19" fmla="*/ 975555 h 2667003"/>
                  <a:gd name="connsiteX20" fmla="*/ 2568718 w 2667002"/>
                  <a:gd name="connsiteY20" fmla="*/ 821832 h 2667003"/>
                  <a:gd name="connsiteX21" fmla="*/ 2494388 w 2667002"/>
                  <a:gd name="connsiteY21" fmla="*/ 670578 h 2667003"/>
                  <a:gd name="connsiteX22" fmla="*/ 2262383 w 2667002"/>
                  <a:gd name="connsiteY22" fmla="*/ 718485 h 2667003"/>
                  <a:gd name="connsiteX23" fmla="*/ 2167927 w 2667002"/>
                  <a:gd name="connsiteY23" fmla="*/ 593655 h 2667003"/>
                  <a:gd name="connsiteX24" fmla="*/ 2271273 w 2667002"/>
                  <a:gd name="connsiteY24" fmla="*/ 384369 h 2667003"/>
                  <a:gd name="connsiteX25" fmla="*/ 2142615 w 2667002"/>
                  <a:gd name="connsiteY25" fmla="*/ 273491 h 2667003"/>
                  <a:gd name="connsiteX26" fmla="*/ 1951110 w 2667002"/>
                  <a:gd name="connsiteY26" fmla="*/ 404619 h 2667003"/>
                  <a:gd name="connsiteX27" fmla="*/ 1827637 w 2667002"/>
                  <a:gd name="connsiteY27" fmla="*/ 333993 h 2667003"/>
                  <a:gd name="connsiteX28" fmla="*/ 1845170 w 2667002"/>
                  <a:gd name="connsiteY28" fmla="*/ 100877 h 2667003"/>
                  <a:gd name="connsiteX29" fmla="*/ 1683916 w 2667002"/>
                  <a:gd name="connsiteY29" fmla="*/ 46672 h 2667003"/>
                  <a:gd name="connsiteX30" fmla="*/ 1555381 w 2667002"/>
                  <a:gd name="connsiteY30" fmla="*/ 240771 h 2667003"/>
                  <a:gd name="connsiteX31" fmla="*/ 1400300 w 2667002"/>
                  <a:gd name="connsiteY31" fmla="*/ 220521 h 2667003"/>
                  <a:gd name="connsiteX32" fmla="*/ 1325969 w 2667002"/>
                  <a:gd name="connsiteY32" fmla="*/ 0 h 2667003"/>
                  <a:gd name="connsiteX33" fmla="*/ 1157059 w 2667002"/>
                  <a:gd name="connsiteY33" fmla="*/ 11359 h 2667003"/>
                  <a:gd name="connsiteX34" fmla="*/ 1114214 w 2667002"/>
                  <a:gd name="connsiteY34" fmla="*/ 240771 h 2667003"/>
                  <a:gd name="connsiteX35" fmla="*/ 975555 w 2667002"/>
                  <a:gd name="connsiteY35" fmla="*/ 277319 h 2667003"/>
                  <a:gd name="connsiteX36" fmla="*/ 823067 w 2667002"/>
                  <a:gd name="connsiteY36" fmla="*/ 98284 h 2667003"/>
                  <a:gd name="connsiteX37" fmla="*/ 670578 w 2667002"/>
                  <a:gd name="connsiteY37" fmla="*/ 172615 h 2667003"/>
                  <a:gd name="connsiteX38" fmla="*/ 718486 w 2667002"/>
                  <a:gd name="connsiteY38" fmla="*/ 404619 h 2667003"/>
                  <a:gd name="connsiteX39" fmla="*/ 593655 w 2667002"/>
                  <a:gd name="connsiteY39" fmla="*/ 499076 h 2667003"/>
                  <a:gd name="connsiteX40" fmla="*/ 384369 w 2667002"/>
                  <a:gd name="connsiteY40" fmla="*/ 395729 h 2667003"/>
                  <a:gd name="connsiteX41" fmla="*/ 273491 w 2667002"/>
                  <a:gd name="connsiteY41" fmla="*/ 524387 h 2667003"/>
                  <a:gd name="connsiteX42" fmla="*/ 405854 w 2667002"/>
                  <a:gd name="connsiteY42" fmla="*/ 715893 h 2667003"/>
                  <a:gd name="connsiteX43" fmla="*/ 333993 w 2667002"/>
                  <a:gd name="connsiteY43" fmla="*/ 839365 h 2667003"/>
                  <a:gd name="connsiteX44" fmla="*/ 102112 w 2667002"/>
                  <a:gd name="connsiteY44" fmla="*/ 821832 h 2667003"/>
                  <a:gd name="connsiteX45" fmla="*/ 46673 w 2667002"/>
                  <a:gd name="connsiteY45" fmla="*/ 983087 h 2667003"/>
                  <a:gd name="connsiteX46" fmla="*/ 242006 w 2667002"/>
                  <a:gd name="connsiteY46" fmla="*/ 1111622 h 2667003"/>
                  <a:gd name="connsiteX47" fmla="*/ 220522 w 2667002"/>
                  <a:gd name="connsiteY47" fmla="*/ 1266703 h 2667003"/>
                  <a:gd name="connsiteX48" fmla="*/ 0 w 2667002"/>
                  <a:gd name="connsiteY48" fmla="*/ 1341034 h 2667003"/>
                  <a:gd name="connsiteX49" fmla="*/ 11360 w 2667002"/>
                  <a:gd name="connsiteY49" fmla="*/ 1509944 h 2667003"/>
                  <a:gd name="connsiteX50" fmla="*/ 240771 w 2667002"/>
                  <a:gd name="connsiteY50" fmla="*/ 1554023 h 2667003"/>
                  <a:gd name="connsiteX51" fmla="*/ 278554 w 2667002"/>
                  <a:gd name="connsiteY51" fmla="*/ 1691448 h 2667003"/>
                  <a:gd name="connsiteX52" fmla="*/ 98284 w 2667002"/>
                  <a:gd name="connsiteY52" fmla="*/ 1843936 h 2667003"/>
                  <a:gd name="connsiteX53" fmla="*/ 173973 w 2667002"/>
                  <a:gd name="connsiteY53" fmla="*/ 1996425 h 2667003"/>
                  <a:gd name="connsiteX54" fmla="*/ 404619 w 2667002"/>
                  <a:gd name="connsiteY54" fmla="*/ 1948518 h 2667003"/>
                  <a:gd name="connsiteX55" fmla="*/ 500433 w 2667002"/>
                  <a:gd name="connsiteY55" fmla="*/ 2073348 h 2667003"/>
                  <a:gd name="connsiteX56" fmla="*/ 395729 w 2667002"/>
                  <a:gd name="connsiteY56" fmla="*/ 2282634 h 2667003"/>
                  <a:gd name="connsiteX57" fmla="*/ 524387 w 2667002"/>
                  <a:gd name="connsiteY57" fmla="*/ 2393512 h 2667003"/>
                  <a:gd name="connsiteX58" fmla="*/ 717127 w 2667002"/>
                  <a:gd name="connsiteY58" fmla="*/ 2261149 h 2667003"/>
                  <a:gd name="connsiteX59" fmla="*/ 840723 w 2667002"/>
                  <a:gd name="connsiteY59" fmla="*/ 2333010 h 2667003"/>
                  <a:gd name="connsiteX60" fmla="*/ 823067 w 2667002"/>
                  <a:gd name="connsiteY60" fmla="*/ 2564891 h 2667003"/>
                  <a:gd name="connsiteX61" fmla="*/ 983087 w 2667002"/>
                  <a:gd name="connsiteY61" fmla="*/ 2620331 h 2667003"/>
                  <a:gd name="connsiteX62" fmla="*/ 1111621 w 2667002"/>
                  <a:gd name="connsiteY62" fmla="*/ 2426232 h 2667003"/>
                  <a:gd name="connsiteX63" fmla="*/ 1266703 w 2667002"/>
                  <a:gd name="connsiteY63" fmla="*/ 2446481 h 2667003"/>
                  <a:gd name="connsiteX64" fmla="*/ 1341033 w 2667002"/>
                  <a:gd name="connsiteY64" fmla="*/ 2667003 h 2667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667002" h="2667003">
                    <a:moveTo>
                      <a:pt x="1341033" y="2667003"/>
                    </a:moveTo>
                    <a:cubicBezTo>
                      <a:pt x="1511178" y="2655643"/>
                      <a:pt x="1511178" y="2655643"/>
                      <a:pt x="1511178" y="2655643"/>
                    </a:cubicBezTo>
                    <a:cubicBezTo>
                      <a:pt x="1554023" y="2426232"/>
                      <a:pt x="1554023" y="2426232"/>
                      <a:pt x="1554023" y="2426232"/>
                    </a:cubicBezTo>
                    <a:cubicBezTo>
                      <a:pt x="1599461" y="2417465"/>
                      <a:pt x="1646133" y="2404871"/>
                      <a:pt x="1691447" y="2389684"/>
                    </a:cubicBezTo>
                    <a:cubicBezTo>
                      <a:pt x="1845170" y="2568719"/>
                      <a:pt x="1845170" y="2568719"/>
                      <a:pt x="1845170" y="2568719"/>
                    </a:cubicBezTo>
                    <a:cubicBezTo>
                      <a:pt x="1996424" y="2494389"/>
                      <a:pt x="1996424" y="2494389"/>
                      <a:pt x="1996424" y="2494389"/>
                    </a:cubicBezTo>
                    <a:cubicBezTo>
                      <a:pt x="1948517" y="2262384"/>
                      <a:pt x="1948517" y="2262384"/>
                      <a:pt x="1948517" y="2262384"/>
                    </a:cubicBezTo>
                    <a:cubicBezTo>
                      <a:pt x="1992720" y="2233368"/>
                      <a:pt x="2034330" y="2201882"/>
                      <a:pt x="2073347" y="2166569"/>
                    </a:cubicBezTo>
                    <a:cubicBezTo>
                      <a:pt x="2282633" y="2271274"/>
                      <a:pt x="2282633" y="2271274"/>
                      <a:pt x="2282633" y="2271274"/>
                    </a:cubicBezTo>
                    <a:cubicBezTo>
                      <a:pt x="2393511" y="2142616"/>
                      <a:pt x="2393511" y="2142616"/>
                      <a:pt x="2393511" y="2142616"/>
                    </a:cubicBezTo>
                    <a:cubicBezTo>
                      <a:pt x="2262383" y="1949875"/>
                      <a:pt x="2262383" y="1949875"/>
                      <a:pt x="2262383" y="1949875"/>
                    </a:cubicBezTo>
                    <a:cubicBezTo>
                      <a:pt x="2288930" y="1910735"/>
                      <a:pt x="2311525" y="1869124"/>
                      <a:pt x="2333010" y="1827638"/>
                    </a:cubicBezTo>
                    <a:cubicBezTo>
                      <a:pt x="2566125" y="1843936"/>
                      <a:pt x="2566125" y="1843936"/>
                      <a:pt x="2566125" y="1843936"/>
                    </a:cubicBezTo>
                    <a:cubicBezTo>
                      <a:pt x="2620330" y="1683916"/>
                      <a:pt x="2620330" y="1683916"/>
                      <a:pt x="2620330" y="1683916"/>
                    </a:cubicBezTo>
                    <a:cubicBezTo>
                      <a:pt x="2426231" y="1555381"/>
                      <a:pt x="2426231" y="1555381"/>
                      <a:pt x="2426231" y="1555381"/>
                    </a:cubicBezTo>
                    <a:cubicBezTo>
                      <a:pt x="2436356" y="1503646"/>
                      <a:pt x="2442653" y="1452035"/>
                      <a:pt x="2446481" y="1400300"/>
                    </a:cubicBezTo>
                    <a:cubicBezTo>
                      <a:pt x="2667002" y="1325969"/>
                      <a:pt x="2667002" y="1325969"/>
                      <a:pt x="2667002" y="1325969"/>
                    </a:cubicBezTo>
                    <a:cubicBezTo>
                      <a:pt x="2655643" y="1155825"/>
                      <a:pt x="2655643" y="1155825"/>
                      <a:pt x="2655643" y="1155825"/>
                    </a:cubicBezTo>
                    <a:cubicBezTo>
                      <a:pt x="2426231" y="1112980"/>
                      <a:pt x="2426231" y="1112980"/>
                      <a:pt x="2426231" y="1112980"/>
                    </a:cubicBezTo>
                    <a:cubicBezTo>
                      <a:pt x="2417465" y="1067542"/>
                      <a:pt x="2404870" y="1020869"/>
                      <a:pt x="2389683" y="975555"/>
                    </a:cubicBezTo>
                    <a:cubicBezTo>
                      <a:pt x="2568718" y="821832"/>
                      <a:pt x="2568718" y="821832"/>
                      <a:pt x="2568718" y="821832"/>
                    </a:cubicBezTo>
                    <a:cubicBezTo>
                      <a:pt x="2494388" y="670578"/>
                      <a:pt x="2494388" y="670578"/>
                      <a:pt x="2494388" y="670578"/>
                    </a:cubicBezTo>
                    <a:cubicBezTo>
                      <a:pt x="2262383" y="718485"/>
                      <a:pt x="2262383" y="718485"/>
                      <a:pt x="2262383" y="718485"/>
                    </a:cubicBezTo>
                    <a:cubicBezTo>
                      <a:pt x="2233367" y="674282"/>
                      <a:pt x="2201882" y="632672"/>
                      <a:pt x="2167927" y="593655"/>
                    </a:cubicBezTo>
                    <a:cubicBezTo>
                      <a:pt x="2271273" y="384369"/>
                      <a:pt x="2271273" y="384369"/>
                      <a:pt x="2271273" y="384369"/>
                    </a:cubicBezTo>
                    <a:cubicBezTo>
                      <a:pt x="2142615" y="273491"/>
                      <a:pt x="2142615" y="273491"/>
                      <a:pt x="2142615" y="273491"/>
                    </a:cubicBezTo>
                    <a:cubicBezTo>
                      <a:pt x="1951110" y="404619"/>
                      <a:pt x="1951110" y="404619"/>
                      <a:pt x="1951110" y="404619"/>
                    </a:cubicBezTo>
                    <a:cubicBezTo>
                      <a:pt x="1910734" y="379430"/>
                      <a:pt x="1869124" y="355477"/>
                      <a:pt x="1827637" y="333993"/>
                    </a:cubicBezTo>
                    <a:cubicBezTo>
                      <a:pt x="1845170" y="100877"/>
                      <a:pt x="1845170" y="100877"/>
                      <a:pt x="1845170" y="100877"/>
                    </a:cubicBezTo>
                    <a:cubicBezTo>
                      <a:pt x="1683916" y="46672"/>
                      <a:pt x="1683916" y="46672"/>
                      <a:pt x="1683916" y="46672"/>
                    </a:cubicBezTo>
                    <a:cubicBezTo>
                      <a:pt x="1555381" y="240771"/>
                      <a:pt x="1555381" y="240771"/>
                      <a:pt x="1555381" y="240771"/>
                    </a:cubicBezTo>
                    <a:cubicBezTo>
                      <a:pt x="1504881" y="230646"/>
                      <a:pt x="1452035" y="224349"/>
                      <a:pt x="1400300" y="220521"/>
                    </a:cubicBezTo>
                    <a:cubicBezTo>
                      <a:pt x="1325969" y="0"/>
                      <a:pt x="1325969" y="0"/>
                      <a:pt x="1325969" y="0"/>
                    </a:cubicBezTo>
                    <a:cubicBezTo>
                      <a:pt x="1157059" y="11359"/>
                      <a:pt x="1157059" y="11359"/>
                      <a:pt x="1157059" y="11359"/>
                    </a:cubicBezTo>
                    <a:cubicBezTo>
                      <a:pt x="1114214" y="240771"/>
                      <a:pt x="1114214" y="240771"/>
                      <a:pt x="1114214" y="240771"/>
                    </a:cubicBezTo>
                    <a:cubicBezTo>
                      <a:pt x="1067542" y="249537"/>
                      <a:pt x="1020869" y="262132"/>
                      <a:pt x="975555" y="277319"/>
                    </a:cubicBezTo>
                    <a:cubicBezTo>
                      <a:pt x="823067" y="98284"/>
                      <a:pt x="823067" y="98284"/>
                      <a:pt x="823067" y="98284"/>
                    </a:cubicBezTo>
                    <a:cubicBezTo>
                      <a:pt x="670578" y="172615"/>
                      <a:pt x="670578" y="172615"/>
                      <a:pt x="670578" y="172615"/>
                    </a:cubicBezTo>
                    <a:cubicBezTo>
                      <a:pt x="718486" y="404619"/>
                      <a:pt x="718486" y="404619"/>
                      <a:pt x="718486" y="404619"/>
                    </a:cubicBezTo>
                    <a:cubicBezTo>
                      <a:pt x="674282" y="433635"/>
                      <a:pt x="632672" y="465121"/>
                      <a:pt x="593655" y="499076"/>
                    </a:cubicBezTo>
                    <a:cubicBezTo>
                      <a:pt x="384369" y="395729"/>
                      <a:pt x="384369" y="395729"/>
                      <a:pt x="384369" y="395729"/>
                    </a:cubicBezTo>
                    <a:cubicBezTo>
                      <a:pt x="273491" y="524387"/>
                      <a:pt x="273491" y="524387"/>
                      <a:pt x="273491" y="524387"/>
                    </a:cubicBezTo>
                    <a:cubicBezTo>
                      <a:pt x="405854" y="715893"/>
                      <a:pt x="405854" y="715893"/>
                      <a:pt x="405854" y="715893"/>
                    </a:cubicBezTo>
                    <a:cubicBezTo>
                      <a:pt x="379431" y="756268"/>
                      <a:pt x="355477" y="797879"/>
                      <a:pt x="333993" y="839365"/>
                    </a:cubicBezTo>
                    <a:cubicBezTo>
                      <a:pt x="102112" y="821832"/>
                      <a:pt x="102112" y="821832"/>
                      <a:pt x="102112" y="821832"/>
                    </a:cubicBezTo>
                    <a:cubicBezTo>
                      <a:pt x="46673" y="983087"/>
                      <a:pt x="46673" y="983087"/>
                      <a:pt x="46673" y="983087"/>
                    </a:cubicBezTo>
                    <a:cubicBezTo>
                      <a:pt x="242006" y="1111622"/>
                      <a:pt x="242006" y="1111622"/>
                      <a:pt x="242006" y="1111622"/>
                    </a:cubicBezTo>
                    <a:cubicBezTo>
                      <a:pt x="230646" y="1163357"/>
                      <a:pt x="224349" y="1214968"/>
                      <a:pt x="220522" y="1266703"/>
                    </a:cubicBezTo>
                    <a:cubicBezTo>
                      <a:pt x="0" y="1341034"/>
                      <a:pt x="0" y="1341034"/>
                      <a:pt x="0" y="1341034"/>
                    </a:cubicBezTo>
                    <a:cubicBezTo>
                      <a:pt x="11360" y="1509944"/>
                      <a:pt x="11360" y="1509944"/>
                      <a:pt x="11360" y="1509944"/>
                    </a:cubicBezTo>
                    <a:cubicBezTo>
                      <a:pt x="240771" y="1554023"/>
                      <a:pt x="240771" y="1554023"/>
                      <a:pt x="240771" y="1554023"/>
                    </a:cubicBezTo>
                    <a:cubicBezTo>
                      <a:pt x="250772" y="1599461"/>
                      <a:pt x="262132" y="1646134"/>
                      <a:pt x="278554" y="1691448"/>
                    </a:cubicBezTo>
                    <a:cubicBezTo>
                      <a:pt x="98284" y="1843936"/>
                      <a:pt x="98284" y="1843936"/>
                      <a:pt x="98284" y="1843936"/>
                    </a:cubicBezTo>
                    <a:cubicBezTo>
                      <a:pt x="173973" y="1996425"/>
                      <a:pt x="173973" y="1996425"/>
                      <a:pt x="173973" y="1996425"/>
                    </a:cubicBezTo>
                    <a:cubicBezTo>
                      <a:pt x="404619" y="1948518"/>
                      <a:pt x="404619" y="1948518"/>
                      <a:pt x="404619" y="1948518"/>
                    </a:cubicBezTo>
                    <a:cubicBezTo>
                      <a:pt x="433635" y="1992721"/>
                      <a:pt x="465120" y="2034331"/>
                      <a:pt x="500433" y="2073348"/>
                    </a:cubicBezTo>
                    <a:cubicBezTo>
                      <a:pt x="395729" y="2282634"/>
                      <a:pt x="395729" y="2282634"/>
                      <a:pt x="395729" y="2282634"/>
                    </a:cubicBezTo>
                    <a:cubicBezTo>
                      <a:pt x="524387" y="2393512"/>
                      <a:pt x="524387" y="2393512"/>
                      <a:pt x="524387" y="2393512"/>
                    </a:cubicBezTo>
                    <a:cubicBezTo>
                      <a:pt x="717127" y="2261149"/>
                      <a:pt x="717127" y="2261149"/>
                      <a:pt x="717127" y="2261149"/>
                    </a:cubicBezTo>
                    <a:cubicBezTo>
                      <a:pt x="756268" y="2287573"/>
                      <a:pt x="797878" y="2311526"/>
                      <a:pt x="840723" y="2333010"/>
                    </a:cubicBezTo>
                    <a:cubicBezTo>
                      <a:pt x="823067" y="2564891"/>
                      <a:pt x="823067" y="2564891"/>
                      <a:pt x="823067" y="2564891"/>
                    </a:cubicBezTo>
                    <a:cubicBezTo>
                      <a:pt x="983087" y="2620331"/>
                      <a:pt x="983087" y="2620331"/>
                      <a:pt x="983087" y="2620331"/>
                    </a:cubicBezTo>
                    <a:cubicBezTo>
                      <a:pt x="1111621" y="2426232"/>
                      <a:pt x="1111621" y="2426232"/>
                      <a:pt x="1111621" y="2426232"/>
                    </a:cubicBezTo>
                    <a:cubicBezTo>
                      <a:pt x="1163356" y="2436357"/>
                      <a:pt x="1214968" y="2442654"/>
                      <a:pt x="1266703" y="2446481"/>
                    </a:cubicBezTo>
                    <a:cubicBezTo>
                      <a:pt x="1341033" y="2667003"/>
                      <a:pt x="1341033" y="2667003"/>
                      <a:pt x="1341033" y="2667003"/>
                    </a:cubicBezTo>
                    <a:close/>
                  </a:path>
                </a:pathLst>
              </a:custGeom>
              <a:solidFill>
                <a:srgbClr val="F39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Shape 384">
                <a:extLst>
                  <a:ext uri="{FF2B5EF4-FFF2-40B4-BE49-F238E27FC236}">
                    <a16:creationId xmlns:a16="http://schemas.microsoft.com/office/drawing/2014/main" id="{17D3D0C0-C0A5-2EAB-F102-682B2A9EB0CD}"/>
                  </a:ext>
                </a:extLst>
              </p:cNvPr>
              <p:cNvSpPr/>
              <p:nvPr/>
            </p:nvSpPr>
            <p:spPr>
              <a:xfrm rot="10800000" flipH="1">
                <a:off x="3210688" y="4850333"/>
                <a:ext cx="1828557" cy="1829687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roup 16">
              <a:extLst>
                <a:ext uri="{FF2B5EF4-FFF2-40B4-BE49-F238E27FC236}">
                  <a16:creationId xmlns:a16="http://schemas.microsoft.com/office/drawing/2014/main" id="{BEF0D1C0-AA7E-590F-C799-7B275903E099}"/>
                </a:ext>
              </a:extLst>
            </p:cNvPr>
            <p:cNvGrpSpPr/>
            <p:nvPr/>
          </p:nvGrpSpPr>
          <p:grpSpPr>
            <a:xfrm>
              <a:off x="8885757" y="3171365"/>
              <a:ext cx="2667002" cy="2667003"/>
              <a:chOff x="2791465" y="4431675"/>
              <a:chExt cx="2667002" cy="2667003"/>
            </a:xfrm>
          </p:grpSpPr>
          <p:sp>
            <p:nvSpPr>
              <p:cNvPr id="42" name="Freeform: Shape 17">
                <a:extLst>
                  <a:ext uri="{FF2B5EF4-FFF2-40B4-BE49-F238E27FC236}">
                    <a16:creationId xmlns:a16="http://schemas.microsoft.com/office/drawing/2014/main" id="{30586AFC-DF82-9D60-6145-2BFA2B4F3219}"/>
                  </a:ext>
                </a:extLst>
              </p:cNvPr>
              <p:cNvSpPr/>
              <p:nvPr/>
            </p:nvSpPr>
            <p:spPr>
              <a:xfrm rot="10800000" flipH="1">
                <a:off x="2791465" y="4431675"/>
                <a:ext cx="2667002" cy="2667003"/>
              </a:xfrm>
              <a:custGeom>
                <a:avLst/>
                <a:gdLst>
                  <a:gd name="connsiteX0" fmla="*/ 1341033 w 2667002"/>
                  <a:gd name="connsiteY0" fmla="*/ 2667003 h 2667003"/>
                  <a:gd name="connsiteX1" fmla="*/ 1511178 w 2667002"/>
                  <a:gd name="connsiteY1" fmla="*/ 2655643 h 2667003"/>
                  <a:gd name="connsiteX2" fmla="*/ 1554023 w 2667002"/>
                  <a:gd name="connsiteY2" fmla="*/ 2426232 h 2667003"/>
                  <a:gd name="connsiteX3" fmla="*/ 1691447 w 2667002"/>
                  <a:gd name="connsiteY3" fmla="*/ 2389684 h 2667003"/>
                  <a:gd name="connsiteX4" fmla="*/ 1845170 w 2667002"/>
                  <a:gd name="connsiteY4" fmla="*/ 2568719 h 2667003"/>
                  <a:gd name="connsiteX5" fmla="*/ 1996424 w 2667002"/>
                  <a:gd name="connsiteY5" fmla="*/ 2494389 h 2667003"/>
                  <a:gd name="connsiteX6" fmla="*/ 1948517 w 2667002"/>
                  <a:gd name="connsiteY6" fmla="*/ 2262384 h 2667003"/>
                  <a:gd name="connsiteX7" fmla="*/ 2073347 w 2667002"/>
                  <a:gd name="connsiteY7" fmla="*/ 2166569 h 2667003"/>
                  <a:gd name="connsiteX8" fmla="*/ 2282633 w 2667002"/>
                  <a:gd name="connsiteY8" fmla="*/ 2271274 h 2667003"/>
                  <a:gd name="connsiteX9" fmla="*/ 2393511 w 2667002"/>
                  <a:gd name="connsiteY9" fmla="*/ 2142616 h 2667003"/>
                  <a:gd name="connsiteX10" fmla="*/ 2262383 w 2667002"/>
                  <a:gd name="connsiteY10" fmla="*/ 1949875 h 2667003"/>
                  <a:gd name="connsiteX11" fmla="*/ 2333010 w 2667002"/>
                  <a:gd name="connsiteY11" fmla="*/ 1827638 h 2667003"/>
                  <a:gd name="connsiteX12" fmla="*/ 2566125 w 2667002"/>
                  <a:gd name="connsiteY12" fmla="*/ 1843936 h 2667003"/>
                  <a:gd name="connsiteX13" fmla="*/ 2620330 w 2667002"/>
                  <a:gd name="connsiteY13" fmla="*/ 1683916 h 2667003"/>
                  <a:gd name="connsiteX14" fmla="*/ 2426231 w 2667002"/>
                  <a:gd name="connsiteY14" fmla="*/ 1555381 h 2667003"/>
                  <a:gd name="connsiteX15" fmla="*/ 2446481 w 2667002"/>
                  <a:gd name="connsiteY15" fmla="*/ 1400300 h 2667003"/>
                  <a:gd name="connsiteX16" fmla="*/ 2667002 w 2667002"/>
                  <a:gd name="connsiteY16" fmla="*/ 1325969 h 2667003"/>
                  <a:gd name="connsiteX17" fmla="*/ 2655643 w 2667002"/>
                  <a:gd name="connsiteY17" fmla="*/ 1155825 h 2667003"/>
                  <a:gd name="connsiteX18" fmla="*/ 2426231 w 2667002"/>
                  <a:gd name="connsiteY18" fmla="*/ 1112980 h 2667003"/>
                  <a:gd name="connsiteX19" fmla="*/ 2389683 w 2667002"/>
                  <a:gd name="connsiteY19" fmla="*/ 975555 h 2667003"/>
                  <a:gd name="connsiteX20" fmla="*/ 2568718 w 2667002"/>
                  <a:gd name="connsiteY20" fmla="*/ 821832 h 2667003"/>
                  <a:gd name="connsiteX21" fmla="*/ 2494388 w 2667002"/>
                  <a:gd name="connsiteY21" fmla="*/ 670578 h 2667003"/>
                  <a:gd name="connsiteX22" fmla="*/ 2262383 w 2667002"/>
                  <a:gd name="connsiteY22" fmla="*/ 718485 h 2667003"/>
                  <a:gd name="connsiteX23" fmla="*/ 2167927 w 2667002"/>
                  <a:gd name="connsiteY23" fmla="*/ 593655 h 2667003"/>
                  <a:gd name="connsiteX24" fmla="*/ 2271273 w 2667002"/>
                  <a:gd name="connsiteY24" fmla="*/ 384369 h 2667003"/>
                  <a:gd name="connsiteX25" fmla="*/ 2142615 w 2667002"/>
                  <a:gd name="connsiteY25" fmla="*/ 273491 h 2667003"/>
                  <a:gd name="connsiteX26" fmla="*/ 1951110 w 2667002"/>
                  <a:gd name="connsiteY26" fmla="*/ 404619 h 2667003"/>
                  <a:gd name="connsiteX27" fmla="*/ 1827637 w 2667002"/>
                  <a:gd name="connsiteY27" fmla="*/ 333993 h 2667003"/>
                  <a:gd name="connsiteX28" fmla="*/ 1845170 w 2667002"/>
                  <a:gd name="connsiteY28" fmla="*/ 100877 h 2667003"/>
                  <a:gd name="connsiteX29" fmla="*/ 1683916 w 2667002"/>
                  <a:gd name="connsiteY29" fmla="*/ 46672 h 2667003"/>
                  <a:gd name="connsiteX30" fmla="*/ 1555381 w 2667002"/>
                  <a:gd name="connsiteY30" fmla="*/ 240771 h 2667003"/>
                  <a:gd name="connsiteX31" fmla="*/ 1400300 w 2667002"/>
                  <a:gd name="connsiteY31" fmla="*/ 220521 h 2667003"/>
                  <a:gd name="connsiteX32" fmla="*/ 1325969 w 2667002"/>
                  <a:gd name="connsiteY32" fmla="*/ 0 h 2667003"/>
                  <a:gd name="connsiteX33" fmla="*/ 1157059 w 2667002"/>
                  <a:gd name="connsiteY33" fmla="*/ 11359 h 2667003"/>
                  <a:gd name="connsiteX34" fmla="*/ 1114214 w 2667002"/>
                  <a:gd name="connsiteY34" fmla="*/ 240771 h 2667003"/>
                  <a:gd name="connsiteX35" fmla="*/ 975555 w 2667002"/>
                  <a:gd name="connsiteY35" fmla="*/ 277319 h 2667003"/>
                  <a:gd name="connsiteX36" fmla="*/ 823067 w 2667002"/>
                  <a:gd name="connsiteY36" fmla="*/ 98284 h 2667003"/>
                  <a:gd name="connsiteX37" fmla="*/ 670578 w 2667002"/>
                  <a:gd name="connsiteY37" fmla="*/ 172615 h 2667003"/>
                  <a:gd name="connsiteX38" fmla="*/ 718486 w 2667002"/>
                  <a:gd name="connsiteY38" fmla="*/ 404619 h 2667003"/>
                  <a:gd name="connsiteX39" fmla="*/ 593655 w 2667002"/>
                  <a:gd name="connsiteY39" fmla="*/ 499076 h 2667003"/>
                  <a:gd name="connsiteX40" fmla="*/ 384369 w 2667002"/>
                  <a:gd name="connsiteY40" fmla="*/ 395729 h 2667003"/>
                  <a:gd name="connsiteX41" fmla="*/ 273491 w 2667002"/>
                  <a:gd name="connsiteY41" fmla="*/ 524387 h 2667003"/>
                  <a:gd name="connsiteX42" fmla="*/ 405854 w 2667002"/>
                  <a:gd name="connsiteY42" fmla="*/ 715893 h 2667003"/>
                  <a:gd name="connsiteX43" fmla="*/ 333993 w 2667002"/>
                  <a:gd name="connsiteY43" fmla="*/ 839365 h 2667003"/>
                  <a:gd name="connsiteX44" fmla="*/ 102112 w 2667002"/>
                  <a:gd name="connsiteY44" fmla="*/ 821832 h 2667003"/>
                  <a:gd name="connsiteX45" fmla="*/ 46673 w 2667002"/>
                  <a:gd name="connsiteY45" fmla="*/ 983087 h 2667003"/>
                  <a:gd name="connsiteX46" fmla="*/ 242006 w 2667002"/>
                  <a:gd name="connsiteY46" fmla="*/ 1111622 h 2667003"/>
                  <a:gd name="connsiteX47" fmla="*/ 220522 w 2667002"/>
                  <a:gd name="connsiteY47" fmla="*/ 1266703 h 2667003"/>
                  <a:gd name="connsiteX48" fmla="*/ 0 w 2667002"/>
                  <a:gd name="connsiteY48" fmla="*/ 1341034 h 2667003"/>
                  <a:gd name="connsiteX49" fmla="*/ 11360 w 2667002"/>
                  <a:gd name="connsiteY49" fmla="*/ 1509944 h 2667003"/>
                  <a:gd name="connsiteX50" fmla="*/ 240771 w 2667002"/>
                  <a:gd name="connsiteY50" fmla="*/ 1554023 h 2667003"/>
                  <a:gd name="connsiteX51" fmla="*/ 278554 w 2667002"/>
                  <a:gd name="connsiteY51" fmla="*/ 1691448 h 2667003"/>
                  <a:gd name="connsiteX52" fmla="*/ 98284 w 2667002"/>
                  <a:gd name="connsiteY52" fmla="*/ 1843936 h 2667003"/>
                  <a:gd name="connsiteX53" fmla="*/ 173973 w 2667002"/>
                  <a:gd name="connsiteY53" fmla="*/ 1996425 h 2667003"/>
                  <a:gd name="connsiteX54" fmla="*/ 404619 w 2667002"/>
                  <a:gd name="connsiteY54" fmla="*/ 1948518 h 2667003"/>
                  <a:gd name="connsiteX55" fmla="*/ 500433 w 2667002"/>
                  <a:gd name="connsiteY55" fmla="*/ 2073348 h 2667003"/>
                  <a:gd name="connsiteX56" fmla="*/ 395729 w 2667002"/>
                  <a:gd name="connsiteY56" fmla="*/ 2282634 h 2667003"/>
                  <a:gd name="connsiteX57" fmla="*/ 524387 w 2667002"/>
                  <a:gd name="connsiteY57" fmla="*/ 2393512 h 2667003"/>
                  <a:gd name="connsiteX58" fmla="*/ 717127 w 2667002"/>
                  <a:gd name="connsiteY58" fmla="*/ 2261149 h 2667003"/>
                  <a:gd name="connsiteX59" fmla="*/ 840723 w 2667002"/>
                  <a:gd name="connsiteY59" fmla="*/ 2333010 h 2667003"/>
                  <a:gd name="connsiteX60" fmla="*/ 823067 w 2667002"/>
                  <a:gd name="connsiteY60" fmla="*/ 2564891 h 2667003"/>
                  <a:gd name="connsiteX61" fmla="*/ 983087 w 2667002"/>
                  <a:gd name="connsiteY61" fmla="*/ 2620331 h 2667003"/>
                  <a:gd name="connsiteX62" fmla="*/ 1111621 w 2667002"/>
                  <a:gd name="connsiteY62" fmla="*/ 2426232 h 2667003"/>
                  <a:gd name="connsiteX63" fmla="*/ 1266703 w 2667002"/>
                  <a:gd name="connsiteY63" fmla="*/ 2446481 h 2667003"/>
                  <a:gd name="connsiteX64" fmla="*/ 1341033 w 2667002"/>
                  <a:gd name="connsiteY64" fmla="*/ 2667003 h 2667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667002" h="2667003">
                    <a:moveTo>
                      <a:pt x="1341033" y="2667003"/>
                    </a:moveTo>
                    <a:cubicBezTo>
                      <a:pt x="1511178" y="2655643"/>
                      <a:pt x="1511178" y="2655643"/>
                      <a:pt x="1511178" y="2655643"/>
                    </a:cubicBezTo>
                    <a:cubicBezTo>
                      <a:pt x="1554023" y="2426232"/>
                      <a:pt x="1554023" y="2426232"/>
                      <a:pt x="1554023" y="2426232"/>
                    </a:cubicBezTo>
                    <a:cubicBezTo>
                      <a:pt x="1599461" y="2417465"/>
                      <a:pt x="1646133" y="2404871"/>
                      <a:pt x="1691447" y="2389684"/>
                    </a:cubicBezTo>
                    <a:cubicBezTo>
                      <a:pt x="1845170" y="2568719"/>
                      <a:pt x="1845170" y="2568719"/>
                      <a:pt x="1845170" y="2568719"/>
                    </a:cubicBezTo>
                    <a:cubicBezTo>
                      <a:pt x="1996424" y="2494389"/>
                      <a:pt x="1996424" y="2494389"/>
                      <a:pt x="1996424" y="2494389"/>
                    </a:cubicBezTo>
                    <a:cubicBezTo>
                      <a:pt x="1948517" y="2262384"/>
                      <a:pt x="1948517" y="2262384"/>
                      <a:pt x="1948517" y="2262384"/>
                    </a:cubicBezTo>
                    <a:cubicBezTo>
                      <a:pt x="1992720" y="2233368"/>
                      <a:pt x="2034330" y="2201882"/>
                      <a:pt x="2073347" y="2166569"/>
                    </a:cubicBezTo>
                    <a:cubicBezTo>
                      <a:pt x="2282633" y="2271274"/>
                      <a:pt x="2282633" y="2271274"/>
                      <a:pt x="2282633" y="2271274"/>
                    </a:cubicBezTo>
                    <a:cubicBezTo>
                      <a:pt x="2393511" y="2142616"/>
                      <a:pt x="2393511" y="2142616"/>
                      <a:pt x="2393511" y="2142616"/>
                    </a:cubicBezTo>
                    <a:cubicBezTo>
                      <a:pt x="2262383" y="1949875"/>
                      <a:pt x="2262383" y="1949875"/>
                      <a:pt x="2262383" y="1949875"/>
                    </a:cubicBezTo>
                    <a:cubicBezTo>
                      <a:pt x="2288930" y="1910735"/>
                      <a:pt x="2311525" y="1869124"/>
                      <a:pt x="2333010" y="1827638"/>
                    </a:cubicBezTo>
                    <a:cubicBezTo>
                      <a:pt x="2566125" y="1843936"/>
                      <a:pt x="2566125" y="1843936"/>
                      <a:pt x="2566125" y="1843936"/>
                    </a:cubicBezTo>
                    <a:cubicBezTo>
                      <a:pt x="2620330" y="1683916"/>
                      <a:pt x="2620330" y="1683916"/>
                      <a:pt x="2620330" y="1683916"/>
                    </a:cubicBezTo>
                    <a:cubicBezTo>
                      <a:pt x="2426231" y="1555381"/>
                      <a:pt x="2426231" y="1555381"/>
                      <a:pt x="2426231" y="1555381"/>
                    </a:cubicBezTo>
                    <a:cubicBezTo>
                      <a:pt x="2436356" y="1503646"/>
                      <a:pt x="2442653" y="1452035"/>
                      <a:pt x="2446481" y="1400300"/>
                    </a:cubicBezTo>
                    <a:cubicBezTo>
                      <a:pt x="2667002" y="1325969"/>
                      <a:pt x="2667002" y="1325969"/>
                      <a:pt x="2667002" y="1325969"/>
                    </a:cubicBezTo>
                    <a:cubicBezTo>
                      <a:pt x="2655643" y="1155825"/>
                      <a:pt x="2655643" y="1155825"/>
                      <a:pt x="2655643" y="1155825"/>
                    </a:cubicBezTo>
                    <a:cubicBezTo>
                      <a:pt x="2426231" y="1112980"/>
                      <a:pt x="2426231" y="1112980"/>
                      <a:pt x="2426231" y="1112980"/>
                    </a:cubicBezTo>
                    <a:cubicBezTo>
                      <a:pt x="2417465" y="1067542"/>
                      <a:pt x="2404870" y="1020869"/>
                      <a:pt x="2389683" y="975555"/>
                    </a:cubicBezTo>
                    <a:cubicBezTo>
                      <a:pt x="2568718" y="821832"/>
                      <a:pt x="2568718" y="821832"/>
                      <a:pt x="2568718" y="821832"/>
                    </a:cubicBezTo>
                    <a:cubicBezTo>
                      <a:pt x="2494388" y="670578"/>
                      <a:pt x="2494388" y="670578"/>
                      <a:pt x="2494388" y="670578"/>
                    </a:cubicBezTo>
                    <a:cubicBezTo>
                      <a:pt x="2262383" y="718485"/>
                      <a:pt x="2262383" y="718485"/>
                      <a:pt x="2262383" y="718485"/>
                    </a:cubicBezTo>
                    <a:cubicBezTo>
                      <a:pt x="2233367" y="674282"/>
                      <a:pt x="2201882" y="632672"/>
                      <a:pt x="2167927" y="593655"/>
                    </a:cubicBezTo>
                    <a:cubicBezTo>
                      <a:pt x="2271273" y="384369"/>
                      <a:pt x="2271273" y="384369"/>
                      <a:pt x="2271273" y="384369"/>
                    </a:cubicBezTo>
                    <a:cubicBezTo>
                      <a:pt x="2142615" y="273491"/>
                      <a:pt x="2142615" y="273491"/>
                      <a:pt x="2142615" y="273491"/>
                    </a:cubicBezTo>
                    <a:cubicBezTo>
                      <a:pt x="1951110" y="404619"/>
                      <a:pt x="1951110" y="404619"/>
                      <a:pt x="1951110" y="404619"/>
                    </a:cubicBezTo>
                    <a:cubicBezTo>
                      <a:pt x="1910734" y="379430"/>
                      <a:pt x="1869124" y="355477"/>
                      <a:pt x="1827637" y="333993"/>
                    </a:cubicBezTo>
                    <a:cubicBezTo>
                      <a:pt x="1845170" y="100877"/>
                      <a:pt x="1845170" y="100877"/>
                      <a:pt x="1845170" y="100877"/>
                    </a:cubicBezTo>
                    <a:cubicBezTo>
                      <a:pt x="1683916" y="46672"/>
                      <a:pt x="1683916" y="46672"/>
                      <a:pt x="1683916" y="46672"/>
                    </a:cubicBezTo>
                    <a:cubicBezTo>
                      <a:pt x="1555381" y="240771"/>
                      <a:pt x="1555381" y="240771"/>
                      <a:pt x="1555381" y="240771"/>
                    </a:cubicBezTo>
                    <a:cubicBezTo>
                      <a:pt x="1504881" y="230646"/>
                      <a:pt x="1452035" y="224349"/>
                      <a:pt x="1400300" y="220521"/>
                    </a:cubicBezTo>
                    <a:cubicBezTo>
                      <a:pt x="1325969" y="0"/>
                      <a:pt x="1325969" y="0"/>
                      <a:pt x="1325969" y="0"/>
                    </a:cubicBezTo>
                    <a:cubicBezTo>
                      <a:pt x="1157059" y="11359"/>
                      <a:pt x="1157059" y="11359"/>
                      <a:pt x="1157059" y="11359"/>
                    </a:cubicBezTo>
                    <a:cubicBezTo>
                      <a:pt x="1114214" y="240771"/>
                      <a:pt x="1114214" y="240771"/>
                      <a:pt x="1114214" y="240771"/>
                    </a:cubicBezTo>
                    <a:cubicBezTo>
                      <a:pt x="1067542" y="249537"/>
                      <a:pt x="1020869" y="262132"/>
                      <a:pt x="975555" y="277319"/>
                    </a:cubicBezTo>
                    <a:cubicBezTo>
                      <a:pt x="823067" y="98284"/>
                      <a:pt x="823067" y="98284"/>
                      <a:pt x="823067" y="98284"/>
                    </a:cubicBezTo>
                    <a:cubicBezTo>
                      <a:pt x="670578" y="172615"/>
                      <a:pt x="670578" y="172615"/>
                      <a:pt x="670578" y="172615"/>
                    </a:cubicBezTo>
                    <a:cubicBezTo>
                      <a:pt x="718486" y="404619"/>
                      <a:pt x="718486" y="404619"/>
                      <a:pt x="718486" y="404619"/>
                    </a:cubicBezTo>
                    <a:cubicBezTo>
                      <a:pt x="674282" y="433635"/>
                      <a:pt x="632672" y="465121"/>
                      <a:pt x="593655" y="499076"/>
                    </a:cubicBezTo>
                    <a:cubicBezTo>
                      <a:pt x="384369" y="395729"/>
                      <a:pt x="384369" y="395729"/>
                      <a:pt x="384369" y="395729"/>
                    </a:cubicBezTo>
                    <a:cubicBezTo>
                      <a:pt x="273491" y="524387"/>
                      <a:pt x="273491" y="524387"/>
                      <a:pt x="273491" y="524387"/>
                    </a:cubicBezTo>
                    <a:cubicBezTo>
                      <a:pt x="405854" y="715893"/>
                      <a:pt x="405854" y="715893"/>
                      <a:pt x="405854" y="715893"/>
                    </a:cubicBezTo>
                    <a:cubicBezTo>
                      <a:pt x="379431" y="756268"/>
                      <a:pt x="355477" y="797879"/>
                      <a:pt x="333993" y="839365"/>
                    </a:cubicBezTo>
                    <a:cubicBezTo>
                      <a:pt x="102112" y="821832"/>
                      <a:pt x="102112" y="821832"/>
                      <a:pt x="102112" y="821832"/>
                    </a:cubicBezTo>
                    <a:cubicBezTo>
                      <a:pt x="46673" y="983087"/>
                      <a:pt x="46673" y="983087"/>
                      <a:pt x="46673" y="983087"/>
                    </a:cubicBezTo>
                    <a:cubicBezTo>
                      <a:pt x="242006" y="1111622"/>
                      <a:pt x="242006" y="1111622"/>
                      <a:pt x="242006" y="1111622"/>
                    </a:cubicBezTo>
                    <a:cubicBezTo>
                      <a:pt x="230646" y="1163357"/>
                      <a:pt x="224349" y="1214968"/>
                      <a:pt x="220522" y="1266703"/>
                    </a:cubicBezTo>
                    <a:cubicBezTo>
                      <a:pt x="0" y="1341034"/>
                      <a:pt x="0" y="1341034"/>
                      <a:pt x="0" y="1341034"/>
                    </a:cubicBezTo>
                    <a:cubicBezTo>
                      <a:pt x="11360" y="1509944"/>
                      <a:pt x="11360" y="1509944"/>
                      <a:pt x="11360" y="1509944"/>
                    </a:cubicBezTo>
                    <a:cubicBezTo>
                      <a:pt x="240771" y="1554023"/>
                      <a:pt x="240771" y="1554023"/>
                      <a:pt x="240771" y="1554023"/>
                    </a:cubicBezTo>
                    <a:cubicBezTo>
                      <a:pt x="250772" y="1599461"/>
                      <a:pt x="262132" y="1646134"/>
                      <a:pt x="278554" y="1691448"/>
                    </a:cubicBezTo>
                    <a:cubicBezTo>
                      <a:pt x="98284" y="1843936"/>
                      <a:pt x="98284" y="1843936"/>
                      <a:pt x="98284" y="1843936"/>
                    </a:cubicBezTo>
                    <a:cubicBezTo>
                      <a:pt x="173973" y="1996425"/>
                      <a:pt x="173973" y="1996425"/>
                      <a:pt x="173973" y="1996425"/>
                    </a:cubicBezTo>
                    <a:cubicBezTo>
                      <a:pt x="404619" y="1948518"/>
                      <a:pt x="404619" y="1948518"/>
                      <a:pt x="404619" y="1948518"/>
                    </a:cubicBezTo>
                    <a:cubicBezTo>
                      <a:pt x="433635" y="1992721"/>
                      <a:pt x="465120" y="2034331"/>
                      <a:pt x="500433" y="2073348"/>
                    </a:cubicBezTo>
                    <a:cubicBezTo>
                      <a:pt x="395729" y="2282634"/>
                      <a:pt x="395729" y="2282634"/>
                      <a:pt x="395729" y="2282634"/>
                    </a:cubicBezTo>
                    <a:cubicBezTo>
                      <a:pt x="524387" y="2393512"/>
                      <a:pt x="524387" y="2393512"/>
                      <a:pt x="524387" y="2393512"/>
                    </a:cubicBezTo>
                    <a:cubicBezTo>
                      <a:pt x="717127" y="2261149"/>
                      <a:pt x="717127" y="2261149"/>
                      <a:pt x="717127" y="2261149"/>
                    </a:cubicBezTo>
                    <a:cubicBezTo>
                      <a:pt x="756268" y="2287573"/>
                      <a:pt x="797878" y="2311526"/>
                      <a:pt x="840723" y="2333010"/>
                    </a:cubicBezTo>
                    <a:cubicBezTo>
                      <a:pt x="823067" y="2564891"/>
                      <a:pt x="823067" y="2564891"/>
                      <a:pt x="823067" y="2564891"/>
                    </a:cubicBezTo>
                    <a:cubicBezTo>
                      <a:pt x="983087" y="2620331"/>
                      <a:pt x="983087" y="2620331"/>
                      <a:pt x="983087" y="2620331"/>
                    </a:cubicBezTo>
                    <a:cubicBezTo>
                      <a:pt x="1111621" y="2426232"/>
                      <a:pt x="1111621" y="2426232"/>
                      <a:pt x="1111621" y="2426232"/>
                    </a:cubicBezTo>
                    <a:cubicBezTo>
                      <a:pt x="1163356" y="2436357"/>
                      <a:pt x="1214968" y="2442654"/>
                      <a:pt x="1266703" y="2446481"/>
                    </a:cubicBezTo>
                    <a:cubicBezTo>
                      <a:pt x="1341033" y="2667003"/>
                      <a:pt x="1341033" y="2667003"/>
                      <a:pt x="1341033" y="2667003"/>
                    </a:cubicBezTo>
                    <a:close/>
                  </a:path>
                </a:pathLst>
              </a:custGeom>
              <a:solidFill>
                <a:srgbClr val="009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Shape 384">
                <a:extLst>
                  <a:ext uri="{FF2B5EF4-FFF2-40B4-BE49-F238E27FC236}">
                    <a16:creationId xmlns:a16="http://schemas.microsoft.com/office/drawing/2014/main" id="{1EDFFE4A-971B-3859-8675-ECE4B635DF88}"/>
                  </a:ext>
                </a:extLst>
              </p:cNvPr>
              <p:cNvSpPr/>
              <p:nvPr/>
            </p:nvSpPr>
            <p:spPr>
              <a:xfrm rot="10800000" flipH="1">
                <a:off x="3210688" y="4850333"/>
                <a:ext cx="1828557" cy="1829687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D1A57320-8AAD-6F35-6AEA-2914FC14DE19}"/>
              </a:ext>
            </a:extLst>
          </p:cNvPr>
          <p:cNvSpPr/>
          <p:nvPr/>
        </p:nvSpPr>
        <p:spPr>
          <a:xfrm>
            <a:off x="428743" y="3280491"/>
            <a:ext cx="134109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3923D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Limited market-based procurement from all DERs by system operators </a:t>
            </a:r>
          </a:p>
        </p:txBody>
      </p:sp>
      <p:sp>
        <p:nvSpPr>
          <p:cNvPr id="53" name="Freeform: Shape 17">
            <a:extLst>
              <a:ext uri="{FF2B5EF4-FFF2-40B4-BE49-F238E27FC236}">
                <a16:creationId xmlns:a16="http://schemas.microsoft.com/office/drawing/2014/main" id="{91598F70-1800-056D-3BFD-3048F52B5228}"/>
              </a:ext>
            </a:extLst>
          </p:cNvPr>
          <p:cNvSpPr/>
          <p:nvPr/>
        </p:nvSpPr>
        <p:spPr>
          <a:xfrm rot="10800000" flipH="1">
            <a:off x="8634236" y="1339562"/>
            <a:ext cx="2243750" cy="2168615"/>
          </a:xfrm>
          <a:custGeom>
            <a:avLst/>
            <a:gdLst>
              <a:gd name="connsiteX0" fmla="*/ 1341033 w 2667002"/>
              <a:gd name="connsiteY0" fmla="*/ 2667003 h 2667003"/>
              <a:gd name="connsiteX1" fmla="*/ 1511178 w 2667002"/>
              <a:gd name="connsiteY1" fmla="*/ 2655643 h 2667003"/>
              <a:gd name="connsiteX2" fmla="*/ 1554023 w 2667002"/>
              <a:gd name="connsiteY2" fmla="*/ 2426232 h 2667003"/>
              <a:gd name="connsiteX3" fmla="*/ 1691447 w 2667002"/>
              <a:gd name="connsiteY3" fmla="*/ 2389684 h 2667003"/>
              <a:gd name="connsiteX4" fmla="*/ 1845170 w 2667002"/>
              <a:gd name="connsiteY4" fmla="*/ 2568719 h 2667003"/>
              <a:gd name="connsiteX5" fmla="*/ 1996424 w 2667002"/>
              <a:gd name="connsiteY5" fmla="*/ 2494389 h 2667003"/>
              <a:gd name="connsiteX6" fmla="*/ 1948517 w 2667002"/>
              <a:gd name="connsiteY6" fmla="*/ 2262384 h 2667003"/>
              <a:gd name="connsiteX7" fmla="*/ 2073347 w 2667002"/>
              <a:gd name="connsiteY7" fmla="*/ 2166569 h 2667003"/>
              <a:gd name="connsiteX8" fmla="*/ 2282633 w 2667002"/>
              <a:gd name="connsiteY8" fmla="*/ 2271274 h 2667003"/>
              <a:gd name="connsiteX9" fmla="*/ 2393511 w 2667002"/>
              <a:gd name="connsiteY9" fmla="*/ 2142616 h 2667003"/>
              <a:gd name="connsiteX10" fmla="*/ 2262383 w 2667002"/>
              <a:gd name="connsiteY10" fmla="*/ 1949875 h 2667003"/>
              <a:gd name="connsiteX11" fmla="*/ 2333010 w 2667002"/>
              <a:gd name="connsiteY11" fmla="*/ 1827638 h 2667003"/>
              <a:gd name="connsiteX12" fmla="*/ 2566125 w 2667002"/>
              <a:gd name="connsiteY12" fmla="*/ 1843936 h 2667003"/>
              <a:gd name="connsiteX13" fmla="*/ 2620330 w 2667002"/>
              <a:gd name="connsiteY13" fmla="*/ 1683916 h 2667003"/>
              <a:gd name="connsiteX14" fmla="*/ 2426231 w 2667002"/>
              <a:gd name="connsiteY14" fmla="*/ 1555381 h 2667003"/>
              <a:gd name="connsiteX15" fmla="*/ 2446481 w 2667002"/>
              <a:gd name="connsiteY15" fmla="*/ 1400300 h 2667003"/>
              <a:gd name="connsiteX16" fmla="*/ 2667002 w 2667002"/>
              <a:gd name="connsiteY16" fmla="*/ 1325969 h 2667003"/>
              <a:gd name="connsiteX17" fmla="*/ 2655643 w 2667002"/>
              <a:gd name="connsiteY17" fmla="*/ 1155825 h 2667003"/>
              <a:gd name="connsiteX18" fmla="*/ 2426231 w 2667002"/>
              <a:gd name="connsiteY18" fmla="*/ 1112980 h 2667003"/>
              <a:gd name="connsiteX19" fmla="*/ 2389683 w 2667002"/>
              <a:gd name="connsiteY19" fmla="*/ 975555 h 2667003"/>
              <a:gd name="connsiteX20" fmla="*/ 2568718 w 2667002"/>
              <a:gd name="connsiteY20" fmla="*/ 821832 h 2667003"/>
              <a:gd name="connsiteX21" fmla="*/ 2494388 w 2667002"/>
              <a:gd name="connsiteY21" fmla="*/ 670578 h 2667003"/>
              <a:gd name="connsiteX22" fmla="*/ 2262383 w 2667002"/>
              <a:gd name="connsiteY22" fmla="*/ 718485 h 2667003"/>
              <a:gd name="connsiteX23" fmla="*/ 2167927 w 2667002"/>
              <a:gd name="connsiteY23" fmla="*/ 593655 h 2667003"/>
              <a:gd name="connsiteX24" fmla="*/ 2271273 w 2667002"/>
              <a:gd name="connsiteY24" fmla="*/ 384369 h 2667003"/>
              <a:gd name="connsiteX25" fmla="*/ 2142615 w 2667002"/>
              <a:gd name="connsiteY25" fmla="*/ 273491 h 2667003"/>
              <a:gd name="connsiteX26" fmla="*/ 1951110 w 2667002"/>
              <a:gd name="connsiteY26" fmla="*/ 404619 h 2667003"/>
              <a:gd name="connsiteX27" fmla="*/ 1827637 w 2667002"/>
              <a:gd name="connsiteY27" fmla="*/ 333993 h 2667003"/>
              <a:gd name="connsiteX28" fmla="*/ 1845170 w 2667002"/>
              <a:gd name="connsiteY28" fmla="*/ 100877 h 2667003"/>
              <a:gd name="connsiteX29" fmla="*/ 1683916 w 2667002"/>
              <a:gd name="connsiteY29" fmla="*/ 46672 h 2667003"/>
              <a:gd name="connsiteX30" fmla="*/ 1555381 w 2667002"/>
              <a:gd name="connsiteY30" fmla="*/ 240771 h 2667003"/>
              <a:gd name="connsiteX31" fmla="*/ 1400300 w 2667002"/>
              <a:gd name="connsiteY31" fmla="*/ 220521 h 2667003"/>
              <a:gd name="connsiteX32" fmla="*/ 1325969 w 2667002"/>
              <a:gd name="connsiteY32" fmla="*/ 0 h 2667003"/>
              <a:gd name="connsiteX33" fmla="*/ 1157059 w 2667002"/>
              <a:gd name="connsiteY33" fmla="*/ 11359 h 2667003"/>
              <a:gd name="connsiteX34" fmla="*/ 1114214 w 2667002"/>
              <a:gd name="connsiteY34" fmla="*/ 240771 h 2667003"/>
              <a:gd name="connsiteX35" fmla="*/ 975555 w 2667002"/>
              <a:gd name="connsiteY35" fmla="*/ 277319 h 2667003"/>
              <a:gd name="connsiteX36" fmla="*/ 823067 w 2667002"/>
              <a:gd name="connsiteY36" fmla="*/ 98284 h 2667003"/>
              <a:gd name="connsiteX37" fmla="*/ 670578 w 2667002"/>
              <a:gd name="connsiteY37" fmla="*/ 172615 h 2667003"/>
              <a:gd name="connsiteX38" fmla="*/ 718486 w 2667002"/>
              <a:gd name="connsiteY38" fmla="*/ 404619 h 2667003"/>
              <a:gd name="connsiteX39" fmla="*/ 593655 w 2667002"/>
              <a:gd name="connsiteY39" fmla="*/ 499076 h 2667003"/>
              <a:gd name="connsiteX40" fmla="*/ 384369 w 2667002"/>
              <a:gd name="connsiteY40" fmla="*/ 395729 h 2667003"/>
              <a:gd name="connsiteX41" fmla="*/ 273491 w 2667002"/>
              <a:gd name="connsiteY41" fmla="*/ 524387 h 2667003"/>
              <a:gd name="connsiteX42" fmla="*/ 405854 w 2667002"/>
              <a:gd name="connsiteY42" fmla="*/ 715893 h 2667003"/>
              <a:gd name="connsiteX43" fmla="*/ 333993 w 2667002"/>
              <a:gd name="connsiteY43" fmla="*/ 839365 h 2667003"/>
              <a:gd name="connsiteX44" fmla="*/ 102112 w 2667002"/>
              <a:gd name="connsiteY44" fmla="*/ 821832 h 2667003"/>
              <a:gd name="connsiteX45" fmla="*/ 46673 w 2667002"/>
              <a:gd name="connsiteY45" fmla="*/ 983087 h 2667003"/>
              <a:gd name="connsiteX46" fmla="*/ 242006 w 2667002"/>
              <a:gd name="connsiteY46" fmla="*/ 1111622 h 2667003"/>
              <a:gd name="connsiteX47" fmla="*/ 220522 w 2667002"/>
              <a:gd name="connsiteY47" fmla="*/ 1266703 h 2667003"/>
              <a:gd name="connsiteX48" fmla="*/ 0 w 2667002"/>
              <a:gd name="connsiteY48" fmla="*/ 1341034 h 2667003"/>
              <a:gd name="connsiteX49" fmla="*/ 11360 w 2667002"/>
              <a:gd name="connsiteY49" fmla="*/ 1509944 h 2667003"/>
              <a:gd name="connsiteX50" fmla="*/ 240771 w 2667002"/>
              <a:gd name="connsiteY50" fmla="*/ 1554023 h 2667003"/>
              <a:gd name="connsiteX51" fmla="*/ 278554 w 2667002"/>
              <a:gd name="connsiteY51" fmla="*/ 1691448 h 2667003"/>
              <a:gd name="connsiteX52" fmla="*/ 98284 w 2667002"/>
              <a:gd name="connsiteY52" fmla="*/ 1843936 h 2667003"/>
              <a:gd name="connsiteX53" fmla="*/ 173973 w 2667002"/>
              <a:gd name="connsiteY53" fmla="*/ 1996425 h 2667003"/>
              <a:gd name="connsiteX54" fmla="*/ 404619 w 2667002"/>
              <a:gd name="connsiteY54" fmla="*/ 1948518 h 2667003"/>
              <a:gd name="connsiteX55" fmla="*/ 500433 w 2667002"/>
              <a:gd name="connsiteY55" fmla="*/ 2073348 h 2667003"/>
              <a:gd name="connsiteX56" fmla="*/ 395729 w 2667002"/>
              <a:gd name="connsiteY56" fmla="*/ 2282634 h 2667003"/>
              <a:gd name="connsiteX57" fmla="*/ 524387 w 2667002"/>
              <a:gd name="connsiteY57" fmla="*/ 2393512 h 2667003"/>
              <a:gd name="connsiteX58" fmla="*/ 717127 w 2667002"/>
              <a:gd name="connsiteY58" fmla="*/ 2261149 h 2667003"/>
              <a:gd name="connsiteX59" fmla="*/ 840723 w 2667002"/>
              <a:gd name="connsiteY59" fmla="*/ 2333010 h 2667003"/>
              <a:gd name="connsiteX60" fmla="*/ 823067 w 2667002"/>
              <a:gd name="connsiteY60" fmla="*/ 2564891 h 2667003"/>
              <a:gd name="connsiteX61" fmla="*/ 983087 w 2667002"/>
              <a:gd name="connsiteY61" fmla="*/ 2620331 h 2667003"/>
              <a:gd name="connsiteX62" fmla="*/ 1111621 w 2667002"/>
              <a:gd name="connsiteY62" fmla="*/ 2426232 h 2667003"/>
              <a:gd name="connsiteX63" fmla="*/ 1266703 w 2667002"/>
              <a:gd name="connsiteY63" fmla="*/ 2446481 h 2667003"/>
              <a:gd name="connsiteX64" fmla="*/ 1341033 w 2667002"/>
              <a:gd name="connsiteY64" fmla="*/ 2667003 h 266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667002" h="2667003">
                <a:moveTo>
                  <a:pt x="1341033" y="2667003"/>
                </a:moveTo>
                <a:cubicBezTo>
                  <a:pt x="1511178" y="2655643"/>
                  <a:pt x="1511178" y="2655643"/>
                  <a:pt x="1511178" y="2655643"/>
                </a:cubicBezTo>
                <a:cubicBezTo>
                  <a:pt x="1554023" y="2426232"/>
                  <a:pt x="1554023" y="2426232"/>
                  <a:pt x="1554023" y="2426232"/>
                </a:cubicBezTo>
                <a:cubicBezTo>
                  <a:pt x="1599461" y="2417465"/>
                  <a:pt x="1646133" y="2404871"/>
                  <a:pt x="1691447" y="2389684"/>
                </a:cubicBezTo>
                <a:cubicBezTo>
                  <a:pt x="1845170" y="2568719"/>
                  <a:pt x="1845170" y="2568719"/>
                  <a:pt x="1845170" y="2568719"/>
                </a:cubicBezTo>
                <a:cubicBezTo>
                  <a:pt x="1996424" y="2494389"/>
                  <a:pt x="1996424" y="2494389"/>
                  <a:pt x="1996424" y="2494389"/>
                </a:cubicBezTo>
                <a:cubicBezTo>
                  <a:pt x="1948517" y="2262384"/>
                  <a:pt x="1948517" y="2262384"/>
                  <a:pt x="1948517" y="2262384"/>
                </a:cubicBezTo>
                <a:cubicBezTo>
                  <a:pt x="1992720" y="2233368"/>
                  <a:pt x="2034330" y="2201882"/>
                  <a:pt x="2073347" y="2166569"/>
                </a:cubicBezTo>
                <a:cubicBezTo>
                  <a:pt x="2282633" y="2271274"/>
                  <a:pt x="2282633" y="2271274"/>
                  <a:pt x="2282633" y="2271274"/>
                </a:cubicBezTo>
                <a:cubicBezTo>
                  <a:pt x="2393511" y="2142616"/>
                  <a:pt x="2393511" y="2142616"/>
                  <a:pt x="2393511" y="2142616"/>
                </a:cubicBezTo>
                <a:cubicBezTo>
                  <a:pt x="2262383" y="1949875"/>
                  <a:pt x="2262383" y="1949875"/>
                  <a:pt x="2262383" y="1949875"/>
                </a:cubicBezTo>
                <a:cubicBezTo>
                  <a:pt x="2288930" y="1910735"/>
                  <a:pt x="2311525" y="1869124"/>
                  <a:pt x="2333010" y="1827638"/>
                </a:cubicBezTo>
                <a:cubicBezTo>
                  <a:pt x="2566125" y="1843936"/>
                  <a:pt x="2566125" y="1843936"/>
                  <a:pt x="2566125" y="1843936"/>
                </a:cubicBezTo>
                <a:cubicBezTo>
                  <a:pt x="2620330" y="1683916"/>
                  <a:pt x="2620330" y="1683916"/>
                  <a:pt x="2620330" y="1683916"/>
                </a:cubicBezTo>
                <a:cubicBezTo>
                  <a:pt x="2426231" y="1555381"/>
                  <a:pt x="2426231" y="1555381"/>
                  <a:pt x="2426231" y="1555381"/>
                </a:cubicBezTo>
                <a:cubicBezTo>
                  <a:pt x="2436356" y="1503646"/>
                  <a:pt x="2442653" y="1452035"/>
                  <a:pt x="2446481" y="1400300"/>
                </a:cubicBezTo>
                <a:cubicBezTo>
                  <a:pt x="2667002" y="1325969"/>
                  <a:pt x="2667002" y="1325969"/>
                  <a:pt x="2667002" y="1325969"/>
                </a:cubicBezTo>
                <a:cubicBezTo>
                  <a:pt x="2655643" y="1155825"/>
                  <a:pt x="2655643" y="1155825"/>
                  <a:pt x="2655643" y="1155825"/>
                </a:cubicBezTo>
                <a:cubicBezTo>
                  <a:pt x="2426231" y="1112980"/>
                  <a:pt x="2426231" y="1112980"/>
                  <a:pt x="2426231" y="1112980"/>
                </a:cubicBezTo>
                <a:cubicBezTo>
                  <a:pt x="2417465" y="1067542"/>
                  <a:pt x="2404870" y="1020869"/>
                  <a:pt x="2389683" y="975555"/>
                </a:cubicBezTo>
                <a:cubicBezTo>
                  <a:pt x="2568718" y="821832"/>
                  <a:pt x="2568718" y="821832"/>
                  <a:pt x="2568718" y="821832"/>
                </a:cubicBezTo>
                <a:cubicBezTo>
                  <a:pt x="2494388" y="670578"/>
                  <a:pt x="2494388" y="670578"/>
                  <a:pt x="2494388" y="670578"/>
                </a:cubicBezTo>
                <a:cubicBezTo>
                  <a:pt x="2262383" y="718485"/>
                  <a:pt x="2262383" y="718485"/>
                  <a:pt x="2262383" y="718485"/>
                </a:cubicBezTo>
                <a:cubicBezTo>
                  <a:pt x="2233367" y="674282"/>
                  <a:pt x="2201882" y="632672"/>
                  <a:pt x="2167927" y="593655"/>
                </a:cubicBezTo>
                <a:cubicBezTo>
                  <a:pt x="2271273" y="384369"/>
                  <a:pt x="2271273" y="384369"/>
                  <a:pt x="2271273" y="384369"/>
                </a:cubicBezTo>
                <a:cubicBezTo>
                  <a:pt x="2142615" y="273491"/>
                  <a:pt x="2142615" y="273491"/>
                  <a:pt x="2142615" y="273491"/>
                </a:cubicBezTo>
                <a:cubicBezTo>
                  <a:pt x="1951110" y="404619"/>
                  <a:pt x="1951110" y="404619"/>
                  <a:pt x="1951110" y="404619"/>
                </a:cubicBezTo>
                <a:cubicBezTo>
                  <a:pt x="1910734" y="379430"/>
                  <a:pt x="1869124" y="355477"/>
                  <a:pt x="1827637" y="333993"/>
                </a:cubicBezTo>
                <a:cubicBezTo>
                  <a:pt x="1845170" y="100877"/>
                  <a:pt x="1845170" y="100877"/>
                  <a:pt x="1845170" y="100877"/>
                </a:cubicBezTo>
                <a:cubicBezTo>
                  <a:pt x="1683916" y="46672"/>
                  <a:pt x="1683916" y="46672"/>
                  <a:pt x="1683916" y="46672"/>
                </a:cubicBezTo>
                <a:cubicBezTo>
                  <a:pt x="1555381" y="240771"/>
                  <a:pt x="1555381" y="240771"/>
                  <a:pt x="1555381" y="240771"/>
                </a:cubicBezTo>
                <a:cubicBezTo>
                  <a:pt x="1504881" y="230646"/>
                  <a:pt x="1452035" y="224349"/>
                  <a:pt x="1400300" y="220521"/>
                </a:cubicBezTo>
                <a:cubicBezTo>
                  <a:pt x="1325969" y="0"/>
                  <a:pt x="1325969" y="0"/>
                  <a:pt x="1325969" y="0"/>
                </a:cubicBezTo>
                <a:cubicBezTo>
                  <a:pt x="1157059" y="11359"/>
                  <a:pt x="1157059" y="11359"/>
                  <a:pt x="1157059" y="11359"/>
                </a:cubicBezTo>
                <a:cubicBezTo>
                  <a:pt x="1114214" y="240771"/>
                  <a:pt x="1114214" y="240771"/>
                  <a:pt x="1114214" y="240771"/>
                </a:cubicBezTo>
                <a:cubicBezTo>
                  <a:pt x="1067542" y="249537"/>
                  <a:pt x="1020869" y="262132"/>
                  <a:pt x="975555" y="277319"/>
                </a:cubicBezTo>
                <a:cubicBezTo>
                  <a:pt x="823067" y="98284"/>
                  <a:pt x="823067" y="98284"/>
                  <a:pt x="823067" y="98284"/>
                </a:cubicBezTo>
                <a:cubicBezTo>
                  <a:pt x="670578" y="172615"/>
                  <a:pt x="670578" y="172615"/>
                  <a:pt x="670578" y="172615"/>
                </a:cubicBezTo>
                <a:cubicBezTo>
                  <a:pt x="718486" y="404619"/>
                  <a:pt x="718486" y="404619"/>
                  <a:pt x="718486" y="404619"/>
                </a:cubicBezTo>
                <a:cubicBezTo>
                  <a:pt x="674282" y="433635"/>
                  <a:pt x="632672" y="465121"/>
                  <a:pt x="593655" y="499076"/>
                </a:cubicBezTo>
                <a:cubicBezTo>
                  <a:pt x="384369" y="395729"/>
                  <a:pt x="384369" y="395729"/>
                  <a:pt x="384369" y="395729"/>
                </a:cubicBezTo>
                <a:cubicBezTo>
                  <a:pt x="273491" y="524387"/>
                  <a:pt x="273491" y="524387"/>
                  <a:pt x="273491" y="524387"/>
                </a:cubicBezTo>
                <a:cubicBezTo>
                  <a:pt x="405854" y="715893"/>
                  <a:pt x="405854" y="715893"/>
                  <a:pt x="405854" y="715893"/>
                </a:cubicBezTo>
                <a:cubicBezTo>
                  <a:pt x="379431" y="756268"/>
                  <a:pt x="355477" y="797879"/>
                  <a:pt x="333993" y="839365"/>
                </a:cubicBezTo>
                <a:cubicBezTo>
                  <a:pt x="102112" y="821832"/>
                  <a:pt x="102112" y="821832"/>
                  <a:pt x="102112" y="821832"/>
                </a:cubicBezTo>
                <a:cubicBezTo>
                  <a:pt x="46673" y="983087"/>
                  <a:pt x="46673" y="983087"/>
                  <a:pt x="46673" y="983087"/>
                </a:cubicBezTo>
                <a:cubicBezTo>
                  <a:pt x="242006" y="1111622"/>
                  <a:pt x="242006" y="1111622"/>
                  <a:pt x="242006" y="1111622"/>
                </a:cubicBezTo>
                <a:cubicBezTo>
                  <a:pt x="230646" y="1163357"/>
                  <a:pt x="224349" y="1214968"/>
                  <a:pt x="220522" y="1266703"/>
                </a:cubicBezTo>
                <a:cubicBezTo>
                  <a:pt x="0" y="1341034"/>
                  <a:pt x="0" y="1341034"/>
                  <a:pt x="0" y="1341034"/>
                </a:cubicBezTo>
                <a:cubicBezTo>
                  <a:pt x="11360" y="1509944"/>
                  <a:pt x="11360" y="1509944"/>
                  <a:pt x="11360" y="1509944"/>
                </a:cubicBezTo>
                <a:cubicBezTo>
                  <a:pt x="240771" y="1554023"/>
                  <a:pt x="240771" y="1554023"/>
                  <a:pt x="240771" y="1554023"/>
                </a:cubicBezTo>
                <a:cubicBezTo>
                  <a:pt x="250772" y="1599461"/>
                  <a:pt x="262132" y="1646134"/>
                  <a:pt x="278554" y="1691448"/>
                </a:cubicBezTo>
                <a:cubicBezTo>
                  <a:pt x="98284" y="1843936"/>
                  <a:pt x="98284" y="1843936"/>
                  <a:pt x="98284" y="1843936"/>
                </a:cubicBezTo>
                <a:cubicBezTo>
                  <a:pt x="173973" y="1996425"/>
                  <a:pt x="173973" y="1996425"/>
                  <a:pt x="173973" y="1996425"/>
                </a:cubicBezTo>
                <a:cubicBezTo>
                  <a:pt x="404619" y="1948518"/>
                  <a:pt x="404619" y="1948518"/>
                  <a:pt x="404619" y="1948518"/>
                </a:cubicBezTo>
                <a:cubicBezTo>
                  <a:pt x="433635" y="1992721"/>
                  <a:pt x="465120" y="2034331"/>
                  <a:pt x="500433" y="2073348"/>
                </a:cubicBezTo>
                <a:cubicBezTo>
                  <a:pt x="395729" y="2282634"/>
                  <a:pt x="395729" y="2282634"/>
                  <a:pt x="395729" y="2282634"/>
                </a:cubicBezTo>
                <a:cubicBezTo>
                  <a:pt x="524387" y="2393512"/>
                  <a:pt x="524387" y="2393512"/>
                  <a:pt x="524387" y="2393512"/>
                </a:cubicBezTo>
                <a:cubicBezTo>
                  <a:pt x="717127" y="2261149"/>
                  <a:pt x="717127" y="2261149"/>
                  <a:pt x="717127" y="2261149"/>
                </a:cubicBezTo>
                <a:cubicBezTo>
                  <a:pt x="756268" y="2287573"/>
                  <a:pt x="797878" y="2311526"/>
                  <a:pt x="840723" y="2333010"/>
                </a:cubicBezTo>
                <a:cubicBezTo>
                  <a:pt x="823067" y="2564891"/>
                  <a:pt x="823067" y="2564891"/>
                  <a:pt x="823067" y="2564891"/>
                </a:cubicBezTo>
                <a:cubicBezTo>
                  <a:pt x="983087" y="2620331"/>
                  <a:pt x="983087" y="2620331"/>
                  <a:pt x="983087" y="2620331"/>
                </a:cubicBezTo>
                <a:cubicBezTo>
                  <a:pt x="1111621" y="2426232"/>
                  <a:pt x="1111621" y="2426232"/>
                  <a:pt x="1111621" y="2426232"/>
                </a:cubicBezTo>
                <a:cubicBezTo>
                  <a:pt x="1163356" y="2436357"/>
                  <a:pt x="1214968" y="2442654"/>
                  <a:pt x="1266703" y="2446481"/>
                </a:cubicBezTo>
                <a:cubicBezTo>
                  <a:pt x="1341033" y="2667003"/>
                  <a:pt x="1341033" y="2667003"/>
                  <a:pt x="1341033" y="2667003"/>
                </a:cubicBezTo>
                <a:close/>
              </a:path>
            </a:pathLst>
          </a:custGeom>
          <a:solidFill>
            <a:srgbClr val="5E5A59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4" name="Shape 384">
            <a:extLst>
              <a:ext uri="{FF2B5EF4-FFF2-40B4-BE49-F238E27FC236}">
                <a16:creationId xmlns:a16="http://schemas.microsoft.com/office/drawing/2014/main" id="{742A8638-5DCE-F876-0189-D32074CA6647}"/>
              </a:ext>
            </a:extLst>
          </p:cNvPr>
          <p:cNvSpPr/>
          <p:nvPr/>
        </p:nvSpPr>
        <p:spPr>
          <a:xfrm rot="10800000" flipH="1">
            <a:off x="8986929" y="1679985"/>
            <a:ext cx="1538366" cy="148777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5" name="Freeform: Shape 17">
            <a:extLst>
              <a:ext uri="{FF2B5EF4-FFF2-40B4-BE49-F238E27FC236}">
                <a16:creationId xmlns:a16="http://schemas.microsoft.com/office/drawing/2014/main" id="{7A538D06-D11B-E41B-A20C-1F5B6501F347}"/>
              </a:ext>
            </a:extLst>
          </p:cNvPr>
          <p:cNvSpPr/>
          <p:nvPr/>
        </p:nvSpPr>
        <p:spPr>
          <a:xfrm rot="10800000" flipH="1">
            <a:off x="9928001" y="3058427"/>
            <a:ext cx="2243750" cy="2168615"/>
          </a:xfrm>
          <a:custGeom>
            <a:avLst/>
            <a:gdLst>
              <a:gd name="connsiteX0" fmla="*/ 1341033 w 2667002"/>
              <a:gd name="connsiteY0" fmla="*/ 2667003 h 2667003"/>
              <a:gd name="connsiteX1" fmla="*/ 1511178 w 2667002"/>
              <a:gd name="connsiteY1" fmla="*/ 2655643 h 2667003"/>
              <a:gd name="connsiteX2" fmla="*/ 1554023 w 2667002"/>
              <a:gd name="connsiteY2" fmla="*/ 2426232 h 2667003"/>
              <a:gd name="connsiteX3" fmla="*/ 1691447 w 2667002"/>
              <a:gd name="connsiteY3" fmla="*/ 2389684 h 2667003"/>
              <a:gd name="connsiteX4" fmla="*/ 1845170 w 2667002"/>
              <a:gd name="connsiteY4" fmla="*/ 2568719 h 2667003"/>
              <a:gd name="connsiteX5" fmla="*/ 1996424 w 2667002"/>
              <a:gd name="connsiteY5" fmla="*/ 2494389 h 2667003"/>
              <a:gd name="connsiteX6" fmla="*/ 1948517 w 2667002"/>
              <a:gd name="connsiteY6" fmla="*/ 2262384 h 2667003"/>
              <a:gd name="connsiteX7" fmla="*/ 2073347 w 2667002"/>
              <a:gd name="connsiteY7" fmla="*/ 2166569 h 2667003"/>
              <a:gd name="connsiteX8" fmla="*/ 2282633 w 2667002"/>
              <a:gd name="connsiteY8" fmla="*/ 2271274 h 2667003"/>
              <a:gd name="connsiteX9" fmla="*/ 2393511 w 2667002"/>
              <a:gd name="connsiteY9" fmla="*/ 2142616 h 2667003"/>
              <a:gd name="connsiteX10" fmla="*/ 2262383 w 2667002"/>
              <a:gd name="connsiteY10" fmla="*/ 1949875 h 2667003"/>
              <a:gd name="connsiteX11" fmla="*/ 2333010 w 2667002"/>
              <a:gd name="connsiteY11" fmla="*/ 1827638 h 2667003"/>
              <a:gd name="connsiteX12" fmla="*/ 2566125 w 2667002"/>
              <a:gd name="connsiteY12" fmla="*/ 1843936 h 2667003"/>
              <a:gd name="connsiteX13" fmla="*/ 2620330 w 2667002"/>
              <a:gd name="connsiteY13" fmla="*/ 1683916 h 2667003"/>
              <a:gd name="connsiteX14" fmla="*/ 2426231 w 2667002"/>
              <a:gd name="connsiteY14" fmla="*/ 1555381 h 2667003"/>
              <a:gd name="connsiteX15" fmla="*/ 2446481 w 2667002"/>
              <a:gd name="connsiteY15" fmla="*/ 1400300 h 2667003"/>
              <a:gd name="connsiteX16" fmla="*/ 2667002 w 2667002"/>
              <a:gd name="connsiteY16" fmla="*/ 1325969 h 2667003"/>
              <a:gd name="connsiteX17" fmla="*/ 2655643 w 2667002"/>
              <a:gd name="connsiteY17" fmla="*/ 1155825 h 2667003"/>
              <a:gd name="connsiteX18" fmla="*/ 2426231 w 2667002"/>
              <a:gd name="connsiteY18" fmla="*/ 1112980 h 2667003"/>
              <a:gd name="connsiteX19" fmla="*/ 2389683 w 2667002"/>
              <a:gd name="connsiteY19" fmla="*/ 975555 h 2667003"/>
              <a:gd name="connsiteX20" fmla="*/ 2568718 w 2667002"/>
              <a:gd name="connsiteY20" fmla="*/ 821832 h 2667003"/>
              <a:gd name="connsiteX21" fmla="*/ 2494388 w 2667002"/>
              <a:gd name="connsiteY21" fmla="*/ 670578 h 2667003"/>
              <a:gd name="connsiteX22" fmla="*/ 2262383 w 2667002"/>
              <a:gd name="connsiteY22" fmla="*/ 718485 h 2667003"/>
              <a:gd name="connsiteX23" fmla="*/ 2167927 w 2667002"/>
              <a:gd name="connsiteY23" fmla="*/ 593655 h 2667003"/>
              <a:gd name="connsiteX24" fmla="*/ 2271273 w 2667002"/>
              <a:gd name="connsiteY24" fmla="*/ 384369 h 2667003"/>
              <a:gd name="connsiteX25" fmla="*/ 2142615 w 2667002"/>
              <a:gd name="connsiteY25" fmla="*/ 273491 h 2667003"/>
              <a:gd name="connsiteX26" fmla="*/ 1951110 w 2667002"/>
              <a:gd name="connsiteY26" fmla="*/ 404619 h 2667003"/>
              <a:gd name="connsiteX27" fmla="*/ 1827637 w 2667002"/>
              <a:gd name="connsiteY27" fmla="*/ 333993 h 2667003"/>
              <a:gd name="connsiteX28" fmla="*/ 1845170 w 2667002"/>
              <a:gd name="connsiteY28" fmla="*/ 100877 h 2667003"/>
              <a:gd name="connsiteX29" fmla="*/ 1683916 w 2667002"/>
              <a:gd name="connsiteY29" fmla="*/ 46672 h 2667003"/>
              <a:gd name="connsiteX30" fmla="*/ 1555381 w 2667002"/>
              <a:gd name="connsiteY30" fmla="*/ 240771 h 2667003"/>
              <a:gd name="connsiteX31" fmla="*/ 1400300 w 2667002"/>
              <a:gd name="connsiteY31" fmla="*/ 220521 h 2667003"/>
              <a:gd name="connsiteX32" fmla="*/ 1325969 w 2667002"/>
              <a:gd name="connsiteY32" fmla="*/ 0 h 2667003"/>
              <a:gd name="connsiteX33" fmla="*/ 1157059 w 2667002"/>
              <a:gd name="connsiteY33" fmla="*/ 11359 h 2667003"/>
              <a:gd name="connsiteX34" fmla="*/ 1114214 w 2667002"/>
              <a:gd name="connsiteY34" fmla="*/ 240771 h 2667003"/>
              <a:gd name="connsiteX35" fmla="*/ 975555 w 2667002"/>
              <a:gd name="connsiteY35" fmla="*/ 277319 h 2667003"/>
              <a:gd name="connsiteX36" fmla="*/ 823067 w 2667002"/>
              <a:gd name="connsiteY36" fmla="*/ 98284 h 2667003"/>
              <a:gd name="connsiteX37" fmla="*/ 670578 w 2667002"/>
              <a:gd name="connsiteY37" fmla="*/ 172615 h 2667003"/>
              <a:gd name="connsiteX38" fmla="*/ 718486 w 2667002"/>
              <a:gd name="connsiteY38" fmla="*/ 404619 h 2667003"/>
              <a:gd name="connsiteX39" fmla="*/ 593655 w 2667002"/>
              <a:gd name="connsiteY39" fmla="*/ 499076 h 2667003"/>
              <a:gd name="connsiteX40" fmla="*/ 384369 w 2667002"/>
              <a:gd name="connsiteY40" fmla="*/ 395729 h 2667003"/>
              <a:gd name="connsiteX41" fmla="*/ 273491 w 2667002"/>
              <a:gd name="connsiteY41" fmla="*/ 524387 h 2667003"/>
              <a:gd name="connsiteX42" fmla="*/ 405854 w 2667002"/>
              <a:gd name="connsiteY42" fmla="*/ 715893 h 2667003"/>
              <a:gd name="connsiteX43" fmla="*/ 333993 w 2667002"/>
              <a:gd name="connsiteY43" fmla="*/ 839365 h 2667003"/>
              <a:gd name="connsiteX44" fmla="*/ 102112 w 2667002"/>
              <a:gd name="connsiteY44" fmla="*/ 821832 h 2667003"/>
              <a:gd name="connsiteX45" fmla="*/ 46673 w 2667002"/>
              <a:gd name="connsiteY45" fmla="*/ 983087 h 2667003"/>
              <a:gd name="connsiteX46" fmla="*/ 242006 w 2667002"/>
              <a:gd name="connsiteY46" fmla="*/ 1111622 h 2667003"/>
              <a:gd name="connsiteX47" fmla="*/ 220522 w 2667002"/>
              <a:gd name="connsiteY47" fmla="*/ 1266703 h 2667003"/>
              <a:gd name="connsiteX48" fmla="*/ 0 w 2667002"/>
              <a:gd name="connsiteY48" fmla="*/ 1341034 h 2667003"/>
              <a:gd name="connsiteX49" fmla="*/ 11360 w 2667002"/>
              <a:gd name="connsiteY49" fmla="*/ 1509944 h 2667003"/>
              <a:gd name="connsiteX50" fmla="*/ 240771 w 2667002"/>
              <a:gd name="connsiteY50" fmla="*/ 1554023 h 2667003"/>
              <a:gd name="connsiteX51" fmla="*/ 278554 w 2667002"/>
              <a:gd name="connsiteY51" fmla="*/ 1691448 h 2667003"/>
              <a:gd name="connsiteX52" fmla="*/ 98284 w 2667002"/>
              <a:gd name="connsiteY52" fmla="*/ 1843936 h 2667003"/>
              <a:gd name="connsiteX53" fmla="*/ 173973 w 2667002"/>
              <a:gd name="connsiteY53" fmla="*/ 1996425 h 2667003"/>
              <a:gd name="connsiteX54" fmla="*/ 404619 w 2667002"/>
              <a:gd name="connsiteY54" fmla="*/ 1948518 h 2667003"/>
              <a:gd name="connsiteX55" fmla="*/ 500433 w 2667002"/>
              <a:gd name="connsiteY55" fmla="*/ 2073348 h 2667003"/>
              <a:gd name="connsiteX56" fmla="*/ 395729 w 2667002"/>
              <a:gd name="connsiteY56" fmla="*/ 2282634 h 2667003"/>
              <a:gd name="connsiteX57" fmla="*/ 524387 w 2667002"/>
              <a:gd name="connsiteY57" fmla="*/ 2393512 h 2667003"/>
              <a:gd name="connsiteX58" fmla="*/ 717127 w 2667002"/>
              <a:gd name="connsiteY58" fmla="*/ 2261149 h 2667003"/>
              <a:gd name="connsiteX59" fmla="*/ 840723 w 2667002"/>
              <a:gd name="connsiteY59" fmla="*/ 2333010 h 2667003"/>
              <a:gd name="connsiteX60" fmla="*/ 823067 w 2667002"/>
              <a:gd name="connsiteY60" fmla="*/ 2564891 h 2667003"/>
              <a:gd name="connsiteX61" fmla="*/ 983087 w 2667002"/>
              <a:gd name="connsiteY61" fmla="*/ 2620331 h 2667003"/>
              <a:gd name="connsiteX62" fmla="*/ 1111621 w 2667002"/>
              <a:gd name="connsiteY62" fmla="*/ 2426232 h 2667003"/>
              <a:gd name="connsiteX63" fmla="*/ 1266703 w 2667002"/>
              <a:gd name="connsiteY63" fmla="*/ 2446481 h 2667003"/>
              <a:gd name="connsiteX64" fmla="*/ 1341033 w 2667002"/>
              <a:gd name="connsiteY64" fmla="*/ 2667003 h 266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667002" h="2667003">
                <a:moveTo>
                  <a:pt x="1341033" y="2667003"/>
                </a:moveTo>
                <a:cubicBezTo>
                  <a:pt x="1511178" y="2655643"/>
                  <a:pt x="1511178" y="2655643"/>
                  <a:pt x="1511178" y="2655643"/>
                </a:cubicBezTo>
                <a:cubicBezTo>
                  <a:pt x="1554023" y="2426232"/>
                  <a:pt x="1554023" y="2426232"/>
                  <a:pt x="1554023" y="2426232"/>
                </a:cubicBezTo>
                <a:cubicBezTo>
                  <a:pt x="1599461" y="2417465"/>
                  <a:pt x="1646133" y="2404871"/>
                  <a:pt x="1691447" y="2389684"/>
                </a:cubicBezTo>
                <a:cubicBezTo>
                  <a:pt x="1845170" y="2568719"/>
                  <a:pt x="1845170" y="2568719"/>
                  <a:pt x="1845170" y="2568719"/>
                </a:cubicBezTo>
                <a:cubicBezTo>
                  <a:pt x="1996424" y="2494389"/>
                  <a:pt x="1996424" y="2494389"/>
                  <a:pt x="1996424" y="2494389"/>
                </a:cubicBezTo>
                <a:cubicBezTo>
                  <a:pt x="1948517" y="2262384"/>
                  <a:pt x="1948517" y="2262384"/>
                  <a:pt x="1948517" y="2262384"/>
                </a:cubicBezTo>
                <a:cubicBezTo>
                  <a:pt x="1992720" y="2233368"/>
                  <a:pt x="2034330" y="2201882"/>
                  <a:pt x="2073347" y="2166569"/>
                </a:cubicBezTo>
                <a:cubicBezTo>
                  <a:pt x="2282633" y="2271274"/>
                  <a:pt x="2282633" y="2271274"/>
                  <a:pt x="2282633" y="2271274"/>
                </a:cubicBezTo>
                <a:cubicBezTo>
                  <a:pt x="2393511" y="2142616"/>
                  <a:pt x="2393511" y="2142616"/>
                  <a:pt x="2393511" y="2142616"/>
                </a:cubicBezTo>
                <a:cubicBezTo>
                  <a:pt x="2262383" y="1949875"/>
                  <a:pt x="2262383" y="1949875"/>
                  <a:pt x="2262383" y="1949875"/>
                </a:cubicBezTo>
                <a:cubicBezTo>
                  <a:pt x="2288930" y="1910735"/>
                  <a:pt x="2311525" y="1869124"/>
                  <a:pt x="2333010" y="1827638"/>
                </a:cubicBezTo>
                <a:cubicBezTo>
                  <a:pt x="2566125" y="1843936"/>
                  <a:pt x="2566125" y="1843936"/>
                  <a:pt x="2566125" y="1843936"/>
                </a:cubicBezTo>
                <a:cubicBezTo>
                  <a:pt x="2620330" y="1683916"/>
                  <a:pt x="2620330" y="1683916"/>
                  <a:pt x="2620330" y="1683916"/>
                </a:cubicBezTo>
                <a:cubicBezTo>
                  <a:pt x="2426231" y="1555381"/>
                  <a:pt x="2426231" y="1555381"/>
                  <a:pt x="2426231" y="1555381"/>
                </a:cubicBezTo>
                <a:cubicBezTo>
                  <a:pt x="2436356" y="1503646"/>
                  <a:pt x="2442653" y="1452035"/>
                  <a:pt x="2446481" y="1400300"/>
                </a:cubicBezTo>
                <a:cubicBezTo>
                  <a:pt x="2667002" y="1325969"/>
                  <a:pt x="2667002" y="1325969"/>
                  <a:pt x="2667002" y="1325969"/>
                </a:cubicBezTo>
                <a:cubicBezTo>
                  <a:pt x="2655643" y="1155825"/>
                  <a:pt x="2655643" y="1155825"/>
                  <a:pt x="2655643" y="1155825"/>
                </a:cubicBezTo>
                <a:cubicBezTo>
                  <a:pt x="2426231" y="1112980"/>
                  <a:pt x="2426231" y="1112980"/>
                  <a:pt x="2426231" y="1112980"/>
                </a:cubicBezTo>
                <a:cubicBezTo>
                  <a:pt x="2417465" y="1067542"/>
                  <a:pt x="2404870" y="1020869"/>
                  <a:pt x="2389683" y="975555"/>
                </a:cubicBezTo>
                <a:cubicBezTo>
                  <a:pt x="2568718" y="821832"/>
                  <a:pt x="2568718" y="821832"/>
                  <a:pt x="2568718" y="821832"/>
                </a:cubicBezTo>
                <a:cubicBezTo>
                  <a:pt x="2494388" y="670578"/>
                  <a:pt x="2494388" y="670578"/>
                  <a:pt x="2494388" y="670578"/>
                </a:cubicBezTo>
                <a:cubicBezTo>
                  <a:pt x="2262383" y="718485"/>
                  <a:pt x="2262383" y="718485"/>
                  <a:pt x="2262383" y="718485"/>
                </a:cubicBezTo>
                <a:cubicBezTo>
                  <a:pt x="2233367" y="674282"/>
                  <a:pt x="2201882" y="632672"/>
                  <a:pt x="2167927" y="593655"/>
                </a:cubicBezTo>
                <a:cubicBezTo>
                  <a:pt x="2271273" y="384369"/>
                  <a:pt x="2271273" y="384369"/>
                  <a:pt x="2271273" y="384369"/>
                </a:cubicBezTo>
                <a:cubicBezTo>
                  <a:pt x="2142615" y="273491"/>
                  <a:pt x="2142615" y="273491"/>
                  <a:pt x="2142615" y="273491"/>
                </a:cubicBezTo>
                <a:cubicBezTo>
                  <a:pt x="1951110" y="404619"/>
                  <a:pt x="1951110" y="404619"/>
                  <a:pt x="1951110" y="404619"/>
                </a:cubicBezTo>
                <a:cubicBezTo>
                  <a:pt x="1910734" y="379430"/>
                  <a:pt x="1869124" y="355477"/>
                  <a:pt x="1827637" y="333993"/>
                </a:cubicBezTo>
                <a:cubicBezTo>
                  <a:pt x="1845170" y="100877"/>
                  <a:pt x="1845170" y="100877"/>
                  <a:pt x="1845170" y="100877"/>
                </a:cubicBezTo>
                <a:cubicBezTo>
                  <a:pt x="1683916" y="46672"/>
                  <a:pt x="1683916" y="46672"/>
                  <a:pt x="1683916" y="46672"/>
                </a:cubicBezTo>
                <a:cubicBezTo>
                  <a:pt x="1555381" y="240771"/>
                  <a:pt x="1555381" y="240771"/>
                  <a:pt x="1555381" y="240771"/>
                </a:cubicBezTo>
                <a:cubicBezTo>
                  <a:pt x="1504881" y="230646"/>
                  <a:pt x="1452035" y="224349"/>
                  <a:pt x="1400300" y="220521"/>
                </a:cubicBezTo>
                <a:cubicBezTo>
                  <a:pt x="1325969" y="0"/>
                  <a:pt x="1325969" y="0"/>
                  <a:pt x="1325969" y="0"/>
                </a:cubicBezTo>
                <a:cubicBezTo>
                  <a:pt x="1157059" y="11359"/>
                  <a:pt x="1157059" y="11359"/>
                  <a:pt x="1157059" y="11359"/>
                </a:cubicBezTo>
                <a:cubicBezTo>
                  <a:pt x="1114214" y="240771"/>
                  <a:pt x="1114214" y="240771"/>
                  <a:pt x="1114214" y="240771"/>
                </a:cubicBezTo>
                <a:cubicBezTo>
                  <a:pt x="1067542" y="249537"/>
                  <a:pt x="1020869" y="262132"/>
                  <a:pt x="975555" y="277319"/>
                </a:cubicBezTo>
                <a:cubicBezTo>
                  <a:pt x="823067" y="98284"/>
                  <a:pt x="823067" y="98284"/>
                  <a:pt x="823067" y="98284"/>
                </a:cubicBezTo>
                <a:cubicBezTo>
                  <a:pt x="670578" y="172615"/>
                  <a:pt x="670578" y="172615"/>
                  <a:pt x="670578" y="172615"/>
                </a:cubicBezTo>
                <a:cubicBezTo>
                  <a:pt x="718486" y="404619"/>
                  <a:pt x="718486" y="404619"/>
                  <a:pt x="718486" y="404619"/>
                </a:cubicBezTo>
                <a:cubicBezTo>
                  <a:pt x="674282" y="433635"/>
                  <a:pt x="632672" y="465121"/>
                  <a:pt x="593655" y="499076"/>
                </a:cubicBezTo>
                <a:cubicBezTo>
                  <a:pt x="384369" y="395729"/>
                  <a:pt x="384369" y="395729"/>
                  <a:pt x="384369" y="395729"/>
                </a:cubicBezTo>
                <a:cubicBezTo>
                  <a:pt x="273491" y="524387"/>
                  <a:pt x="273491" y="524387"/>
                  <a:pt x="273491" y="524387"/>
                </a:cubicBezTo>
                <a:cubicBezTo>
                  <a:pt x="405854" y="715893"/>
                  <a:pt x="405854" y="715893"/>
                  <a:pt x="405854" y="715893"/>
                </a:cubicBezTo>
                <a:cubicBezTo>
                  <a:pt x="379431" y="756268"/>
                  <a:pt x="355477" y="797879"/>
                  <a:pt x="333993" y="839365"/>
                </a:cubicBezTo>
                <a:cubicBezTo>
                  <a:pt x="102112" y="821832"/>
                  <a:pt x="102112" y="821832"/>
                  <a:pt x="102112" y="821832"/>
                </a:cubicBezTo>
                <a:cubicBezTo>
                  <a:pt x="46673" y="983087"/>
                  <a:pt x="46673" y="983087"/>
                  <a:pt x="46673" y="983087"/>
                </a:cubicBezTo>
                <a:cubicBezTo>
                  <a:pt x="242006" y="1111622"/>
                  <a:pt x="242006" y="1111622"/>
                  <a:pt x="242006" y="1111622"/>
                </a:cubicBezTo>
                <a:cubicBezTo>
                  <a:pt x="230646" y="1163357"/>
                  <a:pt x="224349" y="1214968"/>
                  <a:pt x="220522" y="1266703"/>
                </a:cubicBezTo>
                <a:cubicBezTo>
                  <a:pt x="0" y="1341034"/>
                  <a:pt x="0" y="1341034"/>
                  <a:pt x="0" y="1341034"/>
                </a:cubicBezTo>
                <a:cubicBezTo>
                  <a:pt x="11360" y="1509944"/>
                  <a:pt x="11360" y="1509944"/>
                  <a:pt x="11360" y="1509944"/>
                </a:cubicBezTo>
                <a:cubicBezTo>
                  <a:pt x="240771" y="1554023"/>
                  <a:pt x="240771" y="1554023"/>
                  <a:pt x="240771" y="1554023"/>
                </a:cubicBezTo>
                <a:cubicBezTo>
                  <a:pt x="250772" y="1599461"/>
                  <a:pt x="262132" y="1646134"/>
                  <a:pt x="278554" y="1691448"/>
                </a:cubicBezTo>
                <a:cubicBezTo>
                  <a:pt x="98284" y="1843936"/>
                  <a:pt x="98284" y="1843936"/>
                  <a:pt x="98284" y="1843936"/>
                </a:cubicBezTo>
                <a:cubicBezTo>
                  <a:pt x="173973" y="1996425"/>
                  <a:pt x="173973" y="1996425"/>
                  <a:pt x="173973" y="1996425"/>
                </a:cubicBezTo>
                <a:cubicBezTo>
                  <a:pt x="404619" y="1948518"/>
                  <a:pt x="404619" y="1948518"/>
                  <a:pt x="404619" y="1948518"/>
                </a:cubicBezTo>
                <a:cubicBezTo>
                  <a:pt x="433635" y="1992721"/>
                  <a:pt x="465120" y="2034331"/>
                  <a:pt x="500433" y="2073348"/>
                </a:cubicBezTo>
                <a:cubicBezTo>
                  <a:pt x="395729" y="2282634"/>
                  <a:pt x="395729" y="2282634"/>
                  <a:pt x="395729" y="2282634"/>
                </a:cubicBezTo>
                <a:cubicBezTo>
                  <a:pt x="524387" y="2393512"/>
                  <a:pt x="524387" y="2393512"/>
                  <a:pt x="524387" y="2393512"/>
                </a:cubicBezTo>
                <a:cubicBezTo>
                  <a:pt x="717127" y="2261149"/>
                  <a:pt x="717127" y="2261149"/>
                  <a:pt x="717127" y="2261149"/>
                </a:cubicBezTo>
                <a:cubicBezTo>
                  <a:pt x="756268" y="2287573"/>
                  <a:pt x="797878" y="2311526"/>
                  <a:pt x="840723" y="2333010"/>
                </a:cubicBezTo>
                <a:cubicBezTo>
                  <a:pt x="823067" y="2564891"/>
                  <a:pt x="823067" y="2564891"/>
                  <a:pt x="823067" y="2564891"/>
                </a:cubicBezTo>
                <a:cubicBezTo>
                  <a:pt x="983087" y="2620331"/>
                  <a:pt x="983087" y="2620331"/>
                  <a:pt x="983087" y="2620331"/>
                </a:cubicBezTo>
                <a:cubicBezTo>
                  <a:pt x="1111621" y="2426232"/>
                  <a:pt x="1111621" y="2426232"/>
                  <a:pt x="1111621" y="2426232"/>
                </a:cubicBezTo>
                <a:cubicBezTo>
                  <a:pt x="1163356" y="2436357"/>
                  <a:pt x="1214968" y="2442654"/>
                  <a:pt x="1266703" y="2446481"/>
                </a:cubicBezTo>
                <a:cubicBezTo>
                  <a:pt x="1341033" y="2667003"/>
                  <a:pt x="1341033" y="2667003"/>
                  <a:pt x="1341033" y="2667003"/>
                </a:cubicBezTo>
                <a:close/>
              </a:path>
            </a:pathLst>
          </a:custGeom>
          <a:solidFill>
            <a:srgbClr val="F3923D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6" name="Shape 384">
            <a:extLst>
              <a:ext uri="{FF2B5EF4-FFF2-40B4-BE49-F238E27FC236}">
                <a16:creationId xmlns:a16="http://schemas.microsoft.com/office/drawing/2014/main" id="{BAEAD36E-FFBB-41AA-B001-49E29137B782}"/>
              </a:ext>
            </a:extLst>
          </p:cNvPr>
          <p:cNvSpPr/>
          <p:nvPr/>
        </p:nvSpPr>
        <p:spPr>
          <a:xfrm rot="10800000" flipH="1">
            <a:off x="10280694" y="3398850"/>
            <a:ext cx="1538366" cy="148777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08EAB44-DDBB-4E50-F909-7388AB74EE3F}"/>
              </a:ext>
            </a:extLst>
          </p:cNvPr>
          <p:cNvSpPr/>
          <p:nvPr/>
        </p:nvSpPr>
        <p:spPr>
          <a:xfrm>
            <a:off x="2196546" y="2119496"/>
            <a:ext cx="148782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Restrictions to the participation of all DERs to all elect. Markets &amp; mechanisms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4317706-9331-6056-562A-A9CE42A1DD0C}"/>
              </a:ext>
            </a:extLst>
          </p:cNvPr>
          <p:cNvSpPr/>
          <p:nvPr/>
        </p:nvSpPr>
        <p:spPr>
          <a:xfrm>
            <a:off x="7164400" y="3129314"/>
            <a:ext cx="148782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Lack of frameworks to innovative services and local initiatives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B07778B-C8FB-A1FC-7C9E-BC64E8A60C12}"/>
              </a:ext>
            </a:extLst>
          </p:cNvPr>
          <p:cNvSpPr/>
          <p:nvPr/>
        </p:nvSpPr>
        <p:spPr>
          <a:xfrm>
            <a:off x="5360536" y="2180098"/>
            <a:ext cx="1341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3923D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Limited access to price signals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639C0A8-0157-E057-BBAE-7FE1296D52BE}"/>
              </a:ext>
            </a:extLst>
          </p:cNvPr>
          <p:cNvSpPr/>
          <p:nvPr/>
        </p:nvSpPr>
        <p:spPr>
          <a:xfrm>
            <a:off x="3750463" y="3532644"/>
            <a:ext cx="162649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Limited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transformation of vehicles, buildings, industries into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flex assets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9FBC9A1-5052-EDB5-637F-6AB6D3FE7C04}"/>
              </a:ext>
            </a:extLst>
          </p:cNvPr>
          <p:cNvSpPr/>
          <p:nvPr/>
        </p:nvSpPr>
        <p:spPr>
          <a:xfrm>
            <a:off x="10305965" y="3620768"/>
            <a:ext cx="148782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3923D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No valorisation of DSF in planning &amp; system-wide assessment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FD6F25D-A1F1-2770-B551-DAEACE340A18}"/>
              </a:ext>
            </a:extLst>
          </p:cNvPr>
          <p:cNvSpPr/>
          <p:nvPr/>
        </p:nvSpPr>
        <p:spPr>
          <a:xfrm>
            <a:off x="9056886" y="1906806"/>
            <a:ext cx="13410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Limited access and exchange of essential energy data</a:t>
            </a:r>
          </a:p>
        </p:txBody>
      </p:sp>
    </p:spTree>
    <p:extLst>
      <p:ext uri="{BB962C8B-B14F-4D97-AF65-F5344CB8AC3E}">
        <p14:creationId xmlns:p14="http://schemas.microsoft.com/office/powerpoint/2010/main" val="2466415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922DB-A5CA-8639-4EF6-D07BF69DE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AE044-322F-A8DC-6C8D-635C6435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79" y="230601"/>
            <a:ext cx="10827896" cy="784813"/>
          </a:xfrm>
        </p:spPr>
        <p:txBody>
          <a:bodyPr/>
          <a:lstStyle/>
          <a:p>
            <a:r>
              <a:rPr lang="en-GB" dirty="0">
                <a:latin typeface="Proxima Nova"/>
                <a:sym typeface="Proxima Nova"/>
              </a:rPr>
              <a:t>Barriers to Demand-side Flexibility: EU provisions paving the way forward</a:t>
            </a:r>
          </a:p>
        </p:txBody>
      </p:sp>
      <p:grpSp>
        <p:nvGrpSpPr>
          <p:cNvPr id="36" name="Group 19">
            <a:extLst>
              <a:ext uri="{FF2B5EF4-FFF2-40B4-BE49-F238E27FC236}">
                <a16:creationId xmlns:a16="http://schemas.microsoft.com/office/drawing/2014/main" id="{1A4A5359-CB94-CE5F-56B2-1A8E604C8D14}"/>
              </a:ext>
            </a:extLst>
          </p:cNvPr>
          <p:cNvGrpSpPr/>
          <p:nvPr/>
        </p:nvGrpSpPr>
        <p:grpSpPr>
          <a:xfrm>
            <a:off x="4456" y="2031181"/>
            <a:ext cx="9052430" cy="3774876"/>
            <a:chOff x="792714" y="1765002"/>
            <a:chExt cx="10760045" cy="4642413"/>
          </a:xfrm>
        </p:grpSpPr>
        <p:grpSp>
          <p:nvGrpSpPr>
            <p:cNvPr id="37" name="Group 4">
              <a:extLst>
                <a:ext uri="{FF2B5EF4-FFF2-40B4-BE49-F238E27FC236}">
                  <a16:creationId xmlns:a16="http://schemas.microsoft.com/office/drawing/2014/main" id="{D3B61C72-E9C8-8FEF-5502-9FFF02716224}"/>
                </a:ext>
              </a:extLst>
            </p:cNvPr>
            <p:cNvGrpSpPr/>
            <p:nvPr/>
          </p:nvGrpSpPr>
          <p:grpSpPr>
            <a:xfrm>
              <a:off x="792714" y="3459664"/>
              <a:ext cx="2667002" cy="2667003"/>
              <a:chOff x="2791465" y="4431675"/>
              <a:chExt cx="2667002" cy="2667003"/>
            </a:xfrm>
          </p:grpSpPr>
          <p:sp>
            <p:nvSpPr>
              <p:cNvPr id="50" name="Freeform: Shape 5">
                <a:extLst>
                  <a:ext uri="{FF2B5EF4-FFF2-40B4-BE49-F238E27FC236}">
                    <a16:creationId xmlns:a16="http://schemas.microsoft.com/office/drawing/2014/main" id="{08FF793A-D380-04E9-13C8-9640781968C9}"/>
                  </a:ext>
                </a:extLst>
              </p:cNvPr>
              <p:cNvSpPr/>
              <p:nvPr/>
            </p:nvSpPr>
            <p:spPr>
              <a:xfrm rot="10800000" flipH="1">
                <a:off x="2791465" y="4431675"/>
                <a:ext cx="2667002" cy="2667003"/>
              </a:xfrm>
              <a:custGeom>
                <a:avLst/>
                <a:gdLst>
                  <a:gd name="connsiteX0" fmla="*/ 1341033 w 2667002"/>
                  <a:gd name="connsiteY0" fmla="*/ 2667003 h 2667003"/>
                  <a:gd name="connsiteX1" fmla="*/ 1511178 w 2667002"/>
                  <a:gd name="connsiteY1" fmla="*/ 2655643 h 2667003"/>
                  <a:gd name="connsiteX2" fmla="*/ 1554023 w 2667002"/>
                  <a:gd name="connsiteY2" fmla="*/ 2426232 h 2667003"/>
                  <a:gd name="connsiteX3" fmla="*/ 1691447 w 2667002"/>
                  <a:gd name="connsiteY3" fmla="*/ 2389684 h 2667003"/>
                  <a:gd name="connsiteX4" fmla="*/ 1845170 w 2667002"/>
                  <a:gd name="connsiteY4" fmla="*/ 2568719 h 2667003"/>
                  <a:gd name="connsiteX5" fmla="*/ 1996424 w 2667002"/>
                  <a:gd name="connsiteY5" fmla="*/ 2494389 h 2667003"/>
                  <a:gd name="connsiteX6" fmla="*/ 1948517 w 2667002"/>
                  <a:gd name="connsiteY6" fmla="*/ 2262384 h 2667003"/>
                  <a:gd name="connsiteX7" fmla="*/ 2073347 w 2667002"/>
                  <a:gd name="connsiteY7" fmla="*/ 2166569 h 2667003"/>
                  <a:gd name="connsiteX8" fmla="*/ 2282633 w 2667002"/>
                  <a:gd name="connsiteY8" fmla="*/ 2271274 h 2667003"/>
                  <a:gd name="connsiteX9" fmla="*/ 2393511 w 2667002"/>
                  <a:gd name="connsiteY9" fmla="*/ 2142616 h 2667003"/>
                  <a:gd name="connsiteX10" fmla="*/ 2262383 w 2667002"/>
                  <a:gd name="connsiteY10" fmla="*/ 1949875 h 2667003"/>
                  <a:gd name="connsiteX11" fmla="*/ 2333010 w 2667002"/>
                  <a:gd name="connsiteY11" fmla="*/ 1827638 h 2667003"/>
                  <a:gd name="connsiteX12" fmla="*/ 2566125 w 2667002"/>
                  <a:gd name="connsiteY12" fmla="*/ 1843936 h 2667003"/>
                  <a:gd name="connsiteX13" fmla="*/ 2620330 w 2667002"/>
                  <a:gd name="connsiteY13" fmla="*/ 1683916 h 2667003"/>
                  <a:gd name="connsiteX14" fmla="*/ 2426231 w 2667002"/>
                  <a:gd name="connsiteY14" fmla="*/ 1555381 h 2667003"/>
                  <a:gd name="connsiteX15" fmla="*/ 2446481 w 2667002"/>
                  <a:gd name="connsiteY15" fmla="*/ 1400300 h 2667003"/>
                  <a:gd name="connsiteX16" fmla="*/ 2667002 w 2667002"/>
                  <a:gd name="connsiteY16" fmla="*/ 1325969 h 2667003"/>
                  <a:gd name="connsiteX17" fmla="*/ 2655643 w 2667002"/>
                  <a:gd name="connsiteY17" fmla="*/ 1155825 h 2667003"/>
                  <a:gd name="connsiteX18" fmla="*/ 2426231 w 2667002"/>
                  <a:gd name="connsiteY18" fmla="*/ 1112980 h 2667003"/>
                  <a:gd name="connsiteX19" fmla="*/ 2389683 w 2667002"/>
                  <a:gd name="connsiteY19" fmla="*/ 975555 h 2667003"/>
                  <a:gd name="connsiteX20" fmla="*/ 2568718 w 2667002"/>
                  <a:gd name="connsiteY20" fmla="*/ 821832 h 2667003"/>
                  <a:gd name="connsiteX21" fmla="*/ 2494388 w 2667002"/>
                  <a:gd name="connsiteY21" fmla="*/ 670578 h 2667003"/>
                  <a:gd name="connsiteX22" fmla="*/ 2262383 w 2667002"/>
                  <a:gd name="connsiteY22" fmla="*/ 718485 h 2667003"/>
                  <a:gd name="connsiteX23" fmla="*/ 2167927 w 2667002"/>
                  <a:gd name="connsiteY23" fmla="*/ 593655 h 2667003"/>
                  <a:gd name="connsiteX24" fmla="*/ 2271273 w 2667002"/>
                  <a:gd name="connsiteY24" fmla="*/ 384369 h 2667003"/>
                  <a:gd name="connsiteX25" fmla="*/ 2142615 w 2667002"/>
                  <a:gd name="connsiteY25" fmla="*/ 273491 h 2667003"/>
                  <a:gd name="connsiteX26" fmla="*/ 1951110 w 2667002"/>
                  <a:gd name="connsiteY26" fmla="*/ 404619 h 2667003"/>
                  <a:gd name="connsiteX27" fmla="*/ 1827637 w 2667002"/>
                  <a:gd name="connsiteY27" fmla="*/ 333993 h 2667003"/>
                  <a:gd name="connsiteX28" fmla="*/ 1845170 w 2667002"/>
                  <a:gd name="connsiteY28" fmla="*/ 100877 h 2667003"/>
                  <a:gd name="connsiteX29" fmla="*/ 1683916 w 2667002"/>
                  <a:gd name="connsiteY29" fmla="*/ 46672 h 2667003"/>
                  <a:gd name="connsiteX30" fmla="*/ 1555381 w 2667002"/>
                  <a:gd name="connsiteY30" fmla="*/ 240771 h 2667003"/>
                  <a:gd name="connsiteX31" fmla="*/ 1400300 w 2667002"/>
                  <a:gd name="connsiteY31" fmla="*/ 220521 h 2667003"/>
                  <a:gd name="connsiteX32" fmla="*/ 1325969 w 2667002"/>
                  <a:gd name="connsiteY32" fmla="*/ 0 h 2667003"/>
                  <a:gd name="connsiteX33" fmla="*/ 1157059 w 2667002"/>
                  <a:gd name="connsiteY33" fmla="*/ 11359 h 2667003"/>
                  <a:gd name="connsiteX34" fmla="*/ 1114214 w 2667002"/>
                  <a:gd name="connsiteY34" fmla="*/ 240771 h 2667003"/>
                  <a:gd name="connsiteX35" fmla="*/ 975555 w 2667002"/>
                  <a:gd name="connsiteY35" fmla="*/ 277319 h 2667003"/>
                  <a:gd name="connsiteX36" fmla="*/ 823067 w 2667002"/>
                  <a:gd name="connsiteY36" fmla="*/ 98284 h 2667003"/>
                  <a:gd name="connsiteX37" fmla="*/ 670578 w 2667002"/>
                  <a:gd name="connsiteY37" fmla="*/ 172615 h 2667003"/>
                  <a:gd name="connsiteX38" fmla="*/ 718486 w 2667002"/>
                  <a:gd name="connsiteY38" fmla="*/ 404619 h 2667003"/>
                  <a:gd name="connsiteX39" fmla="*/ 593655 w 2667002"/>
                  <a:gd name="connsiteY39" fmla="*/ 499076 h 2667003"/>
                  <a:gd name="connsiteX40" fmla="*/ 384369 w 2667002"/>
                  <a:gd name="connsiteY40" fmla="*/ 395729 h 2667003"/>
                  <a:gd name="connsiteX41" fmla="*/ 273491 w 2667002"/>
                  <a:gd name="connsiteY41" fmla="*/ 524387 h 2667003"/>
                  <a:gd name="connsiteX42" fmla="*/ 405854 w 2667002"/>
                  <a:gd name="connsiteY42" fmla="*/ 715893 h 2667003"/>
                  <a:gd name="connsiteX43" fmla="*/ 333993 w 2667002"/>
                  <a:gd name="connsiteY43" fmla="*/ 839365 h 2667003"/>
                  <a:gd name="connsiteX44" fmla="*/ 102112 w 2667002"/>
                  <a:gd name="connsiteY44" fmla="*/ 821832 h 2667003"/>
                  <a:gd name="connsiteX45" fmla="*/ 46673 w 2667002"/>
                  <a:gd name="connsiteY45" fmla="*/ 983087 h 2667003"/>
                  <a:gd name="connsiteX46" fmla="*/ 242006 w 2667002"/>
                  <a:gd name="connsiteY46" fmla="*/ 1111622 h 2667003"/>
                  <a:gd name="connsiteX47" fmla="*/ 220522 w 2667002"/>
                  <a:gd name="connsiteY47" fmla="*/ 1266703 h 2667003"/>
                  <a:gd name="connsiteX48" fmla="*/ 0 w 2667002"/>
                  <a:gd name="connsiteY48" fmla="*/ 1341034 h 2667003"/>
                  <a:gd name="connsiteX49" fmla="*/ 11360 w 2667002"/>
                  <a:gd name="connsiteY49" fmla="*/ 1509944 h 2667003"/>
                  <a:gd name="connsiteX50" fmla="*/ 240771 w 2667002"/>
                  <a:gd name="connsiteY50" fmla="*/ 1554023 h 2667003"/>
                  <a:gd name="connsiteX51" fmla="*/ 278554 w 2667002"/>
                  <a:gd name="connsiteY51" fmla="*/ 1691448 h 2667003"/>
                  <a:gd name="connsiteX52" fmla="*/ 98284 w 2667002"/>
                  <a:gd name="connsiteY52" fmla="*/ 1843936 h 2667003"/>
                  <a:gd name="connsiteX53" fmla="*/ 173973 w 2667002"/>
                  <a:gd name="connsiteY53" fmla="*/ 1996425 h 2667003"/>
                  <a:gd name="connsiteX54" fmla="*/ 404619 w 2667002"/>
                  <a:gd name="connsiteY54" fmla="*/ 1948518 h 2667003"/>
                  <a:gd name="connsiteX55" fmla="*/ 500433 w 2667002"/>
                  <a:gd name="connsiteY55" fmla="*/ 2073348 h 2667003"/>
                  <a:gd name="connsiteX56" fmla="*/ 395729 w 2667002"/>
                  <a:gd name="connsiteY56" fmla="*/ 2282634 h 2667003"/>
                  <a:gd name="connsiteX57" fmla="*/ 524387 w 2667002"/>
                  <a:gd name="connsiteY57" fmla="*/ 2393512 h 2667003"/>
                  <a:gd name="connsiteX58" fmla="*/ 717127 w 2667002"/>
                  <a:gd name="connsiteY58" fmla="*/ 2261149 h 2667003"/>
                  <a:gd name="connsiteX59" fmla="*/ 840723 w 2667002"/>
                  <a:gd name="connsiteY59" fmla="*/ 2333010 h 2667003"/>
                  <a:gd name="connsiteX60" fmla="*/ 823067 w 2667002"/>
                  <a:gd name="connsiteY60" fmla="*/ 2564891 h 2667003"/>
                  <a:gd name="connsiteX61" fmla="*/ 983087 w 2667002"/>
                  <a:gd name="connsiteY61" fmla="*/ 2620331 h 2667003"/>
                  <a:gd name="connsiteX62" fmla="*/ 1111621 w 2667002"/>
                  <a:gd name="connsiteY62" fmla="*/ 2426232 h 2667003"/>
                  <a:gd name="connsiteX63" fmla="*/ 1266703 w 2667002"/>
                  <a:gd name="connsiteY63" fmla="*/ 2446481 h 2667003"/>
                  <a:gd name="connsiteX64" fmla="*/ 1341033 w 2667002"/>
                  <a:gd name="connsiteY64" fmla="*/ 2667003 h 2667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667002" h="2667003">
                    <a:moveTo>
                      <a:pt x="1341033" y="2667003"/>
                    </a:moveTo>
                    <a:cubicBezTo>
                      <a:pt x="1511178" y="2655643"/>
                      <a:pt x="1511178" y="2655643"/>
                      <a:pt x="1511178" y="2655643"/>
                    </a:cubicBezTo>
                    <a:cubicBezTo>
                      <a:pt x="1554023" y="2426232"/>
                      <a:pt x="1554023" y="2426232"/>
                      <a:pt x="1554023" y="2426232"/>
                    </a:cubicBezTo>
                    <a:cubicBezTo>
                      <a:pt x="1599461" y="2417465"/>
                      <a:pt x="1646133" y="2404871"/>
                      <a:pt x="1691447" y="2389684"/>
                    </a:cubicBezTo>
                    <a:cubicBezTo>
                      <a:pt x="1845170" y="2568719"/>
                      <a:pt x="1845170" y="2568719"/>
                      <a:pt x="1845170" y="2568719"/>
                    </a:cubicBezTo>
                    <a:cubicBezTo>
                      <a:pt x="1996424" y="2494389"/>
                      <a:pt x="1996424" y="2494389"/>
                      <a:pt x="1996424" y="2494389"/>
                    </a:cubicBezTo>
                    <a:cubicBezTo>
                      <a:pt x="1948517" y="2262384"/>
                      <a:pt x="1948517" y="2262384"/>
                      <a:pt x="1948517" y="2262384"/>
                    </a:cubicBezTo>
                    <a:cubicBezTo>
                      <a:pt x="1992720" y="2233368"/>
                      <a:pt x="2034330" y="2201882"/>
                      <a:pt x="2073347" y="2166569"/>
                    </a:cubicBezTo>
                    <a:cubicBezTo>
                      <a:pt x="2282633" y="2271274"/>
                      <a:pt x="2282633" y="2271274"/>
                      <a:pt x="2282633" y="2271274"/>
                    </a:cubicBezTo>
                    <a:cubicBezTo>
                      <a:pt x="2393511" y="2142616"/>
                      <a:pt x="2393511" y="2142616"/>
                      <a:pt x="2393511" y="2142616"/>
                    </a:cubicBezTo>
                    <a:cubicBezTo>
                      <a:pt x="2262383" y="1949875"/>
                      <a:pt x="2262383" y="1949875"/>
                      <a:pt x="2262383" y="1949875"/>
                    </a:cubicBezTo>
                    <a:cubicBezTo>
                      <a:pt x="2288930" y="1910735"/>
                      <a:pt x="2311525" y="1869124"/>
                      <a:pt x="2333010" y="1827638"/>
                    </a:cubicBezTo>
                    <a:cubicBezTo>
                      <a:pt x="2566125" y="1843936"/>
                      <a:pt x="2566125" y="1843936"/>
                      <a:pt x="2566125" y="1843936"/>
                    </a:cubicBezTo>
                    <a:cubicBezTo>
                      <a:pt x="2620330" y="1683916"/>
                      <a:pt x="2620330" y="1683916"/>
                      <a:pt x="2620330" y="1683916"/>
                    </a:cubicBezTo>
                    <a:cubicBezTo>
                      <a:pt x="2426231" y="1555381"/>
                      <a:pt x="2426231" y="1555381"/>
                      <a:pt x="2426231" y="1555381"/>
                    </a:cubicBezTo>
                    <a:cubicBezTo>
                      <a:pt x="2436356" y="1503646"/>
                      <a:pt x="2442653" y="1452035"/>
                      <a:pt x="2446481" y="1400300"/>
                    </a:cubicBezTo>
                    <a:cubicBezTo>
                      <a:pt x="2667002" y="1325969"/>
                      <a:pt x="2667002" y="1325969"/>
                      <a:pt x="2667002" y="1325969"/>
                    </a:cubicBezTo>
                    <a:cubicBezTo>
                      <a:pt x="2655643" y="1155825"/>
                      <a:pt x="2655643" y="1155825"/>
                      <a:pt x="2655643" y="1155825"/>
                    </a:cubicBezTo>
                    <a:cubicBezTo>
                      <a:pt x="2426231" y="1112980"/>
                      <a:pt x="2426231" y="1112980"/>
                      <a:pt x="2426231" y="1112980"/>
                    </a:cubicBezTo>
                    <a:cubicBezTo>
                      <a:pt x="2417465" y="1067542"/>
                      <a:pt x="2404870" y="1020869"/>
                      <a:pt x="2389683" y="975555"/>
                    </a:cubicBezTo>
                    <a:cubicBezTo>
                      <a:pt x="2568718" y="821832"/>
                      <a:pt x="2568718" y="821832"/>
                      <a:pt x="2568718" y="821832"/>
                    </a:cubicBezTo>
                    <a:cubicBezTo>
                      <a:pt x="2494388" y="670578"/>
                      <a:pt x="2494388" y="670578"/>
                      <a:pt x="2494388" y="670578"/>
                    </a:cubicBezTo>
                    <a:cubicBezTo>
                      <a:pt x="2262383" y="718485"/>
                      <a:pt x="2262383" y="718485"/>
                      <a:pt x="2262383" y="718485"/>
                    </a:cubicBezTo>
                    <a:cubicBezTo>
                      <a:pt x="2233367" y="674282"/>
                      <a:pt x="2201882" y="632672"/>
                      <a:pt x="2167927" y="593655"/>
                    </a:cubicBezTo>
                    <a:cubicBezTo>
                      <a:pt x="2271273" y="384369"/>
                      <a:pt x="2271273" y="384369"/>
                      <a:pt x="2271273" y="384369"/>
                    </a:cubicBezTo>
                    <a:cubicBezTo>
                      <a:pt x="2142615" y="273491"/>
                      <a:pt x="2142615" y="273491"/>
                      <a:pt x="2142615" y="273491"/>
                    </a:cubicBezTo>
                    <a:cubicBezTo>
                      <a:pt x="1951110" y="404619"/>
                      <a:pt x="1951110" y="404619"/>
                      <a:pt x="1951110" y="404619"/>
                    </a:cubicBezTo>
                    <a:cubicBezTo>
                      <a:pt x="1910734" y="379430"/>
                      <a:pt x="1869124" y="355477"/>
                      <a:pt x="1827637" y="333993"/>
                    </a:cubicBezTo>
                    <a:cubicBezTo>
                      <a:pt x="1845170" y="100877"/>
                      <a:pt x="1845170" y="100877"/>
                      <a:pt x="1845170" y="100877"/>
                    </a:cubicBezTo>
                    <a:cubicBezTo>
                      <a:pt x="1683916" y="46672"/>
                      <a:pt x="1683916" y="46672"/>
                      <a:pt x="1683916" y="46672"/>
                    </a:cubicBezTo>
                    <a:cubicBezTo>
                      <a:pt x="1555381" y="240771"/>
                      <a:pt x="1555381" y="240771"/>
                      <a:pt x="1555381" y="240771"/>
                    </a:cubicBezTo>
                    <a:cubicBezTo>
                      <a:pt x="1504881" y="230646"/>
                      <a:pt x="1452035" y="224349"/>
                      <a:pt x="1400300" y="220521"/>
                    </a:cubicBezTo>
                    <a:cubicBezTo>
                      <a:pt x="1325969" y="0"/>
                      <a:pt x="1325969" y="0"/>
                      <a:pt x="1325969" y="0"/>
                    </a:cubicBezTo>
                    <a:cubicBezTo>
                      <a:pt x="1157059" y="11359"/>
                      <a:pt x="1157059" y="11359"/>
                      <a:pt x="1157059" y="11359"/>
                    </a:cubicBezTo>
                    <a:cubicBezTo>
                      <a:pt x="1114214" y="240771"/>
                      <a:pt x="1114214" y="240771"/>
                      <a:pt x="1114214" y="240771"/>
                    </a:cubicBezTo>
                    <a:cubicBezTo>
                      <a:pt x="1067542" y="249537"/>
                      <a:pt x="1020869" y="262132"/>
                      <a:pt x="975555" y="277319"/>
                    </a:cubicBezTo>
                    <a:cubicBezTo>
                      <a:pt x="823067" y="98284"/>
                      <a:pt x="823067" y="98284"/>
                      <a:pt x="823067" y="98284"/>
                    </a:cubicBezTo>
                    <a:cubicBezTo>
                      <a:pt x="670578" y="172615"/>
                      <a:pt x="670578" y="172615"/>
                      <a:pt x="670578" y="172615"/>
                    </a:cubicBezTo>
                    <a:cubicBezTo>
                      <a:pt x="718486" y="404619"/>
                      <a:pt x="718486" y="404619"/>
                      <a:pt x="718486" y="404619"/>
                    </a:cubicBezTo>
                    <a:cubicBezTo>
                      <a:pt x="674282" y="433635"/>
                      <a:pt x="632672" y="465121"/>
                      <a:pt x="593655" y="499076"/>
                    </a:cubicBezTo>
                    <a:cubicBezTo>
                      <a:pt x="384369" y="395729"/>
                      <a:pt x="384369" y="395729"/>
                      <a:pt x="384369" y="395729"/>
                    </a:cubicBezTo>
                    <a:cubicBezTo>
                      <a:pt x="273491" y="524387"/>
                      <a:pt x="273491" y="524387"/>
                      <a:pt x="273491" y="524387"/>
                    </a:cubicBezTo>
                    <a:cubicBezTo>
                      <a:pt x="405854" y="715893"/>
                      <a:pt x="405854" y="715893"/>
                      <a:pt x="405854" y="715893"/>
                    </a:cubicBezTo>
                    <a:cubicBezTo>
                      <a:pt x="379431" y="756268"/>
                      <a:pt x="355477" y="797879"/>
                      <a:pt x="333993" y="839365"/>
                    </a:cubicBezTo>
                    <a:cubicBezTo>
                      <a:pt x="102112" y="821832"/>
                      <a:pt x="102112" y="821832"/>
                      <a:pt x="102112" y="821832"/>
                    </a:cubicBezTo>
                    <a:cubicBezTo>
                      <a:pt x="46673" y="983087"/>
                      <a:pt x="46673" y="983087"/>
                      <a:pt x="46673" y="983087"/>
                    </a:cubicBezTo>
                    <a:cubicBezTo>
                      <a:pt x="242006" y="1111622"/>
                      <a:pt x="242006" y="1111622"/>
                      <a:pt x="242006" y="1111622"/>
                    </a:cubicBezTo>
                    <a:cubicBezTo>
                      <a:pt x="230646" y="1163357"/>
                      <a:pt x="224349" y="1214968"/>
                      <a:pt x="220522" y="1266703"/>
                    </a:cubicBezTo>
                    <a:cubicBezTo>
                      <a:pt x="0" y="1341034"/>
                      <a:pt x="0" y="1341034"/>
                      <a:pt x="0" y="1341034"/>
                    </a:cubicBezTo>
                    <a:cubicBezTo>
                      <a:pt x="11360" y="1509944"/>
                      <a:pt x="11360" y="1509944"/>
                      <a:pt x="11360" y="1509944"/>
                    </a:cubicBezTo>
                    <a:cubicBezTo>
                      <a:pt x="240771" y="1554023"/>
                      <a:pt x="240771" y="1554023"/>
                      <a:pt x="240771" y="1554023"/>
                    </a:cubicBezTo>
                    <a:cubicBezTo>
                      <a:pt x="250772" y="1599461"/>
                      <a:pt x="262132" y="1646134"/>
                      <a:pt x="278554" y="1691448"/>
                    </a:cubicBezTo>
                    <a:cubicBezTo>
                      <a:pt x="98284" y="1843936"/>
                      <a:pt x="98284" y="1843936"/>
                      <a:pt x="98284" y="1843936"/>
                    </a:cubicBezTo>
                    <a:cubicBezTo>
                      <a:pt x="173973" y="1996425"/>
                      <a:pt x="173973" y="1996425"/>
                      <a:pt x="173973" y="1996425"/>
                    </a:cubicBezTo>
                    <a:cubicBezTo>
                      <a:pt x="404619" y="1948518"/>
                      <a:pt x="404619" y="1948518"/>
                      <a:pt x="404619" y="1948518"/>
                    </a:cubicBezTo>
                    <a:cubicBezTo>
                      <a:pt x="433635" y="1992721"/>
                      <a:pt x="465120" y="2034331"/>
                      <a:pt x="500433" y="2073348"/>
                    </a:cubicBezTo>
                    <a:cubicBezTo>
                      <a:pt x="395729" y="2282634"/>
                      <a:pt x="395729" y="2282634"/>
                      <a:pt x="395729" y="2282634"/>
                    </a:cubicBezTo>
                    <a:cubicBezTo>
                      <a:pt x="524387" y="2393512"/>
                      <a:pt x="524387" y="2393512"/>
                      <a:pt x="524387" y="2393512"/>
                    </a:cubicBezTo>
                    <a:cubicBezTo>
                      <a:pt x="717127" y="2261149"/>
                      <a:pt x="717127" y="2261149"/>
                      <a:pt x="717127" y="2261149"/>
                    </a:cubicBezTo>
                    <a:cubicBezTo>
                      <a:pt x="756268" y="2287573"/>
                      <a:pt x="797878" y="2311526"/>
                      <a:pt x="840723" y="2333010"/>
                    </a:cubicBezTo>
                    <a:cubicBezTo>
                      <a:pt x="823067" y="2564891"/>
                      <a:pt x="823067" y="2564891"/>
                      <a:pt x="823067" y="2564891"/>
                    </a:cubicBezTo>
                    <a:cubicBezTo>
                      <a:pt x="983087" y="2620331"/>
                      <a:pt x="983087" y="2620331"/>
                      <a:pt x="983087" y="2620331"/>
                    </a:cubicBezTo>
                    <a:cubicBezTo>
                      <a:pt x="1111621" y="2426232"/>
                      <a:pt x="1111621" y="2426232"/>
                      <a:pt x="1111621" y="2426232"/>
                    </a:cubicBezTo>
                    <a:cubicBezTo>
                      <a:pt x="1163356" y="2436357"/>
                      <a:pt x="1214968" y="2442654"/>
                      <a:pt x="1266703" y="2446481"/>
                    </a:cubicBezTo>
                    <a:cubicBezTo>
                      <a:pt x="1341033" y="2667003"/>
                      <a:pt x="1341033" y="2667003"/>
                      <a:pt x="1341033" y="2667003"/>
                    </a:cubicBezTo>
                    <a:close/>
                  </a:path>
                </a:pathLst>
              </a:custGeom>
              <a:solidFill>
                <a:srgbClr val="F39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Shape 384">
                <a:extLst>
                  <a:ext uri="{FF2B5EF4-FFF2-40B4-BE49-F238E27FC236}">
                    <a16:creationId xmlns:a16="http://schemas.microsoft.com/office/drawing/2014/main" id="{0A1DAFAF-E46E-1B0B-A035-8E8CC4661CE5}"/>
                  </a:ext>
                </a:extLst>
              </p:cNvPr>
              <p:cNvSpPr/>
              <p:nvPr/>
            </p:nvSpPr>
            <p:spPr>
              <a:xfrm rot="10800000" flipH="1">
                <a:off x="3210689" y="4889112"/>
                <a:ext cx="1828557" cy="1829687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id="{4527410B-4BD5-F5CD-4BE5-27198F837E6B}"/>
                </a:ext>
              </a:extLst>
            </p:cNvPr>
            <p:cNvGrpSpPr/>
            <p:nvPr/>
          </p:nvGrpSpPr>
          <p:grpSpPr>
            <a:xfrm>
              <a:off x="2963652" y="1916832"/>
              <a:ext cx="2667002" cy="2667003"/>
              <a:chOff x="2791465" y="4431675"/>
              <a:chExt cx="2667002" cy="2667003"/>
            </a:xfrm>
          </p:grpSpPr>
          <p:sp>
            <p:nvSpPr>
              <p:cNvPr id="48" name="Freeform: Shape 8">
                <a:extLst>
                  <a:ext uri="{FF2B5EF4-FFF2-40B4-BE49-F238E27FC236}">
                    <a16:creationId xmlns:a16="http://schemas.microsoft.com/office/drawing/2014/main" id="{F5CD4607-16E1-7A3C-8854-6A332CF42772}"/>
                  </a:ext>
                </a:extLst>
              </p:cNvPr>
              <p:cNvSpPr/>
              <p:nvPr/>
            </p:nvSpPr>
            <p:spPr>
              <a:xfrm rot="10800000" flipH="1">
                <a:off x="2791465" y="4431675"/>
                <a:ext cx="2667002" cy="2667003"/>
              </a:xfrm>
              <a:custGeom>
                <a:avLst/>
                <a:gdLst>
                  <a:gd name="connsiteX0" fmla="*/ 1341033 w 2667002"/>
                  <a:gd name="connsiteY0" fmla="*/ 2667003 h 2667003"/>
                  <a:gd name="connsiteX1" fmla="*/ 1511178 w 2667002"/>
                  <a:gd name="connsiteY1" fmla="*/ 2655643 h 2667003"/>
                  <a:gd name="connsiteX2" fmla="*/ 1554023 w 2667002"/>
                  <a:gd name="connsiteY2" fmla="*/ 2426232 h 2667003"/>
                  <a:gd name="connsiteX3" fmla="*/ 1691447 w 2667002"/>
                  <a:gd name="connsiteY3" fmla="*/ 2389684 h 2667003"/>
                  <a:gd name="connsiteX4" fmla="*/ 1845170 w 2667002"/>
                  <a:gd name="connsiteY4" fmla="*/ 2568719 h 2667003"/>
                  <a:gd name="connsiteX5" fmla="*/ 1996424 w 2667002"/>
                  <a:gd name="connsiteY5" fmla="*/ 2494389 h 2667003"/>
                  <a:gd name="connsiteX6" fmla="*/ 1948517 w 2667002"/>
                  <a:gd name="connsiteY6" fmla="*/ 2262384 h 2667003"/>
                  <a:gd name="connsiteX7" fmla="*/ 2073347 w 2667002"/>
                  <a:gd name="connsiteY7" fmla="*/ 2166569 h 2667003"/>
                  <a:gd name="connsiteX8" fmla="*/ 2282633 w 2667002"/>
                  <a:gd name="connsiteY8" fmla="*/ 2271274 h 2667003"/>
                  <a:gd name="connsiteX9" fmla="*/ 2393511 w 2667002"/>
                  <a:gd name="connsiteY9" fmla="*/ 2142616 h 2667003"/>
                  <a:gd name="connsiteX10" fmla="*/ 2262383 w 2667002"/>
                  <a:gd name="connsiteY10" fmla="*/ 1949875 h 2667003"/>
                  <a:gd name="connsiteX11" fmla="*/ 2333010 w 2667002"/>
                  <a:gd name="connsiteY11" fmla="*/ 1827638 h 2667003"/>
                  <a:gd name="connsiteX12" fmla="*/ 2566125 w 2667002"/>
                  <a:gd name="connsiteY12" fmla="*/ 1843936 h 2667003"/>
                  <a:gd name="connsiteX13" fmla="*/ 2620330 w 2667002"/>
                  <a:gd name="connsiteY13" fmla="*/ 1683916 h 2667003"/>
                  <a:gd name="connsiteX14" fmla="*/ 2426231 w 2667002"/>
                  <a:gd name="connsiteY14" fmla="*/ 1555381 h 2667003"/>
                  <a:gd name="connsiteX15" fmla="*/ 2446481 w 2667002"/>
                  <a:gd name="connsiteY15" fmla="*/ 1400300 h 2667003"/>
                  <a:gd name="connsiteX16" fmla="*/ 2667002 w 2667002"/>
                  <a:gd name="connsiteY16" fmla="*/ 1325969 h 2667003"/>
                  <a:gd name="connsiteX17" fmla="*/ 2655643 w 2667002"/>
                  <a:gd name="connsiteY17" fmla="*/ 1155825 h 2667003"/>
                  <a:gd name="connsiteX18" fmla="*/ 2426231 w 2667002"/>
                  <a:gd name="connsiteY18" fmla="*/ 1112980 h 2667003"/>
                  <a:gd name="connsiteX19" fmla="*/ 2389683 w 2667002"/>
                  <a:gd name="connsiteY19" fmla="*/ 975555 h 2667003"/>
                  <a:gd name="connsiteX20" fmla="*/ 2568718 w 2667002"/>
                  <a:gd name="connsiteY20" fmla="*/ 821832 h 2667003"/>
                  <a:gd name="connsiteX21" fmla="*/ 2494388 w 2667002"/>
                  <a:gd name="connsiteY21" fmla="*/ 670578 h 2667003"/>
                  <a:gd name="connsiteX22" fmla="*/ 2262383 w 2667002"/>
                  <a:gd name="connsiteY22" fmla="*/ 718485 h 2667003"/>
                  <a:gd name="connsiteX23" fmla="*/ 2167927 w 2667002"/>
                  <a:gd name="connsiteY23" fmla="*/ 593655 h 2667003"/>
                  <a:gd name="connsiteX24" fmla="*/ 2271273 w 2667002"/>
                  <a:gd name="connsiteY24" fmla="*/ 384369 h 2667003"/>
                  <a:gd name="connsiteX25" fmla="*/ 2142615 w 2667002"/>
                  <a:gd name="connsiteY25" fmla="*/ 273491 h 2667003"/>
                  <a:gd name="connsiteX26" fmla="*/ 1951110 w 2667002"/>
                  <a:gd name="connsiteY26" fmla="*/ 404619 h 2667003"/>
                  <a:gd name="connsiteX27" fmla="*/ 1827637 w 2667002"/>
                  <a:gd name="connsiteY27" fmla="*/ 333993 h 2667003"/>
                  <a:gd name="connsiteX28" fmla="*/ 1845170 w 2667002"/>
                  <a:gd name="connsiteY28" fmla="*/ 100877 h 2667003"/>
                  <a:gd name="connsiteX29" fmla="*/ 1683916 w 2667002"/>
                  <a:gd name="connsiteY29" fmla="*/ 46672 h 2667003"/>
                  <a:gd name="connsiteX30" fmla="*/ 1555381 w 2667002"/>
                  <a:gd name="connsiteY30" fmla="*/ 240771 h 2667003"/>
                  <a:gd name="connsiteX31" fmla="*/ 1400300 w 2667002"/>
                  <a:gd name="connsiteY31" fmla="*/ 220521 h 2667003"/>
                  <a:gd name="connsiteX32" fmla="*/ 1325969 w 2667002"/>
                  <a:gd name="connsiteY32" fmla="*/ 0 h 2667003"/>
                  <a:gd name="connsiteX33" fmla="*/ 1157059 w 2667002"/>
                  <a:gd name="connsiteY33" fmla="*/ 11359 h 2667003"/>
                  <a:gd name="connsiteX34" fmla="*/ 1114214 w 2667002"/>
                  <a:gd name="connsiteY34" fmla="*/ 240771 h 2667003"/>
                  <a:gd name="connsiteX35" fmla="*/ 975555 w 2667002"/>
                  <a:gd name="connsiteY35" fmla="*/ 277319 h 2667003"/>
                  <a:gd name="connsiteX36" fmla="*/ 823067 w 2667002"/>
                  <a:gd name="connsiteY36" fmla="*/ 98284 h 2667003"/>
                  <a:gd name="connsiteX37" fmla="*/ 670578 w 2667002"/>
                  <a:gd name="connsiteY37" fmla="*/ 172615 h 2667003"/>
                  <a:gd name="connsiteX38" fmla="*/ 718486 w 2667002"/>
                  <a:gd name="connsiteY38" fmla="*/ 404619 h 2667003"/>
                  <a:gd name="connsiteX39" fmla="*/ 593655 w 2667002"/>
                  <a:gd name="connsiteY39" fmla="*/ 499076 h 2667003"/>
                  <a:gd name="connsiteX40" fmla="*/ 384369 w 2667002"/>
                  <a:gd name="connsiteY40" fmla="*/ 395729 h 2667003"/>
                  <a:gd name="connsiteX41" fmla="*/ 273491 w 2667002"/>
                  <a:gd name="connsiteY41" fmla="*/ 524387 h 2667003"/>
                  <a:gd name="connsiteX42" fmla="*/ 405854 w 2667002"/>
                  <a:gd name="connsiteY42" fmla="*/ 715893 h 2667003"/>
                  <a:gd name="connsiteX43" fmla="*/ 333993 w 2667002"/>
                  <a:gd name="connsiteY43" fmla="*/ 839365 h 2667003"/>
                  <a:gd name="connsiteX44" fmla="*/ 102112 w 2667002"/>
                  <a:gd name="connsiteY44" fmla="*/ 821832 h 2667003"/>
                  <a:gd name="connsiteX45" fmla="*/ 46673 w 2667002"/>
                  <a:gd name="connsiteY45" fmla="*/ 983087 h 2667003"/>
                  <a:gd name="connsiteX46" fmla="*/ 242006 w 2667002"/>
                  <a:gd name="connsiteY46" fmla="*/ 1111622 h 2667003"/>
                  <a:gd name="connsiteX47" fmla="*/ 220522 w 2667002"/>
                  <a:gd name="connsiteY47" fmla="*/ 1266703 h 2667003"/>
                  <a:gd name="connsiteX48" fmla="*/ 0 w 2667002"/>
                  <a:gd name="connsiteY48" fmla="*/ 1341034 h 2667003"/>
                  <a:gd name="connsiteX49" fmla="*/ 11360 w 2667002"/>
                  <a:gd name="connsiteY49" fmla="*/ 1509944 h 2667003"/>
                  <a:gd name="connsiteX50" fmla="*/ 240771 w 2667002"/>
                  <a:gd name="connsiteY50" fmla="*/ 1554023 h 2667003"/>
                  <a:gd name="connsiteX51" fmla="*/ 278554 w 2667002"/>
                  <a:gd name="connsiteY51" fmla="*/ 1691448 h 2667003"/>
                  <a:gd name="connsiteX52" fmla="*/ 98284 w 2667002"/>
                  <a:gd name="connsiteY52" fmla="*/ 1843936 h 2667003"/>
                  <a:gd name="connsiteX53" fmla="*/ 173973 w 2667002"/>
                  <a:gd name="connsiteY53" fmla="*/ 1996425 h 2667003"/>
                  <a:gd name="connsiteX54" fmla="*/ 404619 w 2667002"/>
                  <a:gd name="connsiteY54" fmla="*/ 1948518 h 2667003"/>
                  <a:gd name="connsiteX55" fmla="*/ 500433 w 2667002"/>
                  <a:gd name="connsiteY55" fmla="*/ 2073348 h 2667003"/>
                  <a:gd name="connsiteX56" fmla="*/ 395729 w 2667002"/>
                  <a:gd name="connsiteY56" fmla="*/ 2282634 h 2667003"/>
                  <a:gd name="connsiteX57" fmla="*/ 524387 w 2667002"/>
                  <a:gd name="connsiteY57" fmla="*/ 2393512 h 2667003"/>
                  <a:gd name="connsiteX58" fmla="*/ 717127 w 2667002"/>
                  <a:gd name="connsiteY58" fmla="*/ 2261149 h 2667003"/>
                  <a:gd name="connsiteX59" fmla="*/ 840723 w 2667002"/>
                  <a:gd name="connsiteY59" fmla="*/ 2333010 h 2667003"/>
                  <a:gd name="connsiteX60" fmla="*/ 823067 w 2667002"/>
                  <a:gd name="connsiteY60" fmla="*/ 2564891 h 2667003"/>
                  <a:gd name="connsiteX61" fmla="*/ 983087 w 2667002"/>
                  <a:gd name="connsiteY61" fmla="*/ 2620331 h 2667003"/>
                  <a:gd name="connsiteX62" fmla="*/ 1111621 w 2667002"/>
                  <a:gd name="connsiteY62" fmla="*/ 2426232 h 2667003"/>
                  <a:gd name="connsiteX63" fmla="*/ 1266703 w 2667002"/>
                  <a:gd name="connsiteY63" fmla="*/ 2446481 h 2667003"/>
                  <a:gd name="connsiteX64" fmla="*/ 1341033 w 2667002"/>
                  <a:gd name="connsiteY64" fmla="*/ 2667003 h 2667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667002" h="2667003">
                    <a:moveTo>
                      <a:pt x="1341033" y="2667003"/>
                    </a:moveTo>
                    <a:cubicBezTo>
                      <a:pt x="1511178" y="2655643"/>
                      <a:pt x="1511178" y="2655643"/>
                      <a:pt x="1511178" y="2655643"/>
                    </a:cubicBezTo>
                    <a:cubicBezTo>
                      <a:pt x="1554023" y="2426232"/>
                      <a:pt x="1554023" y="2426232"/>
                      <a:pt x="1554023" y="2426232"/>
                    </a:cubicBezTo>
                    <a:cubicBezTo>
                      <a:pt x="1599461" y="2417465"/>
                      <a:pt x="1646133" y="2404871"/>
                      <a:pt x="1691447" y="2389684"/>
                    </a:cubicBezTo>
                    <a:cubicBezTo>
                      <a:pt x="1845170" y="2568719"/>
                      <a:pt x="1845170" y="2568719"/>
                      <a:pt x="1845170" y="2568719"/>
                    </a:cubicBezTo>
                    <a:cubicBezTo>
                      <a:pt x="1996424" y="2494389"/>
                      <a:pt x="1996424" y="2494389"/>
                      <a:pt x="1996424" y="2494389"/>
                    </a:cubicBezTo>
                    <a:cubicBezTo>
                      <a:pt x="1948517" y="2262384"/>
                      <a:pt x="1948517" y="2262384"/>
                      <a:pt x="1948517" y="2262384"/>
                    </a:cubicBezTo>
                    <a:cubicBezTo>
                      <a:pt x="1992720" y="2233368"/>
                      <a:pt x="2034330" y="2201882"/>
                      <a:pt x="2073347" y="2166569"/>
                    </a:cubicBezTo>
                    <a:cubicBezTo>
                      <a:pt x="2282633" y="2271274"/>
                      <a:pt x="2282633" y="2271274"/>
                      <a:pt x="2282633" y="2271274"/>
                    </a:cubicBezTo>
                    <a:cubicBezTo>
                      <a:pt x="2393511" y="2142616"/>
                      <a:pt x="2393511" y="2142616"/>
                      <a:pt x="2393511" y="2142616"/>
                    </a:cubicBezTo>
                    <a:cubicBezTo>
                      <a:pt x="2262383" y="1949875"/>
                      <a:pt x="2262383" y="1949875"/>
                      <a:pt x="2262383" y="1949875"/>
                    </a:cubicBezTo>
                    <a:cubicBezTo>
                      <a:pt x="2288930" y="1910735"/>
                      <a:pt x="2311525" y="1869124"/>
                      <a:pt x="2333010" y="1827638"/>
                    </a:cubicBezTo>
                    <a:cubicBezTo>
                      <a:pt x="2566125" y="1843936"/>
                      <a:pt x="2566125" y="1843936"/>
                      <a:pt x="2566125" y="1843936"/>
                    </a:cubicBezTo>
                    <a:cubicBezTo>
                      <a:pt x="2620330" y="1683916"/>
                      <a:pt x="2620330" y="1683916"/>
                      <a:pt x="2620330" y="1683916"/>
                    </a:cubicBezTo>
                    <a:cubicBezTo>
                      <a:pt x="2426231" y="1555381"/>
                      <a:pt x="2426231" y="1555381"/>
                      <a:pt x="2426231" y="1555381"/>
                    </a:cubicBezTo>
                    <a:cubicBezTo>
                      <a:pt x="2436356" y="1503646"/>
                      <a:pt x="2442653" y="1452035"/>
                      <a:pt x="2446481" y="1400300"/>
                    </a:cubicBezTo>
                    <a:cubicBezTo>
                      <a:pt x="2667002" y="1325969"/>
                      <a:pt x="2667002" y="1325969"/>
                      <a:pt x="2667002" y="1325969"/>
                    </a:cubicBezTo>
                    <a:cubicBezTo>
                      <a:pt x="2655643" y="1155825"/>
                      <a:pt x="2655643" y="1155825"/>
                      <a:pt x="2655643" y="1155825"/>
                    </a:cubicBezTo>
                    <a:cubicBezTo>
                      <a:pt x="2426231" y="1112980"/>
                      <a:pt x="2426231" y="1112980"/>
                      <a:pt x="2426231" y="1112980"/>
                    </a:cubicBezTo>
                    <a:cubicBezTo>
                      <a:pt x="2417465" y="1067542"/>
                      <a:pt x="2404870" y="1020869"/>
                      <a:pt x="2389683" y="975555"/>
                    </a:cubicBezTo>
                    <a:cubicBezTo>
                      <a:pt x="2568718" y="821832"/>
                      <a:pt x="2568718" y="821832"/>
                      <a:pt x="2568718" y="821832"/>
                    </a:cubicBezTo>
                    <a:cubicBezTo>
                      <a:pt x="2494388" y="670578"/>
                      <a:pt x="2494388" y="670578"/>
                      <a:pt x="2494388" y="670578"/>
                    </a:cubicBezTo>
                    <a:cubicBezTo>
                      <a:pt x="2262383" y="718485"/>
                      <a:pt x="2262383" y="718485"/>
                      <a:pt x="2262383" y="718485"/>
                    </a:cubicBezTo>
                    <a:cubicBezTo>
                      <a:pt x="2233367" y="674282"/>
                      <a:pt x="2201882" y="632672"/>
                      <a:pt x="2167927" y="593655"/>
                    </a:cubicBezTo>
                    <a:cubicBezTo>
                      <a:pt x="2271273" y="384369"/>
                      <a:pt x="2271273" y="384369"/>
                      <a:pt x="2271273" y="384369"/>
                    </a:cubicBezTo>
                    <a:cubicBezTo>
                      <a:pt x="2142615" y="273491"/>
                      <a:pt x="2142615" y="273491"/>
                      <a:pt x="2142615" y="273491"/>
                    </a:cubicBezTo>
                    <a:cubicBezTo>
                      <a:pt x="1951110" y="404619"/>
                      <a:pt x="1951110" y="404619"/>
                      <a:pt x="1951110" y="404619"/>
                    </a:cubicBezTo>
                    <a:cubicBezTo>
                      <a:pt x="1910734" y="379430"/>
                      <a:pt x="1869124" y="355477"/>
                      <a:pt x="1827637" y="333993"/>
                    </a:cubicBezTo>
                    <a:cubicBezTo>
                      <a:pt x="1845170" y="100877"/>
                      <a:pt x="1845170" y="100877"/>
                      <a:pt x="1845170" y="100877"/>
                    </a:cubicBezTo>
                    <a:cubicBezTo>
                      <a:pt x="1683916" y="46672"/>
                      <a:pt x="1683916" y="46672"/>
                      <a:pt x="1683916" y="46672"/>
                    </a:cubicBezTo>
                    <a:cubicBezTo>
                      <a:pt x="1555381" y="240771"/>
                      <a:pt x="1555381" y="240771"/>
                      <a:pt x="1555381" y="240771"/>
                    </a:cubicBezTo>
                    <a:cubicBezTo>
                      <a:pt x="1504881" y="230646"/>
                      <a:pt x="1452035" y="224349"/>
                      <a:pt x="1400300" y="220521"/>
                    </a:cubicBezTo>
                    <a:cubicBezTo>
                      <a:pt x="1325969" y="0"/>
                      <a:pt x="1325969" y="0"/>
                      <a:pt x="1325969" y="0"/>
                    </a:cubicBezTo>
                    <a:cubicBezTo>
                      <a:pt x="1157059" y="11359"/>
                      <a:pt x="1157059" y="11359"/>
                      <a:pt x="1157059" y="11359"/>
                    </a:cubicBezTo>
                    <a:cubicBezTo>
                      <a:pt x="1114214" y="240771"/>
                      <a:pt x="1114214" y="240771"/>
                      <a:pt x="1114214" y="240771"/>
                    </a:cubicBezTo>
                    <a:cubicBezTo>
                      <a:pt x="1067542" y="249537"/>
                      <a:pt x="1020869" y="262132"/>
                      <a:pt x="975555" y="277319"/>
                    </a:cubicBezTo>
                    <a:cubicBezTo>
                      <a:pt x="823067" y="98284"/>
                      <a:pt x="823067" y="98284"/>
                      <a:pt x="823067" y="98284"/>
                    </a:cubicBezTo>
                    <a:cubicBezTo>
                      <a:pt x="670578" y="172615"/>
                      <a:pt x="670578" y="172615"/>
                      <a:pt x="670578" y="172615"/>
                    </a:cubicBezTo>
                    <a:cubicBezTo>
                      <a:pt x="718486" y="404619"/>
                      <a:pt x="718486" y="404619"/>
                      <a:pt x="718486" y="404619"/>
                    </a:cubicBezTo>
                    <a:cubicBezTo>
                      <a:pt x="674282" y="433635"/>
                      <a:pt x="632672" y="465121"/>
                      <a:pt x="593655" y="499076"/>
                    </a:cubicBezTo>
                    <a:cubicBezTo>
                      <a:pt x="384369" y="395729"/>
                      <a:pt x="384369" y="395729"/>
                      <a:pt x="384369" y="395729"/>
                    </a:cubicBezTo>
                    <a:cubicBezTo>
                      <a:pt x="273491" y="524387"/>
                      <a:pt x="273491" y="524387"/>
                      <a:pt x="273491" y="524387"/>
                    </a:cubicBezTo>
                    <a:cubicBezTo>
                      <a:pt x="405854" y="715893"/>
                      <a:pt x="405854" y="715893"/>
                      <a:pt x="405854" y="715893"/>
                    </a:cubicBezTo>
                    <a:cubicBezTo>
                      <a:pt x="379431" y="756268"/>
                      <a:pt x="355477" y="797879"/>
                      <a:pt x="333993" y="839365"/>
                    </a:cubicBezTo>
                    <a:cubicBezTo>
                      <a:pt x="102112" y="821832"/>
                      <a:pt x="102112" y="821832"/>
                      <a:pt x="102112" y="821832"/>
                    </a:cubicBezTo>
                    <a:cubicBezTo>
                      <a:pt x="46673" y="983087"/>
                      <a:pt x="46673" y="983087"/>
                      <a:pt x="46673" y="983087"/>
                    </a:cubicBezTo>
                    <a:cubicBezTo>
                      <a:pt x="242006" y="1111622"/>
                      <a:pt x="242006" y="1111622"/>
                      <a:pt x="242006" y="1111622"/>
                    </a:cubicBezTo>
                    <a:cubicBezTo>
                      <a:pt x="230646" y="1163357"/>
                      <a:pt x="224349" y="1214968"/>
                      <a:pt x="220522" y="1266703"/>
                    </a:cubicBezTo>
                    <a:cubicBezTo>
                      <a:pt x="0" y="1341034"/>
                      <a:pt x="0" y="1341034"/>
                      <a:pt x="0" y="1341034"/>
                    </a:cubicBezTo>
                    <a:cubicBezTo>
                      <a:pt x="11360" y="1509944"/>
                      <a:pt x="11360" y="1509944"/>
                      <a:pt x="11360" y="1509944"/>
                    </a:cubicBezTo>
                    <a:cubicBezTo>
                      <a:pt x="240771" y="1554023"/>
                      <a:pt x="240771" y="1554023"/>
                      <a:pt x="240771" y="1554023"/>
                    </a:cubicBezTo>
                    <a:cubicBezTo>
                      <a:pt x="250772" y="1599461"/>
                      <a:pt x="262132" y="1646134"/>
                      <a:pt x="278554" y="1691448"/>
                    </a:cubicBezTo>
                    <a:cubicBezTo>
                      <a:pt x="98284" y="1843936"/>
                      <a:pt x="98284" y="1843936"/>
                      <a:pt x="98284" y="1843936"/>
                    </a:cubicBezTo>
                    <a:cubicBezTo>
                      <a:pt x="173973" y="1996425"/>
                      <a:pt x="173973" y="1996425"/>
                      <a:pt x="173973" y="1996425"/>
                    </a:cubicBezTo>
                    <a:cubicBezTo>
                      <a:pt x="404619" y="1948518"/>
                      <a:pt x="404619" y="1948518"/>
                      <a:pt x="404619" y="1948518"/>
                    </a:cubicBezTo>
                    <a:cubicBezTo>
                      <a:pt x="433635" y="1992721"/>
                      <a:pt x="465120" y="2034331"/>
                      <a:pt x="500433" y="2073348"/>
                    </a:cubicBezTo>
                    <a:cubicBezTo>
                      <a:pt x="395729" y="2282634"/>
                      <a:pt x="395729" y="2282634"/>
                      <a:pt x="395729" y="2282634"/>
                    </a:cubicBezTo>
                    <a:cubicBezTo>
                      <a:pt x="524387" y="2393512"/>
                      <a:pt x="524387" y="2393512"/>
                      <a:pt x="524387" y="2393512"/>
                    </a:cubicBezTo>
                    <a:cubicBezTo>
                      <a:pt x="717127" y="2261149"/>
                      <a:pt x="717127" y="2261149"/>
                      <a:pt x="717127" y="2261149"/>
                    </a:cubicBezTo>
                    <a:cubicBezTo>
                      <a:pt x="756268" y="2287573"/>
                      <a:pt x="797878" y="2311526"/>
                      <a:pt x="840723" y="2333010"/>
                    </a:cubicBezTo>
                    <a:cubicBezTo>
                      <a:pt x="823067" y="2564891"/>
                      <a:pt x="823067" y="2564891"/>
                      <a:pt x="823067" y="2564891"/>
                    </a:cubicBezTo>
                    <a:cubicBezTo>
                      <a:pt x="983087" y="2620331"/>
                      <a:pt x="983087" y="2620331"/>
                      <a:pt x="983087" y="2620331"/>
                    </a:cubicBezTo>
                    <a:cubicBezTo>
                      <a:pt x="1111621" y="2426232"/>
                      <a:pt x="1111621" y="2426232"/>
                      <a:pt x="1111621" y="2426232"/>
                    </a:cubicBezTo>
                    <a:cubicBezTo>
                      <a:pt x="1163356" y="2436357"/>
                      <a:pt x="1214968" y="2442654"/>
                      <a:pt x="1266703" y="2446481"/>
                    </a:cubicBezTo>
                    <a:cubicBezTo>
                      <a:pt x="1341033" y="2667003"/>
                      <a:pt x="1341033" y="2667003"/>
                      <a:pt x="1341033" y="2667003"/>
                    </a:cubicBezTo>
                    <a:close/>
                  </a:path>
                </a:pathLst>
              </a:custGeom>
              <a:solidFill>
                <a:srgbClr val="009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Shape 384">
                <a:extLst>
                  <a:ext uri="{FF2B5EF4-FFF2-40B4-BE49-F238E27FC236}">
                    <a16:creationId xmlns:a16="http://schemas.microsoft.com/office/drawing/2014/main" id="{A78A355C-D283-EAF4-80B4-86F3E5F9C7E0}"/>
                  </a:ext>
                </a:extLst>
              </p:cNvPr>
              <p:cNvSpPr/>
              <p:nvPr/>
            </p:nvSpPr>
            <p:spPr>
              <a:xfrm rot="10800000" flipH="1">
                <a:off x="3210688" y="4850333"/>
                <a:ext cx="1828557" cy="1829687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roup 10">
              <a:extLst>
                <a:ext uri="{FF2B5EF4-FFF2-40B4-BE49-F238E27FC236}">
                  <a16:creationId xmlns:a16="http://schemas.microsoft.com/office/drawing/2014/main" id="{430C81B8-AB5A-156D-F063-744FB5C6D1E1}"/>
                </a:ext>
              </a:extLst>
            </p:cNvPr>
            <p:cNvGrpSpPr/>
            <p:nvPr/>
          </p:nvGrpSpPr>
          <p:grpSpPr>
            <a:xfrm>
              <a:off x="4878505" y="3740412"/>
              <a:ext cx="2667002" cy="2667003"/>
              <a:chOff x="2791465" y="4431675"/>
              <a:chExt cx="2667002" cy="2667003"/>
            </a:xfrm>
          </p:grpSpPr>
          <p:sp>
            <p:nvSpPr>
              <p:cNvPr id="46" name="Freeform: Shape 11">
                <a:extLst>
                  <a:ext uri="{FF2B5EF4-FFF2-40B4-BE49-F238E27FC236}">
                    <a16:creationId xmlns:a16="http://schemas.microsoft.com/office/drawing/2014/main" id="{1C4B2237-EA28-763C-E547-8F3F3FDB3F04}"/>
                  </a:ext>
                </a:extLst>
              </p:cNvPr>
              <p:cNvSpPr/>
              <p:nvPr/>
            </p:nvSpPr>
            <p:spPr>
              <a:xfrm rot="10800000" flipH="1">
                <a:off x="2791465" y="4431675"/>
                <a:ext cx="2667002" cy="2667003"/>
              </a:xfrm>
              <a:custGeom>
                <a:avLst/>
                <a:gdLst>
                  <a:gd name="connsiteX0" fmla="*/ 1341033 w 2667002"/>
                  <a:gd name="connsiteY0" fmla="*/ 2667003 h 2667003"/>
                  <a:gd name="connsiteX1" fmla="*/ 1511178 w 2667002"/>
                  <a:gd name="connsiteY1" fmla="*/ 2655643 h 2667003"/>
                  <a:gd name="connsiteX2" fmla="*/ 1554023 w 2667002"/>
                  <a:gd name="connsiteY2" fmla="*/ 2426232 h 2667003"/>
                  <a:gd name="connsiteX3" fmla="*/ 1691447 w 2667002"/>
                  <a:gd name="connsiteY3" fmla="*/ 2389684 h 2667003"/>
                  <a:gd name="connsiteX4" fmla="*/ 1845170 w 2667002"/>
                  <a:gd name="connsiteY4" fmla="*/ 2568719 h 2667003"/>
                  <a:gd name="connsiteX5" fmla="*/ 1996424 w 2667002"/>
                  <a:gd name="connsiteY5" fmla="*/ 2494389 h 2667003"/>
                  <a:gd name="connsiteX6" fmla="*/ 1948517 w 2667002"/>
                  <a:gd name="connsiteY6" fmla="*/ 2262384 h 2667003"/>
                  <a:gd name="connsiteX7" fmla="*/ 2073347 w 2667002"/>
                  <a:gd name="connsiteY7" fmla="*/ 2166569 h 2667003"/>
                  <a:gd name="connsiteX8" fmla="*/ 2282633 w 2667002"/>
                  <a:gd name="connsiteY8" fmla="*/ 2271274 h 2667003"/>
                  <a:gd name="connsiteX9" fmla="*/ 2393511 w 2667002"/>
                  <a:gd name="connsiteY9" fmla="*/ 2142616 h 2667003"/>
                  <a:gd name="connsiteX10" fmla="*/ 2262383 w 2667002"/>
                  <a:gd name="connsiteY10" fmla="*/ 1949875 h 2667003"/>
                  <a:gd name="connsiteX11" fmla="*/ 2333010 w 2667002"/>
                  <a:gd name="connsiteY11" fmla="*/ 1827638 h 2667003"/>
                  <a:gd name="connsiteX12" fmla="*/ 2566125 w 2667002"/>
                  <a:gd name="connsiteY12" fmla="*/ 1843936 h 2667003"/>
                  <a:gd name="connsiteX13" fmla="*/ 2620330 w 2667002"/>
                  <a:gd name="connsiteY13" fmla="*/ 1683916 h 2667003"/>
                  <a:gd name="connsiteX14" fmla="*/ 2426231 w 2667002"/>
                  <a:gd name="connsiteY14" fmla="*/ 1555381 h 2667003"/>
                  <a:gd name="connsiteX15" fmla="*/ 2446481 w 2667002"/>
                  <a:gd name="connsiteY15" fmla="*/ 1400300 h 2667003"/>
                  <a:gd name="connsiteX16" fmla="*/ 2667002 w 2667002"/>
                  <a:gd name="connsiteY16" fmla="*/ 1325969 h 2667003"/>
                  <a:gd name="connsiteX17" fmla="*/ 2655643 w 2667002"/>
                  <a:gd name="connsiteY17" fmla="*/ 1155825 h 2667003"/>
                  <a:gd name="connsiteX18" fmla="*/ 2426231 w 2667002"/>
                  <a:gd name="connsiteY18" fmla="*/ 1112980 h 2667003"/>
                  <a:gd name="connsiteX19" fmla="*/ 2389683 w 2667002"/>
                  <a:gd name="connsiteY19" fmla="*/ 975555 h 2667003"/>
                  <a:gd name="connsiteX20" fmla="*/ 2568718 w 2667002"/>
                  <a:gd name="connsiteY20" fmla="*/ 821832 h 2667003"/>
                  <a:gd name="connsiteX21" fmla="*/ 2494388 w 2667002"/>
                  <a:gd name="connsiteY21" fmla="*/ 670578 h 2667003"/>
                  <a:gd name="connsiteX22" fmla="*/ 2262383 w 2667002"/>
                  <a:gd name="connsiteY22" fmla="*/ 718485 h 2667003"/>
                  <a:gd name="connsiteX23" fmla="*/ 2167927 w 2667002"/>
                  <a:gd name="connsiteY23" fmla="*/ 593655 h 2667003"/>
                  <a:gd name="connsiteX24" fmla="*/ 2271273 w 2667002"/>
                  <a:gd name="connsiteY24" fmla="*/ 384369 h 2667003"/>
                  <a:gd name="connsiteX25" fmla="*/ 2142615 w 2667002"/>
                  <a:gd name="connsiteY25" fmla="*/ 273491 h 2667003"/>
                  <a:gd name="connsiteX26" fmla="*/ 1951110 w 2667002"/>
                  <a:gd name="connsiteY26" fmla="*/ 404619 h 2667003"/>
                  <a:gd name="connsiteX27" fmla="*/ 1827637 w 2667002"/>
                  <a:gd name="connsiteY27" fmla="*/ 333993 h 2667003"/>
                  <a:gd name="connsiteX28" fmla="*/ 1845170 w 2667002"/>
                  <a:gd name="connsiteY28" fmla="*/ 100877 h 2667003"/>
                  <a:gd name="connsiteX29" fmla="*/ 1683916 w 2667002"/>
                  <a:gd name="connsiteY29" fmla="*/ 46672 h 2667003"/>
                  <a:gd name="connsiteX30" fmla="*/ 1555381 w 2667002"/>
                  <a:gd name="connsiteY30" fmla="*/ 240771 h 2667003"/>
                  <a:gd name="connsiteX31" fmla="*/ 1400300 w 2667002"/>
                  <a:gd name="connsiteY31" fmla="*/ 220521 h 2667003"/>
                  <a:gd name="connsiteX32" fmla="*/ 1325969 w 2667002"/>
                  <a:gd name="connsiteY32" fmla="*/ 0 h 2667003"/>
                  <a:gd name="connsiteX33" fmla="*/ 1157059 w 2667002"/>
                  <a:gd name="connsiteY33" fmla="*/ 11359 h 2667003"/>
                  <a:gd name="connsiteX34" fmla="*/ 1114214 w 2667002"/>
                  <a:gd name="connsiteY34" fmla="*/ 240771 h 2667003"/>
                  <a:gd name="connsiteX35" fmla="*/ 975555 w 2667002"/>
                  <a:gd name="connsiteY35" fmla="*/ 277319 h 2667003"/>
                  <a:gd name="connsiteX36" fmla="*/ 823067 w 2667002"/>
                  <a:gd name="connsiteY36" fmla="*/ 98284 h 2667003"/>
                  <a:gd name="connsiteX37" fmla="*/ 670578 w 2667002"/>
                  <a:gd name="connsiteY37" fmla="*/ 172615 h 2667003"/>
                  <a:gd name="connsiteX38" fmla="*/ 718486 w 2667002"/>
                  <a:gd name="connsiteY38" fmla="*/ 404619 h 2667003"/>
                  <a:gd name="connsiteX39" fmla="*/ 593655 w 2667002"/>
                  <a:gd name="connsiteY39" fmla="*/ 499076 h 2667003"/>
                  <a:gd name="connsiteX40" fmla="*/ 384369 w 2667002"/>
                  <a:gd name="connsiteY40" fmla="*/ 395729 h 2667003"/>
                  <a:gd name="connsiteX41" fmla="*/ 273491 w 2667002"/>
                  <a:gd name="connsiteY41" fmla="*/ 524387 h 2667003"/>
                  <a:gd name="connsiteX42" fmla="*/ 405854 w 2667002"/>
                  <a:gd name="connsiteY42" fmla="*/ 715893 h 2667003"/>
                  <a:gd name="connsiteX43" fmla="*/ 333993 w 2667002"/>
                  <a:gd name="connsiteY43" fmla="*/ 839365 h 2667003"/>
                  <a:gd name="connsiteX44" fmla="*/ 102112 w 2667002"/>
                  <a:gd name="connsiteY44" fmla="*/ 821832 h 2667003"/>
                  <a:gd name="connsiteX45" fmla="*/ 46673 w 2667002"/>
                  <a:gd name="connsiteY45" fmla="*/ 983087 h 2667003"/>
                  <a:gd name="connsiteX46" fmla="*/ 242006 w 2667002"/>
                  <a:gd name="connsiteY46" fmla="*/ 1111622 h 2667003"/>
                  <a:gd name="connsiteX47" fmla="*/ 220522 w 2667002"/>
                  <a:gd name="connsiteY47" fmla="*/ 1266703 h 2667003"/>
                  <a:gd name="connsiteX48" fmla="*/ 0 w 2667002"/>
                  <a:gd name="connsiteY48" fmla="*/ 1341034 h 2667003"/>
                  <a:gd name="connsiteX49" fmla="*/ 11360 w 2667002"/>
                  <a:gd name="connsiteY49" fmla="*/ 1509944 h 2667003"/>
                  <a:gd name="connsiteX50" fmla="*/ 240771 w 2667002"/>
                  <a:gd name="connsiteY50" fmla="*/ 1554023 h 2667003"/>
                  <a:gd name="connsiteX51" fmla="*/ 278554 w 2667002"/>
                  <a:gd name="connsiteY51" fmla="*/ 1691448 h 2667003"/>
                  <a:gd name="connsiteX52" fmla="*/ 98284 w 2667002"/>
                  <a:gd name="connsiteY52" fmla="*/ 1843936 h 2667003"/>
                  <a:gd name="connsiteX53" fmla="*/ 173973 w 2667002"/>
                  <a:gd name="connsiteY53" fmla="*/ 1996425 h 2667003"/>
                  <a:gd name="connsiteX54" fmla="*/ 404619 w 2667002"/>
                  <a:gd name="connsiteY54" fmla="*/ 1948518 h 2667003"/>
                  <a:gd name="connsiteX55" fmla="*/ 500433 w 2667002"/>
                  <a:gd name="connsiteY55" fmla="*/ 2073348 h 2667003"/>
                  <a:gd name="connsiteX56" fmla="*/ 395729 w 2667002"/>
                  <a:gd name="connsiteY56" fmla="*/ 2282634 h 2667003"/>
                  <a:gd name="connsiteX57" fmla="*/ 524387 w 2667002"/>
                  <a:gd name="connsiteY57" fmla="*/ 2393512 h 2667003"/>
                  <a:gd name="connsiteX58" fmla="*/ 717127 w 2667002"/>
                  <a:gd name="connsiteY58" fmla="*/ 2261149 h 2667003"/>
                  <a:gd name="connsiteX59" fmla="*/ 840723 w 2667002"/>
                  <a:gd name="connsiteY59" fmla="*/ 2333010 h 2667003"/>
                  <a:gd name="connsiteX60" fmla="*/ 823067 w 2667002"/>
                  <a:gd name="connsiteY60" fmla="*/ 2564891 h 2667003"/>
                  <a:gd name="connsiteX61" fmla="*/ 983087 w 2667002"/>
                  <a:gd name="connsiteY61" fmla="*/ 2620331 h 2667003"/>
                  <a:gd name="connsiteX62" fmla="*/ 1111621 w 2667002"/>
                  <a:gd name="connsiteY62" fmla="*/ 2426232 h 2667003"/>
                  <a:gd name="connsiteX63" fmla="*/ 1266703 w 2667002"/>
                  <a:gd name="connsiteY63" fmla="*/ 2446481 h 2667003"/>
                  <a:gd name="connsiteX64" fmla="*/ 1341033 w 2667002"/>
                  <a:gd name="connsiteY64" fmla="*/ 2667003 h 2667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667002" h="2667003">
                    <a:moveTo>
                      <a:pt x="1341033" y="2667003"/>
                    </a:moveTo>
                    <a:cubicBezTo>
                      <a:pt x="1511178" y="2655643"/>
                      <a:pt x="1511178" y="2655643"/>
                      <a:pt x="1511178" y="2655643"/>
                    </a:cubicBezTo>
                    <a:cubicBezTo>
                      <a:pt x="1554023" y="2426232"/>
                      <a:pt x="1554023" y="2426232"/>
                      <a:pt x="1554023" y="2426232"/>
                    </a:cubicBezTo>
                    <a:cubicBezTo>
                      <a:pt x="1599461" y="2417465"/>
                      <a:pt x="1646133" y="2404871"/>
                      <a:pt x="1691447" y="2389684"/>
                    </a:cubicBezTo>
                    <a:cubicBezTo>
                      <a:pt x="1845170" y="2568719"/>
                      <a:pt x="1845170" y="2568719"/>
                      <a:pt x="1845170" y="2568719"/>
                    </a:cubicBezTo>
                    <a:cubicBezTo>
                      <a:pt x="1996424" y="2494389"/>
                      <a:pt x="1996424" y="2494389"/>
                      <a:pt x="1996424" y="2494389"/>
                    </a:cubicBezTo>
                    <a:cubicBezTo>
                      <a:pt x="1948517" y="2262384"/>
                      <a:pt x="1948517" y="2262384"/>
                      <a:pt x="1948517" y="2262384"/>
                    </a:cubicBezTo>
                    <a:cubicBezTo>
                      <a:pt x="1992720" y="2233368"/>
                      <a:pt x="2034330" y="2201882"/>
                      <a:pt x="2073347" y="2166569"/>
                    </a:cubicBezTo>
                    <a:cubicBezTo>
                      <a:pt x="2282633" y="2271274"/>
                      <a:pt x="2282633" y="2271274"/>
                      <a:pt x="2282633" y="2271274"/>
                    </a:cubicBezTo>
                    <a:cubicBezTo>
                      <a:pt x="2393511" y="2142616"/>
                      <a:pt x="2393511" y="2142616"/>
                      <a:pt x="2393511" y="2142616"/>
                    </a:cubicBezTo>
                    <a:cubicBezTo>
                      <a:pt x="2262383" y="1949875"/>
                      <a:pt x="2262383" y="1949875"/>
                      <a:pt x="2262383" y="1949875"/>
                    </a:cubicBezTo>
                    <a:cubicBezTo>
                      <a:pt x="2288930" y="1910735"/>
                      <a:pt x="2311525" y="1869124"/>
                      <a:pt x="2333010" y="1827638"/>
                    </a:cubicBezTo>
                    <a:cubicBezTo>
                      <a:pt x="2566125" y="1843936"/>
                      <a:pt x="2566125" y="1843936"/>
                      <a:pt x="2566125" y="1843936"/>
                    </a:cubicBezTo>
                    <a:cubicBezTo>
                      <a:pt x="2620330" y="1683916"/>
                      <a:pt x="2620330" y="1683916"/>
                      <a:pt x="2620330" y="1683916"/>
                    </a:cubicBezTo>
                    <a:cubicBezTo>
                      <a:pt x="2426231" y="1555381"/>
                      <a:pt x="2426231" y="1555381"/>
                      <a:pt x="2426231" y="1555381"/>
                    </a:cubicBezTo>
                    <a:cubicBezTo>
                      <a:pt x="2436356" y="1503646"/>
                      <a:pt x="2442653" y="1452035"/>
                      <a:pt x="2446481" y="1400300"/>
                    </a:cubicBezTo>
                    <a:cubicBezTo>
                      <a:pt x="2667002" y="1325969"/>
                      <a:pt x="2667002" y="1325969"/>
                      <a:pt x="2667002" y="1325969"/>
                    </a:cubicBezTo>
                    <a:cubicBezTo>
                      <a:pt x="2655643" y="1155825"/>
                      <a:pt x="2655643" y="1155825"/>
                      <a:pt x="2655643" y="1155825"/>
                    </a:cubicBezTo>
                    <a:cubicBezTo>
                      <a:pt x="2426231" y="1112980"/>
                      <a:pt x="2426231" y="1112980"/>
                      <a:pt x="2426231" y="1112980"/>
                    </a:cubicBezTo>
                    <a:cubicBezTo>
                      <a:pt x="2417465" y="1067542"/>
                      <a:pt x="2404870" y="1020869"/>
                      <a:pt x="2389683" y="975555"/>
                    </a:cubicBezTo>
                    <a:cubicBezTo>
                      <a:pt x="2568718" y="821832"/>
                      <a:pt x="2568718" y="821832"/>
                      <a:pt x="2568718" y="821832"/>
                    </a:cubicBezTo>
                    <a:cubicBezTo>
                      <a:pt x="2494388" y="670578"/>
                      <a:pt x="2494388" y="670578"/>
                      <a:pt x="2494388" y="670578"/>
                    </a:cubicBezTo>
                    <a:cubicBezTo>
                      <a:pt x="2262383" y="718485"/>
                      <a:pt x="2262383" y="718485"/>
                      <a:pt x="2262383" y="718485"/>
                    </a:cubicBezTo>
                    <a:cubicBezTo>
                      <a:pt x="2233367" y="674282"/>
                      <a:pt x="2201882" y="632672"/>
                      <a:pt x="2167927" y="593655"/>
                    </a:cubicBezTo>
                    <a:cubicBezTo>
                      <a:pt x="2271273" y="384369"/>
                      <a:pt x="2271273" y="384369"/>
                      <a:pt x="2271273" y="384369"/>
                    </a:cubicBezTo>
                    <a:cubicBezTo>
                      <a:pt x="2142615" y="273491"/>
                      <a:pt x="2142615" y="273491"/>
                      <a:pt x="2142615" y="273491"/>
                    </a:cubicBezTo>
                    <a:cubicBezTo>
                      <a:pt x="1951110" y="404619"/>
                      <a:pt x="1951110" y="404619"/>
                      <a:pt x="1951110" y="404619"/>
                    </a:cubicBezTo>
                    <a:cubicBezTo>
                      <a:pt x="1910734" y="379430"/>
                      <a:pt x="1869124" y="355477"/>
                      <a:pt x="1827637" y="333993"/>
                    </a:cubicBezTo>
                    <a:cubicBezTo>
                      <a:pt x="1845170" y="100877"/>
                      <a:pt x="1845170" y="100877"/>
                      <a:pt x="1845170" y="100877"/>
                    </a:cubicBezTo>
                    <a:cubicBezTo>
                      <a:pt x="1683916" y="46672"/>
                      <a:pt x="1683916" y="46672"/>
                      <a:pt x="1683916" y="46672"/>
                    </a:cubicBezTo>
                    <a:cubicBezTo>
                      <a:pt x="1555381" y="240771"/>
                      <a:pt x="1555381" y="240771"/>
                      <a:pt x="1555381" y="240771"/>
                    </a:cubicBezTo>
                    <a:cubicBezTo>
                      <a:pt x="1504881" y="230646"/>
                      <a:pt x="1452035" y="224349"/>
                      <a:pt x="1400300" y="220521"/>
                    </a:cubicBezTo>
                    <a:cubicBezTo>
                      <a:pt x="1325969" y="0"/>
                      <a:pt x="1325969" y="0"/>
                      <a:pt x="1325969" y="0"/>
                    </a:cubicBezTo>
                    <a:cubicBezTo>
                      <a:pt x="1157059" y="11359"/>
                      <a:pt x="1157059" y="11359"/>
                      <a:pt x="1157059" y="11359"/>
                    </a:cubicBezTo>
                    <a:cubicBezTo>
                      <a:pt x="1114214" y="240771"/>
                      <a:pt x="1114214" y="240771"/>
                      <a:pt x="1114214" y="240771"/>
                    </a:cubicBezTo>
                    <a:cubicBezTo>
                      <a:pt x="1067542" y="249537"/>
                      <a:pt x="1020869" y="262132"/>
                      <a:pt x="975555" y="277319"/>
                    </a:cubicBezTo>
                    <a:cubicBezTo>
                      <a:pt x="823067" y="98284"/>
                      <a:pt x="823067" y="98284"/>
                      <a:pt x="823067" y="98284"/>
                    </a:cubicBezTo>
                    <a:cubicBezTo>
                      <a:pt x="670578" y="172615"/>
                      <a:pt x="670578" y="172615"/>
                      <a:pt x="670578" y="172615"/>
                    </a:cubicBezTo>
                    <a:cubicBezTo>
                      <a:pt x="718486" y="404619"/>
                      <a:pt x="718486" y="404619"/>
                      <a:pt x="718486" y="404619"/>
                    </a:cubicBezTo>
                    <a:cubicBezTo>
                      <a:pt x="674282" y="433635"/>
                      <a:pt x="632672" y="465121"/>
                      <a:pt x="593655" y="499076"/>
                    </a:cubicBezTo>
                    <a:cubicBezTo>
                      <a:pt x="384369" y="395729"/>
                      <a:pt x="384369" y="395729"/>
                      <a:pt x="384369" y="395729"/>
                    </a:cubicBezTo>
                    <a:cubicBezTo>
                      <a:pt x="273491" y="524387"/>
                      <a:pt x="273491" y="524387"/>
                      <a:pt x="273491" y="524387"/>
                    </a:cubicBezTo>
                    <a:cubicBezTo>
                      <a:pt x="405854" y="715893"/>
                      <a:pt x="405854" y="715893"/>
                      <a:pt x="405854" y="715893"/>
                    </a:cubicBezTo>
                    <a:cubicBezTo>
                      <a:pt x="379431" y="756268"/>
                      <a:pt x="355477" y="797879"/>
                      <a:pt x="333993" y="839365"/>
                    </a:cubicBezTo>
                    <a:cubicBezTo>
                      <a:pt x="102112" y="821832"/>
                      <a:pt x="102112" y="821832"/>
                      <a:pt x="102112" y="821832"/>
                    </a:cubicBezTo>
                    <a:cubicBezTo>
                      <a:pt x="46673" y="983087"/>
                      <a:pt x="46673" y="983087"/>
                      <a:pt x="46673" y="983087"/>
                    </a:cubicBezTo>
                    <a:cubicBezTo>
                      <a:pt x="242006" y="1111622"/>
                      <a:pt x="242006" y="1111622"/>
                      <a:pt x="242006" y="1111622"/>
                    </a:cubicBezTo>
                    <a:cubicBezTo>
                      <a:pt x="230646" y="1163357"/>
                      <a:pt x="224349" y="1214968"/>
                      <a:pt x="220522" y="1266703"/>
                    </a:cubicBezTo>
                    <a:cubicBezTo>
                      <a:pt x="0" y="1341034"/>
                      <a:pt x="0" y="1341034"/>
                      <a:pt x="0" y="1341034"/>
                    </a:cubicBezTo>
                    <a:cubicBezTo>
                      <a:pt x="11360" y="1509944"/>
                      <a:pt x="11360" y="1509944"/>
                      <a:pt x="11360" y="1509944"/>
                    </a:cubicBezTo>
                    <a:cubicBezTo>
                      <a:pt x="240771" y="1554023"/>
                      <a:pt x="240771" y="1554023"/>
                      <a:pt x="240771" y="1554023"/>
                    </a:cubicBezTo>
                    <a:cubicBezTo>
                      <a:pt x="250772" y="1599461"/>
                      <a:pt x="262132" y="1646134"/>
                      <a:pt x="278554" y="1691448"/>
                    </a:cubicBezTo>
                    <a:cubicBezTo>
                      <a:pt x="98284" y="1843936"/>
                      <a:pt x="98284" y="1843936"/>
                      <a:pt x="98284" y="1843936"/>
                    </a:cubicBezTo>
                    <a:cubicBezTo>
                      <a:pt x="173973" y="1996425"/>
                      <a:pt x="173973" y="1996425"/>
                      <a:pt x="173973" y="1996425"/>
                    </a:cubicBezTo>
                    <a:cubicBezTo>
                      <a:pt x="404619" y="1948518"/>
                      <a:pt x="404619" y="1948518"/>
                      <a:pt x="404619" y="1948518"/>
                    </a:cubicBezTo>
                    <a:cubicBezTo>
                      <a:pt x="433635" y="1992721"/>
                      <a:pt x="465120" y="2034331"/>
                      <a:pt x="500433" y="2073348"/>
                    </a:cubicBezTo>
                    <a:cubicBezTo>
                      <a:pt x="395729" y="2282634"/>
                      <a:pt x="395729" y="2282634"/>
                      <a:pt x="395729" y="2282634"/>
                    </a:cubicBezTo>
                    <a:cubicBezTo>
                      <a:pt x="524387" y="2393512"/>
                      <a:pt x="524387" y="2393512"/>
                      <a:pt x="524387" y="2393512"/>
                    </a:cubicBezTo>
                    <a:cubicBezTo>
                      <a:pt x="717127" y="2261149"/>
                      <a:pt x="717127" y="2261149"/>
                      <a:pt x="717127" y="2261149"/>
                    </a:cubicBezTo>
                    <a:cubicBezTo>
                      <a:pt x="756268" y="2287573"/>
                      <a:pt x="797878" y="2311526"/>
                      <a:pt x="840723" y="2333010"/>
                    </a:cubicBezTo>
                    <a:cubicBezTo>
                      <a:pt x="823067" y="2564891"/>
                      <a:pt x="823067" y="2564891"/>
                      <a:pt x="823067" y="2564891"/>
                    </a:cubicBezTo>
                    <a:cubicBezTo>
                      <a:pt x="983087" y="2620331"/>
                      <a:pt x="983087" y="2620331"/>
                      <a:pt x="983087" y="2620331"/>
                    </a:cubicBezTo>
                    <a:cubicBezTo>
                      <a:pt x="1111621" y="2426232"/>
                      <a:pt x="1111621" y="2426232"/>
                      <a:pt x="1111621" y="2426232"/>
                    </a:cubicBezTo>
                    <a:cubicBezTo>
                      <a:pt x="1163356" y="2436357"/>
                      <a:pt x="1214968" y="2442654"/>
                      <a:pt x="1266703" y="2446481"/>
                    </a:cubicBezTo>
                    <a:cubicBezTo>
                      <a:pt x="1341033" y="2667003"/>
                      <a:pt x="1341033" y="2667003"/>
                      <a:pt x="1341033" y="2667003"/>
                    </a:cubicBezTo>
                    <a:close/>
                  </a:path>
                </a:pathLst>
              </a:custGeom>
              <a:solidFill>
                <a:srgbClr val="5E5A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Shape 384">
                <a:extLst>
                  <a:ext uri="{FF2B5EF4-FFF2-40B4-BE49-F238E27FC236}">
                    <a16:creationId xmlns:a16="http://schemas.microsoft.com/office/drawing/2014/main" id="{47AB807E-8B55-035D-3828-47D3634150E4}"/>
                  </a:ext>
                </a:extLst>
              </p:cNvPr>
              <p:cNvSpPr/>
              <p:nvPr/>
            </p:nvSpPr>
            <p:spPr>
              <a:xfrm rot="10800000" flipH="1">
                <a:off x="3210688" y="4850333"/>
                <a:ext cx="1828557" cy="1829687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0" name="Group 13">
              <a:extLst>
                <a:ext uri="{FF2B5EF4-FFF2-40B4-BE49-F238E27FC236}">
                  <a16:creationId xmlns:a16="http://schemas.microsoft.com/office/drawing/2014/main" id="{EB90FFFE-5C6E-1E6B-3568-A79B5143F548}"/>
                </a:ext>
              </a:extLst>
            </p:cNvPr>
            <p:cNvGrpSpPr/>
            <p:nvPr/>
          </p:nvGrpSpPr>
          <p:grpSpPr>
            <a:xfrm>
              <a:off x="6657657" y="1765002"/>
              <a:ext cx="2667002" cy="2667003"/>
              <a:chOff x="2791465" y="4431675"/>
              <a:chExt cx="2667002" cy="2667003"/>
            </a:xfrm>
          </p:grpSpPr>
          <p:sp>
            <p:nvSpPr>
              <p:cNvPr id="44" name="Freeform: Shape 14">
                <a:extLst>
                  <a:ext uri="{FF2B5EF4-FFF2-40B4-BE49-F238E27FC236}">
                    <a16:creationId xmlns:a16="http://schemas.microsoft.com/office/drawing/2014/main" id="{4FA05B02-A876-6FD9-7152-04506193A55C}"/>
                  </a:ext>
                </a:extLst>
              </p:cNvPr>
              <p:cNvSpPr/>
              <p:nvPr/>
            </p:nvSpPr>
            <p:spPr>
              <a:xfrm rot="10800000" flipH="1">
                <a:off x="2791465" y="4431675"/>
                <a:ext cx="2667002" cy="2667003"/>
              </a:xfrm>
              <a:custGeom>
                <a:avLst/>
                <a:gdLst>
                  <a:gd name="connsiteX0" fmla="*/ 1341033 w 2667002"/>
                  <a:gd name="connsiteY0" fmla="*/ 2667003 h 2667003"/>
                  <a:gd name="connsiteX1" fmla="*/ 1511178 w 2667002"/>
                  <a:gd name="connsiteY1" fmla="*/ 2655643 h 2667003"/>
                  <a:gd name="connsiteX2" fmla="*/ 1554023 w 2667002"/>
                  <a:gd name="connsiteY2" fmla="*/ 2426232 h 2667003"/>
                  <a:gd name="connsiteX3" fmla="*/ 1691447 w 2667002"/>
                  <a:gd name="connsiteY3" fmla="*/ 2389684 h 2667003"/>
                  <a:gd name="connsiteX4" fmla="*/ 1845170 w 2667002"/>
                  <a:gd name="connsiteY4" fmla="*/ 2568719 h 2667003"/>
                  <a:gd name="connsiteX5" fmla="*/ 1996424 w 2667002"/>
                  <a:gd name="connsiteY5" fmla="*/ 2494389 h 2667003"/>
                  <a:gd name="connsiteX6" fmla="*/ 1948517 w 2667002"/>
                  <a:gd name="connsiteY6" fmla="*/ 2262384 h 2667003"/>
                  <a:gd name="connsiteX7" fmla="*/ 2073347 w 2667002"/>
                  <a:gd name="connsiteY7" fmla="*/ 2166569 h 2667003"/>
                  <a:gd name="connsiteX8" fmla="*/ 2282633 w 2667002"/>
                  <a:gd name="connsiteY8" fmla="*/ 2271274 h 2667003"/>
                  <a:gd name="connsiteX9" fmla="*/ 2393511 w 2667002"/>
                  <a:gd name="connsiteY9" fmla="*/ 2142616 h 2667003"/>
                  <a:gd name="connsiteX10" fmla="*/ 2262383 w 2667002"/>
                  <a:gd name="connsiteY10" fmla="*/ 1949875 h 2667003"/>
                  <a:gd name="connsiteX11" fmla="*/ 2333010 w 2667002"/>
                  <a:gd name="connsiteY11" fmla="*/ 1827638 h 2667003"/>
                  <a:gd name="connsiteX12" fmla="*/ 2566125 w 2667002"/>
                  <a:gd name="connsiteY12" fmla="*/ 1843936 h 2667003"/>
                  <a:gd name="connsiteX13" fmla="*/ 2620330 w 2667002"/>
                  <a:gd name="connsiteY13" fmla="*/ 1683916 h 2667003"/>
                  <a:gd name="connsiteX14" fmla="*/ 2426231 w 2667002"/>
                  <a:gd name="connsiteY14" fmla="*/ 1555381 h 2667003"/>
                  <a:gd name="connsiteX15" fmla="*/ 2446481 w 2667002"/>
                  <a:gd name="connsiteY15" fmla="*/ 1400300 h 2667003"/>
                  <a:gd name="connsiteX16" fmla="*/ 2667002 w 2667002"/>
                  <a:gd name="connsiteY16" fmla="*/ 1325969 h 2667003"/>
                  <a:gd name="connsiteX17" fmla="*/ 2655643 w 2667002"/>
                  <a:gd name="connsiteY17" fmla="*/ 1155825 h 2667003"/>
                  <a:gd name="connsiteX18" fmla="*/ 2426231 w 2667002"/>
                  <a:gd name="connsiteY18" fmla="*/ 1112980 h 2667003"/>
                  <a:gd name="connsiteX19" fmla="*/ 2389683 w 2667002"/>
                  <a:gd name="connsiteY19" fmla="*/ 975555 h 2667003"/>
                  <a:gd name="connsiteX20" fmla="*/ 2568718 w 2667002"/>
                  <a:gd name="connsiteY20" fmla="*/ 821832 h 2667003"/>
                  <a:gd name="connsiteX21" fmla="*/ 2494388 w 2667002"/>
                  <a:gd name="connsiteY21" fmla="*/ 670578 h 2667003"/>
                  <a:gd name="connsiteX22" fmla="*/ 2262383 w 2667002"/>
                  <a:gd name="connsiteY22" fmla="*/ 718485 h 2667003"/>
                  <a:gd name="connsiteX23" fmla="*/ 2167927 w 2667002"/>
                  <a:gd name="connsiteY23" fmla="*/ 593655 h 2667003"/>
                  <a:gd name="connsiteX24" fmla="*/ 2271273 w 2667002"/>
                  <a:gd name="connsiteY24" fmla="*/ 384369 h 2667003"/>
                  <a:gd name="connsiteX25" fmla="*/ 2142615 w 2667002"/>
                  <a:gd name="connsiteY25" fmla="*/ 273491 h 2667003"/>
                  <a:gd name="connsiteX26" fmla="*/ 1951110 w 2667002"/>
                  <a:gd name="connsiteY26" fmla="*/ 404619 h 2667003"/>
                  <a:gd name="connsiteX27" fmla="*/ 1827637 w 2667002"/>
                  <a:gd name="connsiteY27" fmla="*/ 333993 h 2667003"/>
                  <a:gd name="connsiteX28" fmla="*/ 1845170 w 2667002"/>
                  <a:gd name="connsiteY28" fmla="*/ 100877 h 2667003"/>
                  <a:gd name="connsiteX29" fmla="*/ 1683916 w 2667002"/>
                  <a:gd name="connsiteY29" fmla="*/ 46672 h 2667003"/>
                  <a:gd name="connsiteX30" fmla="*/ 1555381 w 2667002"/>
                  <a:gd name="connsiteY30" fmla="*/ 240771 h 2667003"/>
                  <a:gd name="connsiteX31" fmla="*/ 1400300 w 2667002"/>
                  <a:gd name="connsiteY31" fmla="*/ 220521 h 2667003"/>
                  <a:gd name="connsiteX32" fmla="*/ 1325969 w 2667002"/>
                  <a:gd name="connsiteY32" fmla="*/ 0 h 2667003"/>
                  <a:gd name="connsiteX33" fmla="*/ 1157059 w 2667002"/>
                  <a:gd name="connsiteY33" fmla="*/ 11359 h 2667003"/>
                  <a:gd name="connsiteX34" fmla="*/ 1114214 w 2667002"/>
                  <a:gd name="connsiteY34" fmla="*/ 240771 h 2667003"/>
                  <a:gd name="connsiteX35" fmla="*/ 975555 w 2667002"/>
                  <a:gd name="connsiteY35" fmla="*/ 277319 h 2667003"/>
                  <a:gd name="connsiteX36" fmla="*/ 823067 w 2667002"/>
                  <a:gd name="connsiteY36" fmla="*/ 98284 h 2667003"/>
                  <a:gd name="connsiteX37" fmla="*/ 670578 w 2667002"/>
                  <a:gd name="connsiteY37" fmla="*/ 172615 h 2667003"/>
                  <a:gd name="connsiteX38" fmla="*/ 718486 w 2667002"/>
                  <a:gd name="connsiteY38" fmla="*/ 404619 h 2667003"/>
                  <a:gd name="connsiteX39" fmla="*/ 593655 w 2667002"/>
                  <a:gd name="connsiteY39" fmla="*/ 499076 h 2667003"/>
                  <a:gd name="connsiteX40" fmla="*/ 384369 w 2667002"/>
                  <a:gd name="connsiteY40" fmla="*/ 395729 h 2667003"/>
                  <a:gd name="connsiteX41" fmla="*/ 273491 w 2667002"/>
                  <a:gd name="connsiteY41" fmla="*/ 524387 h 2667003"/>
                  <a:gd name="connsiteX42" fmla="*/ 405854 w 2667002"/>
                  <a:gd name="connsiteY42" fmla="*/ 715893 h 2667003"/>
                  <a:gd name="connsiteX43" fmla="*/ 333993 w 2667002"/>
                  <a:gd name="connsiteY43" fmla="*/ 839365 h 2667003"/>
                  <a:gd name="connsiteX44" fmla="*/ 102112 w 2667002"/>
                  <a:gd name="connsiteY44" fmla="*/ 821832 h 2667003"/>
                  <a:gd name="connsiteX45" fmla="*/ 46673 w 2667002"/>
                  <a:gd name="connsiteY45" fmla="*/ 983087 h 2667003"/>
                  <a:gd name="connsiteX46" fmla="*/ 242006 w 2667002"/>
                  <a:gd name="connsiteY46" fmla="*/ 1111622 h 2667003"/>
                  <a:gd name="connsiteX47" fmla="*/ 220522 w 2667002"/>
                  <a:gd name="connsiteY47" fmla="*/ 1266703 h 2667003"/>
                  <a:gd name="connsiteX48" fmla="*/ 0 w 2667002"/>
                  <a:gd name="connsiteY48" fmla="*/ 1341034 h 2667003"/>
                  <a:gd name="connsiteX49" fmla="*/ 11360 w 2667002"/>
                  <a:gd name="connsiteY49" fmla="*/ 1509944 h 2667003"/>
                  <a:gd name="connsiteX50" fmla="*/ 240771 w 2667002"/>
                  <a:gd name="connsiteY50" fmla="*/ 1554023 h 2667003"/>
                  <a:gd name="connsiteX51" fmla="*/ 278554 w 2667002"/>
                  <a:gd name="connsiteY51" fmla="*/ 1691448 h 2667003"/>
                  <a:gd name="connsiteX52" fmla="*/ 98284 w 2667002"/>
                  <a:gd name="connsiteY52" fmla="*/ 1843936 h 2667003"/>
                  <a:gd name="connsiteX53" fmla="*/ 173973 w 2667002"/>
                  <a:gd name="connsiteY53" fmla="*/ 1996425 h 2667003"/>
                  <a:gd name="connsiteX54" fmla="*/ 404619 w 2667002"/>
                  <a:gd name="connsiteY54" fmla="*/ 1948518 h 2667003"/>
                  <a:gd name="connsiteX55" fmla="*/ 500433 w 2667002"/>
                  <a:gd name="connsiteY55" fmla="*/ 2073348 h 2667003"/>
                  <a:gd name="connsiteX56" fmla="*/ 395729 w 2667002"/>
                  <a:gd name="connsiteY56" fmla="*/ 2282634 h 2667003"/>
                  <a:gd name="connsiteX57" fmla="*/ 524387 w 2667002"/>
                  <a:gd name="connsiteY57" fmla="*/ 2393512 h 2667003"/>
                  <a:gd name="connsiteX58" fmla="*/ 717127 w 2667002"/>
                  <a:gd name="connsiteY58" fmla="*/ 2261149 h 2667003"/>
                  <a:gd name="connsiteX59" fmla="*/ 840723 w 2667002"/>
                  <a:gd name="connsiteY59" fmla="*/ 2333010 h 2667003"/>
                  <a:gd name="connsiteX60" fmla="*/ 823067 w 2667002"/>
                  <a:gd name="connsiteY60" fmla="*/ 2564891 h 2667003"/>
                  <a:gd name="connsiteX61" fmla="*/ 983087 w 2667002"/>
                  <a:gd name="connsiteY61" fmla="*/ 2620331 h 2667003"/>
                  <a:gd name="connsiteX62" fmla="*/ 1111621 w 2667002"/>
                  <a:gd name="connsiteY62" fmla="*/ 2426232 h 2667003"/>
                  <a:gd name="connsiteX63" fmla="*/ 1266703 w 2667002"/>
                  <a:gd name="connsiteY63" fmla="*/ 2446481 h 2667003"/>
                  <a:gd name="connsiteX64" fmla="*/ 1341033 w 2667002"/>
                  <a:gd name="connsiteY64" fmla="*/ 2667003 h 2667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667002" h="2667003">
                    <a:moveTo>
                      <a:pt x="1341033" y="2667003"/>
                    </a:moveTo>
                    <a:cubicBezTo>
                      <a:pt x="1511178" y="2655643"/>
                      <a:pt x="1511178" y="2655643"/>
                      <a:pt x="1511178" y="2655643"/>
                    </a:cubicBezTo>
                    <a:cubicBezTo>
                      <a:pt x="1554023" y="2426232"/>
                      <a:pt x="1554023" y="2426232"/>
                      <a:pt x="1554023" y="2426232"/>
                    </a:cubicBezTo>
                    <a:cubicBezTo>
                      <a:pt x="1599461" y="2417465"/>
                      <a:pt x="1646133" y="2404871"/>
                      <a:pt x="1691447" y="2389684"/>
                    </a:cubicBezTo>
                    <a:cubicBezTo>
                      <a:pt x="1845170" y="2568719"/>
                      <a:pt x="1845170" y="2568719"/>
                      <a:pt x="1845170" y="2568719"/>
                    </a:cubicBezTo>
                    <a:cubicBezTo>
                      <a:pt x="1996424" y="2494389"/>
                      <a:pt x="1996424" y="2494389"/>
                      <a:pt x="1996424" y="2494389"/>
                    </a:cubicBezTo>
                    <a:cubicBezTo>
                      <a:pt x="1948517" y="2262384"/>
                      <a:pt x="1948517" y="2262384"/>
                      <a:pt x="1948517" y="2262384"/>
                    </a:cubicBezTo>
                    <a:cubicBezTo>
                      <a:pt x="1992720" y="2233368"/>
                      <a:pt x="2034330" y="2201882"/>
                      <a:pt x="2073347" y="2166569"/>
                    </a:cubicBezTo>
                    <a:cubicBezTo>
                      <a:pt x="2282633" y="2271274"/>
                      <a:pt x="2282633" y="2271274"/>
                      <a:pt x="2282633" y="2271274"/>
                    </a:cubicBezTo>
                    <a:cubicBezTo>
                      <a:pt x="2393511" y="2142616"/>
                      <a:pt x="2393511" y="2142616"/>
                      <a:pt x="2393511" y="2142616"/>
                    </a:cubicBezTo>
                    <a:cubicBezTo>
                      <a:pt x="2262383" y="1949875"/>
                      <a:pt x="2262383" y="1949875"/>
                      <a:pt x="2262383" y="1949875"/>
                    </a:cubicBezTo>
                    <a:cubicBezTo>
                      <a:pt x="2288930" y="1910735"/>
                      <a:pt x="2311525" y="1869124"/>
                      <a:pt x="2333010" y="1827638"/>
                    </a:cubicBezTo>
                    <a:cubicBezTo>
                      <a:pt x="2566125" y="1843936"/>
                      <a:pt x="2566125" y="1843936"/>
                      <a:pt x="2566125" y="1843936"/>
                    </a:cubicBezTo>
                    <a:cubicBezTo>
                      <a:pt x="2620330" y="1683916"/>
                      <a:pt x="2620330" y="1683916"/>
                      <a:pt x="2620330" y="1683916"/>
                    </a:cubicBezTo>
                    <a:cubicBezTo>
                      <a:pt x="2426231" y="1555381"/>
                      <a:pt x="2426231" y="1555381"/>
                      <a:pt x="2426231" y="1555381"/>
                    </a:cubicBezTo>
                    <a:cubicBezTo>
                      <a:pt x="2436356" y="1503646"/>
                      <a:pt x="2442653" y="1452035"/>
                      <a:pt x="2446481" y="1400300"/>
                    </a:cubicBezTo>
                    <a:cubicBezTo>
                      <a:pt x="2667002" y="1325969"/>
                      <a:pt x="2667002" y="1325969"/>
                      <a:pt x="2667002" y="1325969"/>
                    </a:cubicBezTo>
                    <a:cubicBezTo>
                      <a:pt x="2655643" y="1155825"/>
                      <a:pt x="2655643" y="1155825"/>
                      <a:pt x="2655643" y="1155825"/>
                    </a:cubicBezTo>
                    <a:cubicBezTo>
                      <a:pt x="2426231" y="1112980"/>
                      <a:pt x="2426231" y="1112980"/>
                      <a:pt x="2426231" y="1112980"/>
                    </a:cubicBezTo>
                    <a:cubicBezTo>
                      <a:pt x="2417465" y="1067542"/>
                      <a:pt x="2404870" y="1020869"/>
                      <a:pt x="2389683" y="975555"/>
                    </a:cubicBezTo>
                    <a:cubicBezTo>
                      <a:pt x="2568718" y="821832"/>
                      <a:pt x="2568718" y="821832"/>
                      <a:pt x="2568718" y="821832"/>
                    </a:cubicBezTo>
                    <a:cubicBezTo>
                      <a:pt x="2494388" y="670578"/>
                      <a:pt x="2494388" y="670578"/>
                      <a:pt x="2494388" y="670578"/>
                    </a:cubicBezTo>
                    <a:cubicBezTo>
                      <a:pt x="2262383" y="718485"/>
                      <a:pt x="2262383" y="718485"/>
                      <a:pt x="2262383" y="718485"/>
                    </a:cubicBezTo>
                    <a:cubicBezTo>
                      <a:pt x="2233367" y="674282"/>
                      <a:pt x="2201882" y="632672"/>
                      <a:pt x="2167927" y="593655"/>
                    </a:cubicBezTo>
                    <a:cubicBezTo>
                      <a:pt x="2271273" y="384369"/>
                      <a:pt x="2271273" y="384369"/>
                      <a:pt x="2271273" y="384369"/>
                    </a:cubicBezTo>
                    <a:cubicBezTo>
                      <a:pt x="2142615" y="273491"/>
                      <a:pt x="2142615" y="273491"/>
                      <a:pt x="2142615" y="273491"/>
                    </a:cubicBezTo>
                    <a:cubicBezTo>
                      <a:pt x="1951110" y="404619"/>
                      <a:pt x="1951110" y="404619"/>
                      <a:pt x="1951110" y="404619"/>
                    </a:cubicBezTo>
                    <a:cubicBezTo>
                      <a:pt x="1910734" y="379430"/>
                      <a:pt x="1869124" y="355477"/>
                      <a:pt x="1827637" y="333993"/>
                    </a:cubicBezTo>
                    <a:cubicBezTo>
                      <a:pt x="1845170" y="100877"/>
                      <a:pt x="1845170" y="100877"/>
                      <a:pt x="1845170" y="100877"/>
                    </a:cubicBezTo>
                    <a:cubicBezTo>
                      <a:pt x="1683916" y="46672"/>
                      <a:pt x="1683916" y="46672"/>
                      <a:pt x="1683916" y="46672"/>
                    </a:cubicBezTo>
                    <a:cubicBezTo>
                      <a:pt x="1555381" y="240771"/>
                      <a:pt x="1555381" y="240771"/>
                      <a:pt x="1555381" y="240771"/>
                    </a:cubicBezTo>
                    <a:cubicBezTo>
                      <a:pt x="1504881" y="230646"/>
                      <a:pt x="1452035" y="224349"/>
                      <a:pt x="1400300" y="220521"/>
                    </a:cubicBezTo>
                    <a:cubicBezTo>
                      <a:pt x="1325969" y="0"/>
                      <a:pt x="1325969" y="0"/>
                      <a:pt x="1325969" y="0"/>
                    </a:cubicBezTo>
                    <a:cubicBezTo>
                      <a:pt x="1157059" y="11359"/>
                      <a:pt x="1157059" y="11359"/>
                      <a:pt x="1157059" y="11359"/>
                    </a:cubicBezTo>
                    <a:cubicBezTo>
                      <a:pt x="1114214" y="240771"/>
                      <a:pt x="1114214" y="240771"/>
                      <a:pt x="1114214" y="240771"/>
                    </a:cubicBezTo>
                    <a:cubicBezTo>
                      <a:pt x="1067542" y="249537"/>
                      <a:pt x="1020869" y="262132"/>
                      <a:pt x="975555" y="277319"/>
                    </a:cubicBezTo>
                    <a:cubicBezTo>
                      <a:pt x="823067" y="98284"/>
                      <a:pt x="823067" y="98284"/>
                      <a:pt x="823067" y="98284"/>
                    </a:cubicBezTo>
                    <a:cubicBezTo>
                      <a:pt x="670578" y="172615"/>
                      <a:pt x="670578" y="172615"/>
                      <a:pt x="670578" y="172615"/>
                    </a:cubicBezTo>
                    <a:cubicBezTo>
                      <a:pt x="718486" y="404619"/>
                      <a:pt x="718486" y="404619"/>
                      <a:pt x="718486" y="404619"/>
                    </a:cubicBezTo>
                    <a:cubicBezTo>
                      <a:pt x="674282" y="433635"/>
                      <a:pt x="632672" y="465121"/>
                      <a:pt x="593655" y="499076"/>
                    </a:cubicBezTo>
                    <a:cubicBezTo>
                      <a:pt x="384369" y="395729"/>
                      <a:pt x="384369" y="395729"/>
                      <a:pt x="384369" y="395729"/>
                    </a:cubicBezTo>
                    <a:cubicBezTo>
                      <a:pt x="273491" y="524387"/>
                      <a:pt x="273491" y="524387"/>
                      <a:pt x="273491" y="524387"/>
                    </a:cubicBezTo>
                    <a:cubicBezTo>
                      <a:pt x="405854" y="715893"/>
                      <a:pt x="405854" y="715893"/>
                      <a:pt x="405854" y="715893"/>
                    </a:cubicBezTo>
                    <a:cubicBezTo>
                      <a:pt x="379431" y="756268"/>
                      <a:pt x="355477" y="797879"/>
                      <a:pt x="333993" y="839365"/>
                    </a:cubicBezTo>
                    <a:cubicBezTo>
                      <a:pt x="102112" y="821832"/>
                      <a:pt x="102112" y="821832"/>
                      <a:pt x="102112" y="821832"/>
                    </a:cubicBezTo>
                    <a:cubicBezTo>
                      <a:pt x="46673" y="983087"/>
                      <a:pt x="46673" y="983087"/>
                      <a:pt x="46673" y="983087"/>
                    </a:cubicBezTo>
                    <a:cubicBezTo>
                      <a:pt x="242006" y="1111622"/>
                      <a:pt x="242006" y="1111622"/>
                      <a:pt x="242006" y="1111622"/>
                    </a:cubicBezTo>
                    <a:cubicBezTo>
                      <a:pt x="230646" y="1163357"/>
                      <a:pt x="224349" y="1214968"/>
                      <a:pt x="220522" y="1266703"/>
                    </a:cubicBezTo>
                    <a:cubicBezTo>
                      <a:pt x="0" y="1341034"/>
                      <a:pt x="0" y="1341034"/>
                      <a:pt x="0" y="1341034"/>
                    </a:cubicBezTo>
                    <a:cubicBezTo>
                      <a:pt x="11360" y="1509944"/>
                      <a:pt x="11360" y="1509944"/>
                      <a:pt x="11360" y="1509944"/>
                    </a:cubicBezTo>
                    <a:cubicBezTo>
                      <a:pt x="240771" y="1554023"/>
                      <a:pt x="240771" y="1554023"/>
                      <a:pt x="240771" y="1554023"/>
                    </a:cubicBezTo>
                    <a:cubicBezTo>
                      <a:pt x="250772" y="1599461"/>
                      <a:pt x="262132" y="1646134"/>
                      <a:pt x="278554" y="1691448"/>
                    </a:cubicBezTo>
                    <a:cubicBezTo>
                      <a:pt x="98284" y="1843936"/>
                      <a:pt x="98284" y="1843936"/>
                      <a:pt x="98284" y="1843936"/>
                    </a:cubicBezTo>
                    <a:cubicBezTo>
                      <a:pt x="173973" y="1996425"/>
                      <a:pt x="173973" y="1996425"/>
                      <a:pt x="173973" y="1996425"/>
                    </a:cubicBezTo>
                    <a:cubicBezTo>
                      <a:pt x="404619" y="1948518"/>
                      <a:pt x="404619" y="1948518"/>
                      <a:pt x="404619" y="1948518"/>
                    </a:cubicBezTo>
                    <a:cubicBezTo>
                      <a:pt x="433635" y="1992721"/>
                      <a:pt x="465120" y="2034331"/>
                      <a:pt x="500433" y="2073348"/>
                    </a:cubicBezTo>
                    <a:cubicBezTo>
                      <a:pt x="395729" y="2282634"/>
                      <a:pt x="395729" y="2282634"/>
                      <a:pt x="395729" y="2282634"/>
                    </a:cubicBezTo>
                    <a:cubicBezTo>
                      <a:pt x="524387" y="2393512"/>
                      <a:pt x="524387" y="2393512"/>
                      <a:pt x="524387" y="2393512"/>
                    </a:cubicBezTo>
                    <a:cubicBezTo>
                      <a:pt x="717127" y="2261149"/>
                      <a:pt x="717127" y="2261149"/>
                      <a:pt x="717127" y="2261149"/>
                    </a:cubicBezTo>
                    <a:cubicBezTo>
                      <a:pt x="756268" y="2287573"/>
                      <a:pt x="797878" y="2311526"/>
                      <a:pt x="840723" y="2333010"/>
                    </a:cubicBezTo>
                    <a:cubicBezTo>
                      <a:pt x="823067" y="2564891"/>
                      <a:pt x="823067" y="2564891"/>
                      <a:pt x="823067" y="2564891"/>
                    </a:cubicBezTo>
                    <a:cubicBezTo>
                      <a:pt x="983087" y="2620331"/>
                      <a:pt x="983087" y="2620331"/>
                      <a:pt x="983087" y="2620331"/>
                    </a:cubicBezTo>
                    <a:cubicBezTo>
                      <a:pt x="1111621" y="2426232"/>
                      <a:pt x="1111621" y="2426232"/>
                      <a:pt x="1111621" y="2426232"/>
                    </a:cubicBezTo>
                    <a:cubicBezTo>
                      <a:pt x="1163356" y="2436357"/>
                      <a:pt x="1214968" y="2442654"/>
                      <a:pt x="1266703" y="2446481"/>
                    </a:cubicBezTo>
                    <a:cubicBezTo>
                      <a:pt x="1341033" y="2667003"/>
                      <a:pt x="1341033" y="2667003"/>
                      <a:pt x="1341033" y="2667003"/>
                    </a:cubicBezTo>
                    <a:close/>
                  </a:path>
                </a:pathLst>
              </a:custGeom>
              <a:solidFill>
                <a:srgbClr val="F39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Shape 384">
                <a:extLst>
                  <a:ext uri="{FF2B5EF4-FFF2-40B4-BE49-F238E27FC236}">
                    <a16:creationId xmlns:a16="http://schemas.microsoft.com/office/drawing/2014/main" id="{44F2800B-DA7B-0805-509B-862EF7216577}"/>
                  </a:ext>
                </a:extLst>
              </p:cNvPr>
              <p:cNvSpPr/>
              <p:nvPr/>
            </p:nvSpPr>
            <p:spPr>
              <a:xfrm rot="10800000" flipH="1">
                <a:off x="3210688" y="4850333"/>
                <a:ext cx="1828557" cy="1829687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roup 16">
              <a:extLst>
                <a:ext uri="{FF2B5EF4-FFF2-40B4-BE49-F238E27FC236}">
                  <a16:creationId xmlns:a16="http://schemas.microsoft.com/office/drawing/2014/main" id="{B823C73E-177F-765E-E9CD-D9A1931ECD0C}"/>
                </a:ext>
              </a:extLst>
            </p:cNvPr>
            <p:cNvGrpSpPr/>
            <p:nvPr/>
          </p:nvGrpSpPr>
          <p:grpSpPr>
            <a:xfrm>
              <a:off x="8885757" y="3171365"/>
              <a:ext cx="2667002" cy="2667003"/>
              <a:chOff x="2791465" y="4431675"/>
              <a:chExt cx="2667002" cy="2667003"/>
            </a:xfrm>
          </p:grpSpPr>
          <p:sp>
            <p:nvSpPr>
              <p:cNvPr id="42" name="Freeform: Shape 17">
                <a:extLst>
                  <a:ext uri="{FF2B5EF4-FFF2-40B4-BE49-F238E27FC236}">
                    <a16:creationId xmlns:a16="http://schemas.microsoft.com/office/drawing/2014/main" id="{CB51F30A-99D9-6DAC-BEFE-EC167EDAB62B}"/>
                  </a:ext>
                </a:extLst>
              </p:cNvPr>
              <p:cNvSpPr/>
              <p:nvPr/>
            </p:nvSpPr>
            <p:spPr>
              <a:xfrm rot="10800000" flipH="1">
                <a:off x="2791465" y="4431675"/>
                <a:ext cx="2667002" cy="2667003"/>
              </a:xfrm>
              <a:custGeom>
                <a:avLst/>
                <a:gdLst>
                  <a:gd name="connsiteX0" fmla="*/ 1341033 w 2667002"/>
                  <a:gd name="connsiteY0" fmla="*/ 2667003 h 2667003"/>
                  <a:gd name="connsiteX1" fmla="*/ 1511178 w 2667002"/>
                  <a:gd name="connsiteY1" fmla="*/ 2655643 h 2667003"/>
                  <a:gd name="connsiteX2" fmla="*/ 1554023 w 2667002"/>
                  <a:gd name="connsiteY2" fmla="*/ 2426232 h 2667003"/>
                  <a:gd name="connsiteX3" fmla="*/ 1691447 w 2667002"/>
                  <a:gd name="connsiteY3" fmla="*/ 2389684 h 2667003"/>
                  <a:gd name="connsiteX4" fmla="*/ 1845170 w 2667002"/>
                  <a:gd name="connsiteY4" fmla="*/ 2568719 h 2667003"/>
                  <a:gd name="connsiteX5" fmla="*/ 1996424 w 2667002"/>
                  <a:gd name="connsiteY5" fmla="*/ 2494389 h 2667003"/>
                  <a:gd name="connsiteX6" fmla="*/ 1948517 w 2667002"/>
                  <a:gd name="connsiteY6" fmla="*/ 2262384 h 2667003"/>
                  <a:gd name="connsiteX7" fmla="*/ 2073347 w 2667002"/>
                  <a:gd name="connsiteY7" fmla="*/ 2166569 h 2667003"/>
                  <a:gd name="connsiteX8" fmla="*/ 2282633 w 2667002"/>
                  <a:gd name="connsiteY8" fmla="*/ 2271274 h 2667003"/>
                  <a:gd name="connsiteX9" fmla="*/ 2393511 w 2667002"/>
                  <a:gd name="connsiteY9" fmla="*/ 2142616 h 2667003"/>
                  <a:gd name="connsiteX10" fmla="*/ 2262383 w 2667002"/>
                  <a:gd name="connsiteY10" fmla="*/ 1949875 h 2667003"/>
                  <a:gd name="connsiteX11" fmla="*/ 2333010 w 2667002"/>
                  <a:gd name="connsiteY11" fmla="*/ 1827638 h 2667003"/>
                  <a:gd name="connsiteX12" fmla="*/ 2566125 w 2667002"/>
                  <a:gd name="connsiteY12" fmla="*/ 1843936 h 2667003"/>
                  <a:gd name="connsiteX13" fmla="*/ 2620330 w 2667002"/>
                  <a:gd name="connsiteY13" fmla="*/ 1683916 h 2667003"/>
                  <a:gd name="connsiteX14" fmla="*/ 2426231 w 2667002"/>
                  <a:gd name="connsiteY14" fmla="*/ 1555381 h 2667003"/>
                  <a:gd name="connsiteX15" fmla="*/ 2446481 w 2667002"/>
                  <a:gd name="connsiteY15" fmla="*/ 1400300 h 2667003"/>
                  <a:gd name="connsiteX16" fmla="*/ 2667002 w 2667002"/>
                  <a:gd name="connsiteY16" fmla="*/ 1325969 h 2667003"/>
                  <a:gd name="connsiteX17" fmla="*/ 2655643 w 2667002"/>
                  <a:gd name="connsiteY17" fmla="*/ 1155825 h 2667003"/>
                  <a:gd name="connsiteX18" fmla="*/ 2426231 w 2667002"/>
                  <a:gd name="connsiteY18" fmla="*/ 1112980 h 2667003"/>
                  <a:gd name="connsiteX19" fmla="*/ 2389683 w 2667002"/>
                  <a:gd name="connsiteY19" fmla="*/ 975555 h 2667003"/>
                  <a:gd name="connsiteX20" fmla="*/ 2568718 w 2667002"/>
                  <a:gd name="connsiteY20" fmla="*/ 821832 h 2667003"/>
                  <a:gd name="connsiteX21" fmla="*/ 2494388 w 2667002"/>
                  <a:gd name="connsiteY21" fmla="*/ 670578 h 2667003"/>
                  <a:gd name="connsiteX22" fmla="*/ 2262383 w 2667002"/>
                  <a:gd name="connsiteY22" fmla="*/ 718485 h 2667003"/>
                  <a:gd name="connsiteX23" fmla="*/ 2167927 w 2667002"/>
                  <a:gd name="connsiteY23" fmla="*/ 593655 h 2667003"/>
                  <a:gd name="connsiteX24" fmla="*/ 2271273 w 2667002"/>
                  <a:gd name="connsiteY24" fmla="*/ 384369 h 2667003"/>
                  <a:gd name="connsiteX25" fmla="*/ 2142615 w 2667002"/>
                  <a:gd name="connsiteY25" fmla="*/ 273491 h 2667003"/>
                  <a:gd name="connsiteX26" fmla="*/ 1951110 w 2667002"/>
                  <a:gd name="connsiteY26" fmla="*/ 404619 h 2667003"/>
                  <a:gd name="connsiteX27" fmla="*/ 1827637 w 2667002"/>
                  <a:gd name="connsiteY27" fmla="*/ 333993 h 2667003"/>
                  <a:gd name="connsiteX28" fmla="*/ 1845170 w 2667002"/>
                  <a:gd name="connsiteY28" fmla="*/ 100877 h 2667003"/>
                  <a:gd name="connsiteX29" fmla="*/ 1683916 w 2667002"/>
                  <a:gd name="connsiteY29" fmla="*/ 46672 h 2667003"/>
                  <a:gd name="connsiteX30" fmla="*/ 1555381 w 2667002"/>
                  <a:gd name="connsiteY30" fmla="*/ 240771 h 2667003"/>
                  <a:gd name="connsiteX31" fmla="*/ 1400300 w 2667002"/>
                  <a:gd name="connsiteY31" fmla="*/ 220521 h 2667003"/>
                  <a:gd name="connsiteX32" fmla="*/ 1325969 w 2667002"/>
                  <a:gd name="connsiteY32" fmla="*/ 0 h 2667003"/>
                  <a:gd name="connsiteX33" fmla="*/ 1157059 w 2667002"/>
                  <a:gd name="connsiteY33" fmla="*/ 11359 h 2667003"/>
                  <a:gd name="connsiteX34" fmla="*/ 1114214 w 2667002"/>
                  <a:gd name="connsiteY34" fmla="*/ 240771 h 2667003"/>
                  <a:gd name="connsiteX35" fmla="*/ 975555 w 2667002"/>
                  <a:gd name="connsiteY35" fmla="*/ 277319 h 2667003"/>
                  <a:gd name="connsiteX36" fmla="*/ 823067 w 2667002"/>
                  <a:gd name="connsiteY36" fmla="*/ 98284 h 2667003"/>
                  <a:gd name="connsiteX37" fmla="*/ 670578 w 2667002"/>
                  <a:gd name="connsiteY37" fmla="*/ 172615 h 2667003"/>
                  <a:gd name="connsiteX38" fmla="*/ 718486 w 2667002"/>
                  <a:gd name="connsiteY38" fmla="*/ 404619 h 2667003"/>
                  <a:gd name="connsiteX39" fmla="*/ 593655 w 2667002"/>
                  <a:gd name="connsiteY39" fmla="*/ 499076 h 2667003"/>
                  <a:gd name="connsiteX40" fmla="*/ 384369 w 2667002"/>
                  <a:gd name="connsiteY40" fmla="*/ 395729 h 2667003"/>
                  <a:gd name="connsiteX41" fmla="*/ 273491 w 2667002"/>
                  <a:gd name="connsiteY41" fmla="*/ 524387 h 2667003"/>
                  <a:gd name="connsiteX42" fmla="*/ 405854 w 2667002"/>
                  <a:gd name="connsiteY42" fmla="*/ 715893 h 2667003"/>
                  <a:gd name="connsiteX43" fmla="*/ 333993 w 2667002"/>
                  <a:gd name="connsiteY43" fmla="*/ 839365 h 2667003"/>
                  <a:gd name="connsiteX44" fmla="*/ 102112 w 2667002"/>
                  <a:gd name="connsiteY44" fmla="*/ 821832 h 2667003"/>
                  <a:gd name="connsiteX45" fmla="*/ 46673 w 2667002"/>
                  <a:gd name="connsiteY45" fmla="*/ 983087 h 2667003"/>
                  <a:gd name="connsiteX46" fmla="*/ 242006 w 2667002"/>
                  <a:gd name="connsiteY46" fmla="*/ 1111622 h 2667003"/>
                  <a:gd name="connsiteX47" fmla="*/ 220522 w 2667002"/>
                  <a:gd name="connsiteY47" fmla="*/ 1266703 h 2667003"/>
                  <a:gd name="connsiteX48" fmla="*/ 0 w 2667002"/>
                  <a:gd name="connsiteY48" fmla="*/ 1341034 h 2667003"/>
                  <a:gd name="connsiteX49" fmla="*/ 11360 w 2667002"/>
                  <a:gd name="connsiteY49" fmla="*/ 1509944 h 2667003"/>
                  <a:gd name="connsiteX50" fmla="*/ 240771 w 2667002"/>
                  <a:gd name="connsiteY50" fmla="*/ 1554023 h 2667003"/>
                  <a:gd name="connsiteX51" fmla="*/ 278554 w 2667002"/>
                  <a:gd name="connsiteY51" fmla="*/ 1691448 h 2667003"/>
                  <a:gd name="connsiteX52" fmla="*/ 98284 w 2667002"/>
                  <a:gd name="connsiteY52" fmla="*/ 1843936 h 2667003"/>
                  <a:gd name="connsiteX53" fmla="*/ 173973 w 2667002"/>
                  <a:gd name="connsiteY53" fmla="*/ 1996425 h 2667003"/>
                  <a:gd name="connsiteX54" fmla="*/ 404619 w 2667002"/>
                  <a:gd name="connsiteY54" fmla="*/ 1948518 h 2667003"/>
                  <a:gd name="connsiteX55" fmla="*/ 500433 w 2667002"/>
                  <a:gd name="connsiteY55" fmla="*/ 2073348 h 2667003"/>
                  <a:gd name="connsiteX56" fmla="*/ 395729 w 2667002"/>
                  <a:gd name="connsiteY56" fmla="*/ 2282634 h 2667003"/>
                  <a:gd name="connsiteX57" fmla="*/ 524387 w 2667002"/>
                  <a:gd name="connsiteY57" fmla="*/ 2393512 h 2667003"/>
                  <a:gd name="connsiteX58" fmla="*/ 717127 w 2667002"/>
                  <a:gd name="connsiteY58" fmla="*/ 2261149 h 2667003"/>
                  <a:gd name="connsiteX59" fmla="*/ 840723 w 2667002"/>
                  <a:gd name="connsiteY59" fmla="*/ 2333010 h 2667003"/>
                  <a:gd name="connsiteX60" fmla="*/ 823067 w 2667002"/>
                  <a:gd name="connsiteY60" fmla="*/ 2564891 h 2667003"/>
                  <a:gd name="connsiteX61" fmla="*/ 983087 w 2667002"/>
                  <a:gd name="connsiteY61" fmla="*/ 2620331 h 2667003"/>
                  <a:gd name="connsiteX62" fmla="*/ 1111621 w 2667002"/>
                  <a:gd name="connsiteY62" fmla="*/ 2426232 h 2667003"/>
                  <a:gd name="connsiteX63" fmla="*/ 1266703 w 2667002"/>
                  <a:gd name="connsiteY63" fmla="*/ 2446481 h 2667003"/>
                  <a:gd name="connsiteX64" fmla="*/ 1341033 w 2667002"/>
                  <a:gd name="connsiteY64" fmla="*/ 2667003 h 2667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667002" h="2667003">
                    <a:moveTo>
                      <a:pt x="1341033" y="2667003"/>
                    </a:moveTo>
                    <a:cubicBezTo>
                      <a:pt x="1511178" y="2655643"/>
                      <a:pt x="1511178" y="2655643"/>
                      <a:pt x="1511178" y="2655643"/>
                    </a:cubicBezTo>
                    <a:cubicBezTo>
                      <a:pt x="1554023" y="2426232"/>
                      <a:pt x="1554023" y="2426232"/>
                      <a:pt x="1554023" y="2426232"/>
                    </a:cubicBezTo>
                    <a:cubicBezTo>
                      <a:pt x="1599461" y="2417465"/>
                      <a:pt x="1646133" y="2404871"/>
                      <a:pt x="1691447" y="2389684"/>
                    </a:cubicBezTo>
                    <a:cubicBezTo>
                      <a:pt x="1845170" y="2568719"/>
                      <a:pt x="1845170" y="2568719"/>
                      <a:pt x="1845170" y="2568719"/>
                    </a:cubicBezTo>
                    <a:cubicBezTo>
                      <a:pt x="1996424" y="2494389"/>
                      <a:pt x="1996424" y="2494389"/>
                      <a:pt x="1996424" y="2494389"/>
                    </a:cubicBezTo>
                    <a:cubicBezTo>
                      <a:pt x="1948517" y="2262384"/>
                      <a:pt x="1948517" y="2262384"/>
                      <a:pt x="1948517" y="2262384"/>
                    </a:cubicBezTo>
                    <a:cubicBezTo>
                      <a:pt x="1992720" y="2233368"/>
                      <a:pt x="2034330" y="2201882"/>
                      <a:pt x="2073347" y="2166569"/>
                    </a:cubicBezTo>
                    <a:cubicBezTo>
                      <a:pt x="2282633" y="2271274"/>
                      <a:pt x="2282633" y="2271274"/>
                      <a:pt x="2282633" y="2271274"/>
                    </a:cubicBezTo>
                    <a:cubicBezTo>
                      <a:pt x="2393511" y="2142616"/>
                      <a:pt x="2393511" y="2142616"/>
                      <a:pt x="2393511" y="2142616"/>
                    </a:cubicBezTo>
                    <a:cubicBezTo>
                      <a:pt x="2262383" y="1949875"/>
                      <a:pt x="2262383" y="1949875"/>
                      <a:pt x="2262383" y="1949875"/>
                    </a:cubicBezTo>
                    <a:cubicBezTo>
                      <a:pt x="2288930" y="1910735"/>
                      <a:pt x="2311525" y="1869124"/>
                      <a:pt x="2333010" y="1827638"/>
                    </a:cubicBezTo>
                    <a:cubicBezTo>
                      <a:pt x="2566125" y="1843936"/>
                      <a:pt x="2566125" y="1843936"/>
                      <a:pt x="2566125" y="1843936"/>
                    </a:cubicBezTo>
                    <a:cubicBezTo>
                      <a:pt x="2620330" y="1683916"/>
                      <a:pt x="2620330" y="1683916"/>
                      <a:pt x="2620330" y="1683916"/>
                    </a:cubicBezTo>
                    <a:cubicBezTo>
                      <a:pt x="2426231" y="1555381"/>
                      <a:pt x="2426231" y="1555381"/>
                      <a:pt x="2426231" y="1555381"/>
                    </a:cubicBezTo>
                    <a:cubicBezTo>
                      <a:pt x="2436356" y="1503646"/>
                      <a:pt x="2442653" y="1452035"/>
                      <a:pt x="2446481" y="1400300"/>
                    </a:cubicBezTo>
                    <a:cubicBezTo>
                      <a:pt x="2667002" y="1325969"/>
                      <a:pt x="2667002" y="1325969"/>
                      <a:pt x="2667002" y="1325969"/>
                    </a:cubicBezTo>
                    <a:cubicBezTo>
                      <a:pt x="2655643" y="1155825"/>
                      <a:pt x="2655643" y="1155825"/>
                      <a:pt x="2655643" y="1155825"/>
                    </a:cubicBezTo>
                    <a:cubicBezTo>
                      <a:pt x="2426231" y="1112980"/>
                      <a:pt x="2426231" y="1112980"/>
                      <a:pt x="2426231" y="1112980"/>
                    </a:cubicBezTo>
                    <a:cubicBezTo>
                      <a:pt x="2417465" y="1067542"/>
                      <a:pt x="2404870" y="1020869"/>
                      <a:pt x="2389683" y="975555"/>
                    </a:cubicBezTo>
                    <a:cubicBezTo>
                      <a:pt x="2568718" y="821832"/>
                      <a:pt x="2568718" y="821832"/>
                      <a:pt x="2568718" y="821832"/>
                    </a:cubicBezTo>
                    <a:cubicBezTo>
                      <a:pt x="2494388" y="670578"/>
                      <a:pt x="2494388" y="670578"/>
                      <a:pt x="2494388" y="670578"/>
                    </a:cubicBezTo>
                    <a:cubicBezTo>
                      <a:pt x="2262383" y="718485"/>
                      <a:pt x="2262383" y="718485"/>
                      <a:pt x="2262383" y="718485"/>
                    </a:cubicBezTo>
                    <a:cubicBezTo>
                      <a:pt x="2233367" y="674282"/>
                      <a:pt x="2201882" y="632672"/>
                      <a:pt x="2167927" y="593655"/>
                    </a:cubicBezTo>
                    <a:cubicBezTo>
                      <a:pt x="2271273" y="384369"/>
                      <a:pt x="2271273" y="384369"/>
                      <a:pt x="2271273" y="384369"/>
                    </a:cubicBezTo>
                    <a:cubicBezTo>
                      <a:pt x="2142615" y="273491"/>
                      <a:pt x="2142615" y="273491"/>
                      <a:pt x="2142615" y="273491"/>
                    </a:cubicBezTo>
                    <a:cubicBezTo>
                      <a:pt x="1951110" y="404619"/>
                      <a:pt x="1951110" y="404619"/>
                      <a:pt x="1951110" y="404619"/>
                    </a:cubicBezTo>
                    <a:cubicBezTo>
                      <a:pt x="1910734" y="379430"/>
                      <a:pt x="1869124" y="355477"/>
                      <a:pt x="1827637" y="333993"/>
                    </a:cubicBezTo>
                    <a:cubicBezTo>
                      <a:pt x="1845170" y="100877"/>
                      <a:pt x="1845170" y="100877"/>
                      <a:pt x="1845170" y="100877"/>
                    </a:cubicBezTo>
                    <a:cubicBezTo>
                      <a:pt x="1683916" y="46672"/>
                      <a:pt x="1683916" y="46672"/>
                      <a:pt x="1683916" y="46672"/>
                    </a:cubicBezTo>
                    <a:cubicBezTo>
                      <a:pt x="1555381" y="240771"/>
                      <a:pt x="1555381" y="240771"/>
                      <a:pt x="1555381" y="240771"/>
                    </a:cubicBezTo>
                    <a:cubicBezTo>
                      <a:pt x="1504881" y="230646"/>
                      <a:pt x="1452035" y="224349"/>
                      <a:pt x="1400300" y="220521"/>
                    </a:cubicBezTo>
                    <a:cubicBezTo>
                      <a:pt x="1325969" y="0"/>
                      <a:pt x="1325969" y="0"/>
                      <a:pt x="1325969" y="0"/>
                    </a:cubicBezTo>
                    <a:cubicBezTo>
                      <a:pt x="1157059" y="11359"/>
                      <a:pt x="1157059" y="11359"/>
                      <a:pt x="1157059" y="11359"/>
                    </a:cubicBezTo>
                    <a:cubicBezTo>
                      <a:pt x="1114214" y="240771"/>
                      <a:pt x="1114214" y="240771"/>
                      <a:pt x="1114214" y="240771"/>
                    </a:cubicBezTo>
                    <a:cubicBezTo>
                      <a:pt x="1067542" y="249537"/>
                      <a:pt x="1020869" y="262132"/>
                      <a:pt x="975555" y="277319"/>
                    </a:cubicBezTo>
                    <a:cubicBezTo>
                      <a:pt x="823067" y="98284"/>
                      <a:pt x="823067" y="98284"/>
                      <a:pt x="823067" y="98284"/>
                    </a:cubicBezTo>
                    <a:cubicBezTo>
                      <a:pt x="670578" y="172615"/>
                      <a:pt x="670578" y="172615"/>
                      <a:pt x="670578" y="172615"/>
                    </a:cubicBezTo>
                    <a:cubicBezTo>
                      <a:pt x="718486" y="404619"/>
                      <a:pt x="718486" y="404619"/>
                      <a:pt x="718486" y="404619"/>
                    </a:cubicBezTo>
                    <a:cubicBezTo>
                      <a:pt x="674282" y="433635"/>
                      <a:pt x="632672" y="465121"/>
                      <a:pt x="593655" y="499076"/>
                    </a:cubicBezTo>
                    <a:cubicBezTo>
                      <a:pt x="384369" y="395729"/>
                      <a:pt x="384369" y="395729"/>
                      <a:pt x="384369" y="395729"/>
                    </a:cubicBezTo>
                    <a:cubicBezTo>
                      <a:pt x="273491" y="524387"/>
                      <a:pt x="273491" y="524387"/>
                      <a:pt x="273491" y="524387"/>
                    </a:cubicBezTo>
                    <a:cubicBezTo>
                      <a:pt x="405854" y="715893"/>
                      <a:pt x="405854" y="715893"/>
                      <a:pt x="405854" y="715893"/>
                    </a:cubicBezTo>
                    <a:cubicBezTo>
                      <a:pt x="379431" y="756268"/>
                      <a:pt x="355477" y="797879"/>
                      <a:pt x="333993" y="839365"/>
                    </a:cubicBezTo>
                    <a:cubicBezTo>
                      <a:pt x="102112" y="821832"/>
                      <a:pt x="102112" y="821832"/>
                      <a:pt x="102112" y="821832"/>
                    </a:cubicBezTo>
                    <a:cubicBezTo>
                      <a:pt x="46673" y="983087"/>
                      <a:pt x="46673" y="983087"/>
                      <a:pt x="46673" y="983087"/>
                    </a:cubicBezTo>
                    <a:cubicBezTo>
                      <a:pt x="242006" y="1111622"/>
                      <a:pt x="242006" y="1111622"/>
                      <a:pt x="242006" y="1111622"/>
                    </a:cubicBezTo>
                    <a:cubicBezTo>
                      <a:pt x="230646" y="1163357"/>
                      <a:pt x="224349" y="1214968"/>
                      <a:pt x="220522" y="1266703"/>
                    </a:cubicBezTo>
                    <a:cubicBezTo>
                      <a:pt x="0" y="1341034"/>
                      <a:pt x="0" y="1341034"/>
                      <a:pt x="0" y="1341034"/>
                    </a:cubicBezTo>
                    <a:cubicBezTo>
                      <a:pt x="11360" y="1509944"/>
                      <a:pt x="11360" y="1509944"/>
                      <a:pt x="11360" y="1509944"/>
                    </a:cubicBezTo>
                    <a:cubicBezTo>
                      <a:pt x="240771" y="1554023"/>
                      <a:pt x="240771" y="1554023"/>
                      <a:pt x="240771" y="1554023"/>
                    </a:cubicBezTo>
                    <a:cubicBezTo>
                      <a:pt x="250772" y="1599461"/>
                      <a:pt x="262132" y="1646134"/>
                      <a:pt x="278554" y="1691448"/>
                    </a:cubicBezTo>
                    <a:cubicBezTo>
                      <a:pt x="98284" y="1843936"/>
                      <a:pt x="98284" y="1843936"/>
                      <a:pt x="98284" y="1843936"/>
                    </a:cubicBezTo>
                    <a:cubicBezTo>
                      <a:pt x="173973" y="1996425"/>
                      <a:pt x="173973" y="1996425"/>
                      <a:pt x="173973" y="1996425"/>
                    </a:cubicBezTo>
                    <a:cubicBezTo>
                      <a:pt x="404619" y="1948518"/>
                      <a:pt x="404619" y="1948518"/>
                      <a:pt x="404619" y="1948518"/>
                    </a:cubicBezTo>
                    <a:cubicBezTo>
                      <a:pt x="433635" y="1992721"/>
                      <a:pt x="465120" y="2034331"/>
                      <a:pt x="500433" y="2073348"/>
                    </a:cubicBezTo>
                    <a:cubicBezTo>
                      <a:pt x="395729" y="2282634"/>
                      <a:pt x="395729" y="2282634"/>
                      <a:pt x="395729" y="2282634"/>
                    </a:cubicBezTo>
                    <a:cubicBezTo>
                      <a:pt x="524387" y="2393512"/>
                      <a:pt x="524387" y="2393512"/>
                      <a:pt x="524387" y="2393512"/>
                    </a:cubicBezTo>
                    <a:cubicBezTo>
                      <a:pt x="717127" y="2261149"/>
                      <a:pt x="717127" y="2261149"/>
                      <a:pt x="717127" y="2261149"/>
                    </a:cubicBezTo>
                    <a:cubicBezTo>
                      <a:pt x="756268" y="2287573"/>
                      <a:pt x="797878" y="2311526"/>
                      <a:pt x="840723" y="2333010"/>
                    </a:cubicBezTo>
                    <a:cubicBezTo>
                      <a:pt x="823067" y="2564891"/>
                      <a:pt x="823067" y="2564891"/>
                      <a:pt x="823067" y="2564891"/>
                    </a:cubicBezTo>
                    <a:cubicBezTo>
                      <a:pt x="983087" y="2620331"/>
                      <a:pt x="983087" y="2620331"/>
                      <a:pt x="983087" y="2620331"/>
                    </a:cubicBezTo>
                    <a:cubicBezTo>
                      <a:pt x="1111621" y="2426232"/>
                      <a:pt x="1111621" y="2426232"/>
                      <a:pt x="1111621" y="2426232"/>
                    </a:cubicBezTo>
                    <a:cubicBezTo>
                      <a:pt x="1163356" y="2436357"/>
                      <a:pt x="1214968" y="2442654"/>
                      <a:pt x="1266703" y="2446481"/>
                    </a:cubicBezTo>
                    <a:cubicBezTo>
                      <a:pt x="1341033" y="2667003"/>
                      <a:pt x="1341033" y="2667003"/>
                      <a:pt x="1341033" y="2667003"/>
                    </a:cubicBezTo>
                    <a:close/>
                  </a:path>
                </a:pathLst>
              </a:custGeom>
              <a:solidFill>
                <a:srgbClr val="009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Shape 384">
                <a:extLst>
                  <a:ext uri="{FF2B5EF4-FFF2-40B4-BE49-F238E27FC236}">
                    <a16:creationId xmlns:a16="http://schemas.microsoft.com/office/drawing/2014/main" id="{E8EB9449-B356-577A-49E1-B30350EA3FCA}"/>
                  </a:ext>
                </a:extLst>
              </p:cNvPr>
              <p:cNvSpPr/>
              <p:nvPr/>
            </p:nvSpPr>
            <p:spPr>
              <a:xfrm rot="10800000" flipH="1">
                <a:off x="3210688" y="4850333"/>
                <a:ext cx="1828557" cy="1829687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392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4593CC29-3B49-E1B3-9F45-99FD9DB2D6FD}"/>
              </a:ext>
            </a:extLst>
          </p:cNvPr>
          <p:cNvSpPr/>
          <p:nvPr/>
        </p:nvSpPr>
        <p:spPr>
          <a:xfrm>
            <a:off x="428743" y="3846549"/>
            <a:ext cx="134109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3923D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Limited market-based procurement from all DERs by system operators </a:t>
            </a:r>
          </a:p>
        </p:txBody>
      </p:sp>
      <p:sp>
        <p:nvSpPr>
          <p:cNvPr id="53" name="Freeform: Shape 17">
            <a:extLst>
              <a:ext uri="{FF2B5EF4-FFF2-40B4-BE49-F238E27FC236}">
                <a16:creationId xmlns:a16="http://schemas.microsoft.com/office/drawing/2014/main" id="{B6155847-F8C8-775D-7F6A-74DED16AB640}"/>
              </a:ext>
            </a:extLst>
          </p:cNvPr>
          <p:cNvSpPr/>
          <p:nvPr/>
        </p:nvSpPr>
        <p:spPr>
          <a:xfrm rot="10800000" flipH="1">
            <a:off x="8634236" y="1905620"/>
            <a:ext cx="2243750" cy="2168615"/>
          </a:xfrm>
          <a:custGeom>
            <a:avLst/>
            <a:gdLst>
              <a:gd name="connsiteX0" fmla="*/ 1341033 w 2667002"/>
              <a:gd name="connsiteY0" fmla="*/ 2667003 h 2667003"/>
              <a:gd name="connsiteX1" fmla="*/ 1511178 w 2667002"/>
              <a:gd name="connsiteY1" fmla="*/ 2655643 h 2667003"/>
              <a:gd name="connsiteX2" fmla="*/ 1554023 w 2667002"/>
              <a:gd name="connsiteY2" fmla="*/ 2426232 h 2667003"/>
              <a:gd name="connsiteX3" fmla="*/ 1691447 w 2667002"/>
              <a:gd name="connsiteY3" fmla="*/ 2389684 h 2667003"/>
              <a:gd name="connsiteX4" fmla="*/ 1845170 w 2667002"/>
              <a:gd name="connsiteY4" fmla="*/ 2568719 h 2667003"/>
              <a:gd name="connsiteX5" fmla="*/ 1996424 w 2667002"/>
              <a:gd name="connsiteY5" fmla="*/ 2494389 h 2667003"/>
              <a:gd name="connsiteX6" fmla="*/ 1948517 w 2667002"/>
              <a:gd name="connsiteY6" fmla="*/ 2262384 h 2667003"/>
              <a:gd name="connsiteX7" fmla="*/ 2073347 w 2667002"/>
              <a:gd name="connsiteY7" fmla="*/ 2166569 h 2667003"/>
              <a:gd name="connsiteX8" fmla="*/ 2282633 w 2667002"/>
              <a:gd name="connsiteY8" fmla="*/ 2271274 h 2667003"/>
              <a:gd name="connsiteX9" fmla="*/ 2393511 w 2667002"/>
              <a:gd name="connsiteY9" fmla="*/ 2142616 h 2667003"/>
              <a:gd name="connsiteX10" fmla="*/ 2262383 w 2667002"/>
              <a:gd name="connsiteY10" fmla="*/ 1949875 h 2667003"/>
              <a:gd name="connsiteX11" fmla="*/ 2333010 w 2667002"/>
              <a:gd name="connsiteY11" fmla="*/ 1827638 h 2667003"/>
              <a:gd name="connsiteX12" fmla="*/ 2566125 w 2667002"/>
              <a:gd name="connsiteY12" fmla="*/ 1843936 h 2667003"/>
              <a:gd name="connsiteX13" fmla="*/ 2620330 w 2667002"/>
              <a:gd name="connsiteY13" fmla="*/ 1683916 h 2667003"/>
              <a:gd name="connsiteX14" fmla="*/ 2426231 w 2667002"/>
              <a:gd name="connsiteY14" fmla="*/ 1555381 h 2667003"/>
              <a:gd name="connsiteX15" fmla="*/ 2446481 w 2667002"/>
              <a:gd name="connsiteY15" fmla="*/ 1400300 h 2667003"/>
              <a:gd name="connsiteX16" fmla="*/ 2667002 w 2667002"/>
              <a:gd name="connsiteY16" fmla="*/ 1325969 h 2667003"/>
              <a:gd name="connsiteX17" fmla="*/ 2655643 w 2667002"/>
              <a:gd name="connsiteY17" fmla="*/ 1155825 h 2667003"/>
              <a:gd name="connsiteX18" fmla="*/ 2426231 w 2667002"/>
              <a:gd name="connsiteY18" fmla="*/ 1112980 h 2667003"/>
              <a:gd name="connsiteX19" fmla="*/ 2389683 w 2667002"/>
              <a:gd name="connsiteY19" fmla="*/ 975555 h 2667003"/>
              <a:gd name="connsiteX20" fmla="*/ 2568718 w 2667002"/>
              <a:gd name="connsiteY20" fmla="*/ 821832 h 2667003"/>
              <a:gd name="connsiteX21" fmla="*/ 2494388 w 2667002"/>
              <a:gd name="connsiteY21" fmla="*/ 670578 h 2667003"/>
              <a:gd name="connsiteX22" fmla="*/ 2262383 w 2667002"/>
              <a:gd name="connsiteY22" fmla="*/ 718485 h 2667003"/>
              <a:gd name="connsiteX23" fmla="*/ 2167927 w 2667002"/>
              <a:gd name="connsiteY23" fmla="*/ 593655 h 2667003"/>
              <a:gd name="connsiteX24" fmla="*/ 2271273 w 2667002"/>
              <a:gd name="connsiteY24" fmla="*/ 384369 h 2667003"/>
              <a:gd name="connsiteX25" fmla="*/ 2142615 w 2667002"/>
              <a:gd name="connsiteY25" fmla="*/ 273491 h 2667003"/>
              <a:gd name="connsiteX26" fmla="*/ 1951110 w 2667002"/>
              <a:gd name="connsiteY26" fmla="*/ 404619 h 2667003"/>
              <a:gd name="connsiteX27" fmla="*/ 1827637 w 2667002"/>
              <a:gd name="connsiteY27" fmla="*/ 333993 h 2667003"/>
              <a:gd name="connsiteX28" fmla="*/ 1845170 w 2667002"/>
              <a:gd name="connsiteY28" fmla="*/ 100877 h 2667003"/>
              <a:gd name="connsiteX29" fmla="*/ 1683916 w 2667002"/>
              <a:gd name="connsiteY29" fmla="*/ 46672 h 2667003"/>
              <a:gd name="connsiteX30" fmla="*/ 1555381 w 2667002"/>
              <a:gd name="connsiteY30" fmla="*/ 240771 h 2667003"/>
              <a:gd name="connsiteX31" fmla="*/ 1400300 w 2667002"/>
              <a:gd name="connsiteY31" fmla="*/ 220521 h 2667003"/>
              <a:gd name="connsiteX32" fmla="*/ 1325969 w 2667002"/>
              <a:gd name="connsiteY32" fmla="*/ 0 h 2667003"/>
              <a:gd name="connsiteX33" fmla="*/ 1157059 w 2667002"/>
              <a:gd name="connsiteY33" fmla="*/ 11359 h 2667003"/>
              <a:gd name="connsiteX34" fmla="*/ 1114214 w 2667002"/>
              <a:gd name="connsiteY34" fmla="*/ 240771 h 2667003"/>
              <a:gd name="connsiteX35" fmla="*/ 975555 w 2667002"/>
              <a:gd name="connsiteY35" fmla="*/ 277319 h 2667003"/>
              <a:gd name="connsiteX36" fmla="*/ 823067 w 2667002"/>
              <a:gd name="connsiteY36" fmla="*/ 98284 h 2667003"/>
              <a:gd name="connsiteX37" fmla="*/ 670578 w 2667002"/>
              <a:gd name="connsiteY37" fmla="*/ 172615 h 2667003"/>
              <a:gd name="connsiteX38" fmla="*/ 718486 w 2667002"/>
              <a:gd name="connsiteY38" fmla="*/ 404619 h 2667003"/>
              <a:gd name="connsiteX39" fmla="*/ 593655 w 2667002"/>
              <a:gd name="connsiteY39" fmla="*/ 499076 h 2667003"/>
              <a:gd name="connsiteX40" fmla="*/ 384369 w 2667002"/>
              <a:gd name="connsiteY40" fmla="*/ 395729 h 2667003"/>
              <a:gd name="connsiteX41" fmla="*/ 273491 w 2667002"/>
              <a:gd name="connsiteY41" fmla="*/ 524387 h 2667003"/>
              <a:gd name="connsiteX42" fmla="*/ 405854 w 2667002"/>
              <a:gd name="connsiteY42" fmla="*/ 715893 h 2667003"/>
              <a:gd name="connsiteX43" fmla="*/ 333993 w 2667002"/>
              <a:gd name="connsiteY43" fmla="*/ 839365 h 2667003"/>
              <a:gd name="connsiteX44" fmla="*/ 102112 w 2667002"/>
              <a:gd name="connsiteY44" fmla="*/ 821832 h 2667003"/>
              <a:gd name="connsiteX45" fmla="*/ 46673 w 2667002"/>
              <a:gd name="connsiteY45" fmla="*/ 983087 h 2667003"/>
              <a:gd name="connsiteX46" fmla="*/ 242006 w 2667002"/>
              <a:gd name="connsiteY46" fmla="*/ 1111622 h 2667003"/>
              <a:gd name="connsiteX47" fmla="*/ 220522 w 2667002"/>
              <a:gd name="connsiteY47" fmla="*/ 1266703 h 2667003"/>
              <a:gd name="connsiteX48" fmla="*/ 0 w 2667002"/>
              <a:gd name="connsiteY48" fmla="*/ 1341034 h 2667003"/>
              <a:gd name="connsiteX49" fmla="*/ 11360 w 2667002"/>
              <a:gd name="connsiteY49" fmla="*/ 1509944 h 2667003"/>
              <a:gd name="connsiteX50" fmla="*/ 240771 w 2667002"/>
              <a:gd name="connsiteY50" fmla="*/ 1554023 h 2667003"/>
              <a:gd name="connsiteX51" fmla="*/ 278554 w 2667002"/>
              <a:gd name="connsiteY51" fmla="*/ 1691448 h 2667003"/>
              <a:gd name="connsiteX52" fmla="*/ 98284 w 2667002"/>
              <a:gd name="connsiteY52" fmla="*/ 1843936 h 2667003"/>
              <a:gd name="connsiteX53" fmla="*/ 173973 w 2667002"/>
              <a:gd name="connsiteY53" fmla="*/ 1996425 h 2667003"/>
              <a:gd name="connsiteX54" fmla="*/ 404619 w 2667002"/>
              <a:gd name="connsiteY54" fmla="*/ 1948518 h 2667003"/>
              <a:gd name="connsiteX55" fmla="*/ 500433 w 2667002"/>
              <a:gd name="connsiteY55" fmla="*/ 2073348 h 2667003"/>
              <a:gd name="connsiteX56" fmla="*/ 395729 w 2667002"/>
              <a:gd name="connsiteY56" fmla="*/ 2282634 h 2667003"/>
              <a:gd name="connsiteX57" fmla="*/ 524387 w 2667002"/>
              <a:gd name="connsiteY57" fmla="*/ 2393512 h 2667003"/>
              <a:gd name="connsiteX58" fmla="*/ 717127 w 2667002"/>
              <a:gd name="connsiteY58" fmla="*/ 2261149 h 2667003"/>
              <a:gd name="connsiteX59" fmla="*/ 840723 w 2667002"/>
              <a:gd name="connsiteY59" fmla="*/ 2333010 h 2667003"/>
              <a:gd name="connsiteX60" fmla="*/ 823067 w 2667002"/>
              <a:gd name="connsiteY60" fmla="*/ 2564891 h 2667003"/>
              <a:gd name="connsiteX61" fmla="*/ 983087 w 2667002"/>
              <a:gd name="connsiteY61" fmla="*/ 2620331 h 2667003"/>
              <a:gd name="connsiteX62" fmla="*/ 1111621 w 2667002"/>
              <a:gd name="connsiteY62" fmla="*/ 2426232 h 2667003"/>
              <a:gd name="connsiteX63" fmla="*/ 1266703 w 2667002"/>
              <a:gd name="connsiteY63" fmla="*/ 2446481 h 2667003"/>
              <a:gd name="connsiteX64" fmla="*/ 1341033 w 2667002"/>
              <a:gd name="connsiteY64" fmla="*/ 2667003 h 266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667002" h="2667003">
                <a:moveTo>
                  <a:pt x="1341033" y="2667003"/>
                </a:moveTo>
                <a:cubicBezTo>
                  <a:pt x="1511178" y="2655643"/>
                  <a:pt x="1511178" y="2655643"/>
                  <a:pt x="1511178" y="2655643"/>
                </a:cubicBezTo>
                <a:cubicBezTo>
                  <a:pt x="1554023" y="2426232"/>
                  <a:pt x="1554023" y="2426232"/>
                  <a:pt x="1554023" y="2426232"/>
                </a:cubicBezTo>
                <a:cubicBezTo>
                  <a:pt x="1599461" y="2417465"/>
                  <a:pt x="1646133" y="2404871"/>
                  <a:pt x="1691447" y="2389684"/>
                </a:cubicBezTo>
                <a:cubicBezTo>
                  <a:pt x="1845170" y="2568719"/>
                  <a:pt x="1845170" y="2568719"/>
                  <a:pt x="1845170" y="2568719"/>
                </a:cubicBezTo>
                <a:cubicBezTo>
                  <a:pt x="1996424" y="2494389"/>
                  <a:pt x="1996424" y="2494389"/>
                  <a:pt x="1996424" y="2494389"/>
                </a:cubicBezTo>
                <a:cubicBezTo>
                  <a:pt x="1948517" y="2262384"/>
                  <a:pt x="1948517" y="2262384"/>
                  <a:pt x="1948517" y="2262384"/>
                </a:cubicBezTo>
                <a:cubicBezTo>
                  <a:pt x="1992720" y="2233368"/>
                  <a:pt x="2034330" y="2201882"/>
                  <a:pt x="2073347" y="2166569"/>
                </a:cubicBezTo>
                <a:cubicBezTo>
                  <a:pt x="2282633" y="2271274"/>
                  <a:pt x="2282633" y="2271274"/>
                  <a:pt x="2282633" y="2271274"/>
                </a:cubicBezTo>
                <a:cubicBezTo>
                  <a:pt x="2393511" y="2142616"/>
                  <a:pt x="2393511" y="2142616"/>
                  <a:pt x="2393511" y="2142616"/>
                </a:cubicBezTo>
                <a:cubicBezTo>
                  <a:pt x="2262383" y="1949875"/>
                  <a:pt x="2262383" y="1949875"/>
                  <a:pt x="2262383" y="1949875"/>
                </a:cubicBezTo>
                <a:cubicBezTo>
                  <a:pt x="2288930" y="1910735"/>
                  <a:pt x="2311525" y="1869124"/>
                  <a:pt x="2333010" y="1827638"/>
                </a:cubicBezTo>
                <a:cubicBezTo>
                  <a:pt x="2566125" y="1843936"/>
                  <a:pt x="2566125" y="1843936"/>
                  <a:pt x="2566125" y="1843936"/>
                </a:cubicBezTo>
                <a:cubicBezTo>
                  <a:pt x="2620330" y="1683916"/>
                  <a:pt x="2620330" y="1683916"/>
                  <a:pt x="2620330" y="1683916"/>
                </a:cubicBezTo>
                <a:cubicBezTo>
                  <a:pt x="2426231" y="1555381"/>
                  <a:pt x="2426231" y="1555381"/>
                  <a:pt x="2426231" y="1555381"/>
                </a:cubicBezTo>
                <a:cubicBezTo>
                  <a:pt x="2436356" y="1503646"/>
                  <a:pt x="2442653" y="1452035"/>
                  <a:pt x="2446481" y="1400300"/>
                </a:cubicBezTo>
                <a:cubicBezTo>
                  <a:pt x="2667002" y="1325969"/>
                  <a:pt x="2667002" y="1325969"/>
                  <a:pt x="2667002" y="1325969"/>
                </a:cubicBezTo>
                <a:cubicBezTo>
                  <a:pt x="2655643" y="1155825"/>
                  <a:pt x="2655643" y="1155825"/>
                  <a:pt x="2655643" y="1155825"/>
                </a:cubicBezTo>
                <a:cubicBezTo>
                  <a:pt x="2426231" y="1112980"/>
                  <a:pt x="2426231" y="1112980"/>
                  <a:pt x="2426231" y="1112980"/>
                </a:cubicBezTo>
                <a:cubicBezTo>
                  <a:pt x="2417465" y="1067542"/>
                  <a:pt x="2404870" y="1020869"/>
                  <a:pt x="2389683" y="975555"/>
                </a:cubicBezTo>
                <a:cubicBezTo>
                  <a:pt x="2568718" y="821832"/>
                  <a:pt x="2568718" y="821832"/>
                  <a:pt x="2568718" y="821832"/>
                </a:cubicBezTo>
                <a:cubicBezTo>
                  <a:pt x="2494388" y="670578"/>
                  <a:pt x="2494388" y="670578"/>
                  <a:pt x="2494388" y="670578"/>
                </a:cubicBezTo>
                <a:cubicBezTo>
                  <a:pt x="2262383" y="718485"/>
                  <a:pt x="2262383" y="718485"/>
                  <a:pt x="2262383" y="718485"/>
                </a:cubicBezTo>
                <a:cubicBezTo>
                  <a:pt x="2233367" y="674282"/>
                  <a:pt x="2201882" y="632672"/>
                  <a:pt x="2167927" y="593655"/>
                </a:cubicBezTo>
                <a:cubicBezTo>
                  <a:pt x="2271273" y="384369"/>
                  <a:pt x="2271273" y="384369"/>
                  <a:pt x="2271273" y="384369"/>
                </a:cubicBezTo>
                <a:cubicBezTo>
                  <a:pt x="2142615" y="273491"/>
                  <a:pt x="2142615" y="273491"/>
                  <a:pt x="2142615" y="273491"/>
                </a:cubicBezTo>
                <a:cubicBezTo>
                  <a:pt x="1951110" y="404619"/>
                  <a:pt x="1951110" y="404619"/>
                  <a:pt x="1951110" y="404619"/>
                </a:cubicBezTo>
                <a:cubicBezTo>
                  <a:pt x="1910734" y="379430"/>
                  <a:pt x="1869124" y="355477"/>
                  <a:pt x="1827637" y="333993"/>
                </a:cubicBezTo>
                <a:cubicBezTo>
                  <a:pt x="1845170" y="100877"/>
                  <a:pt x="1845170" y="100877"/>
                  <a:pt x="1845170" y="100877"/>
                </a:cubicBezTo>
                <a:cubicBezTo>
                  <a:pt x="1683916" y="46672"/>
                  <a:pt x="1683916" y="46672"/>
                  <a:pt x="1683916" y="46672"/>
                </a:cubicBezTo>
                <a:cubicBezTo>
                  <a:pt x="1555381" y="240771"/>
                  <a:pt x="1555381" y="240771"/>
                  <a:pt x="1555381" y="240771"/>
                </a:cubicBezTo>
                <a:cubicBezTo>
                  <a:pt x="1504881" y="230646"/>
                  <a:pt x="1452035" y="224349"/>
                  <a:pt x="1400300" y="220521"/>
                </a:cubicBezTo>
                <a:cubicBezTo>
                  <a:pt x="1325969" y="0"/>
                  <a:pt x="1325969" y="0"/>
                  <a:pt x="1325969" y="0"/>
                </a:cubicBezTo>
                <a:cubicBezTo>
                  <a:pt x="1157059" y="11359"/>
                  <a:pt x="1157059" y="11359"/>
                  <a:pt x="1157059" y="11359"/>
                </a:cubicBezTo>
                <a:cubicBezTo>
                  <a:pt x="1114214" y="240771"/>
                  <a:pt x="1114214" y="240771"/>
                  <a:pt x="1114214" y="240771"/>
                </a:cubicBezTo>
                <a:cubicBezTo>
                  <a:pt x="1067542" y="249537"/>
                  <a:pt x="1020869" y="262132"/>
                  <a:pt x="975555" y="277319"/>
                </a:cubicBezTo>
                <a:cubicBezTo>
                  <a:pt x="823067" y="98284"/>
                  <a:pt x="823067" y="98284"/>
                  <a:pt x="823067" y="98284"/>
                </a:cubicBezTo>
                <a:cubicBezTo>
                  <a:pt x="670578" y="172615"/>
                  <a:pt x="670578" y="172615"/>
                  <a:pt x="670578" y="172615"/>
                </a:cubicBezTo>
                <a:cubicBezTo>
                  <a:pt x="718486" y="404619"/>
                  <a:pt x="718486" y="404619"/>
                  <a:pt x="718486" y="404619"/>
                </a:cubicBezTo>
                <a:cubicBezTo>
                  <a:pt x="674282" y="433635"/>
                  <a:pt x="632672" y="465121"/>
                  <a:pt x="593655" y="499076"/>
                </a:cubicBezTo>
                <a:cubicBezTo>
                  <a:pt x="384369" y="395729"/>
                  <a:pt x="384369" y="395729"/>
                  <a:pt x="384369" y="395729"/>
                </a:cubicBezTo>
                <a:cubicBezTo>
                  <a:pt x="273491" y="524387"/>
                  <a:pt x="273491" y="524387"/>
                  <a:pt x="273491" y="524387"/>
                </a:cubicBezTo>
                <a:cubicBezTo>
                  <a:pt x="405854" y="715893"/>
                  <a:pt x="405854" y="715893"/>
                  <a:pt x="405854" y="715893"/>
                </a:cubicBezTo>
                <a:cubicBezTo>
                  <a:pt x="379431" y="756268"/>
                  <a:pt x="355477" y="797879"/>
                  <a:pt x="333993" y="839365"/>
                </a:cubicBezTo>
                <a:cubicBezTo>
                  <a:pt x="102112" y="821832"/>
                  <a:pt x="102112" y="821832"/>
                  <a:pt x="102112" y="821832"/>
                </a:cubicBezTo>
                <a:cubicBezTo>
                  <a:pt x="46673" y="983087"/>
                  <a:pt x="46673" y="983087"/>
                  <a:pt x="46673" y="983087"/>
                </a:cubicBezTo>
                <a:cubicBezTo>
                  <a:pt x="242006" y="1111622"/>
                  <a:pt x="242006" y="1111622"/>
                  <a:pt x="242006" y="1111622"/>
                </a:cubicBezTo>
                <a:cubicBezTo>
                  <a:pt x="230646" y="1163357"/>
                  <a:pt x="224349" y="1214968"/>
                  <a:pt x="220522" y="1266703"/>
                </a:cubicBezTo>
                <a:cubicBezTo>
                  <a:pt x="0" y="1341034"/>
                  <a:pt x="0" y="1341034"/>
                  <a:pt x="0" y="1341034"/>
                </a:cubicBezTo>
                <a:cubicBezTo>
                  <a:pt x="11360" y="1509944"/>
                  <a:pt x="11360" y="1509944"/>
                  <a:pt x="11360" y="1509944"/>
                </a:cubicBezTo>
                <a:cubicBezTo>
                  <a:pt x="240771" y="1554023"/>
                  <a:pt x="240771" y="1554023"/>
                  <a:pt x="240771" y="1554023"/>
                </a:cubicBezTo>
                <a:cubicBezTo>
                  <a:pt x="250772" y="1599461"/>
                  <a:pt x="262132" y="1646134"/>
                  <a:pt x="278554" y="1691448"/>
                </a:cubicBezTo>
                <a:cubicBezTo>
                  <a:pt x="98284" y="1843936"/>
                  <a:pt x="98284" y="1843936"/>
                  <a:pt x="98284" y="1843936"/>
                </a:cubicBezTo>
                <a:cubicBezTo>
                  <a:pt x="173973" y="1996425"/>
                  <a:pt x="173973" y="1996425"/>
                  <a:pt x="173973" y="1996425"/>
                </a:cubicBezTo>
                <a:cubicBezTo>
                  <a:pt x="404619" y="1948518"/>
                  <a:pt x="404619" y="1948518"/>
                  <a:pt x="404619" y="1948518"/>
                </a:cubicBezTo>
                <a:cubicBezTo>
                  <a:pt x="433635" y="1992721"/>
                  <a:pt x="465120" y="2034331"/>
                  <a:pt x="500433" y="2073348"/>
                </a:cubicBezTo>
                <a:cubicBezTo>
                  <a:pt x="395729" y="2282634"/>
                  <a:pt x="395729" y="2282634"/>
                  <a:pt x="395729" y="2282634"/>
                </a:cubicBezTo>
                <a:cubicBezTo>
                  <a:pt x="524387" y="2393512"/>
                  <a:pt x="524387" y="2393512"/>
                  <a:pt x="524387" y="2393512"/>
                </a:cubicBezTo>
                <a:cubicBezTo>
                  <a:pt x="717127" y="2261149"/>
                  <a:pt x="717127" y="2261149"/>
                  <a:pt x="717127" y="2261149"/>
                </a:cubicBezTo>
                <a:cubicBezTo>
                  <a:pt x="756268" y="2287573"/>
                  <a:pt x="797878" y="2311526"/>
                  <a:pt x="840723" y="2333010"/>
                </a:cubicBezTo>
                <a:cubicBezTo>
                  <a:pt x="823067" y="2564891"/>
                  <a:pt x="823067" y="2564891"/>
                  <a:pt x="823067" y="2564891"/>
                </a:cubicBezTo>
                <a:cubicBezTo>
                  <a:pt x="983087" y="2620331"/>
                  <a:pt x="983087" y="2620331"/>
                  <a:pt x="983087" y="2620331"/>
                </a:cubicBezTo>
                <a:cubicBezTo>
                  <a:pt x="1111621" y="2426232"/>
                  <a:pt x="1111621" y="2426232"/>
                  <a:pt x="1111621" y="2426232"/>
                </a:cubicBezTo>
                <a:cubicBezTo>
                  <a:pt x="1163356" y="2436357"/>
                  <a:pt x="1214968" y="2442654"/>
                  <a:pt x="1266703" y="2446481"/>
                </a:cubicBezTo>
                <a:cubicBezTo>
                  <a:pt x="1341033" y="2667003"/>
                  <a:pt x="1341033" y="2667003"/>
                  <a:pt x="1341033" y="2667003"/>
                </a:cubicBezTo>
                <a:close/>
              </a:path>
            </a:pathLst>
          </a:custGeom>
          <a:solidFill>
            <a:srgbClr val="5E5A59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4" name="Shape 384">
            <a:extLst>
              <a:ext uri="{FF2B5EF4-FFF2-40B4-BE49-F238E27FC236}">
                <a16:creationId xmlns:a16="http://schemas.microsoft.com/office/drawing/2014/main" id="{079891FE-8151-0973-CD90-D5ED69D1E158}"/>
              </a:ext>
            </a:extLst>
          </p:cNvPr>
          <p:cNvSpPr/>
          <p:nvPr/>
        </p:nvSpPr>
        <p:spPr>
          <a:xfrm rot="10800000" flipH="1">
            <a:off x="8986929" y="2246043"/>
            <a:ext cx="1538366" cy="148777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5" name="Freeform: Shape 17">
            <a:extLst>
              <a:ext uri="{FF2B5EF4-FFF2-40B4-BE49-F238E27FC236}">
                <a16:creationId xmlns:a16="http://schemas.microsoft.com/office/drawing/2014/main" id="{BC7DB10C-537A-BD7F-2572-71F89643F903}"/>
              </a:ext>
            </a:extLst>
          </p:cNvPr>
          <p:cNvSpPr/>
          <p:nvPr/>
        </p:nvSpPr>
        <p:spPr>
          <a:xfrm rot="10800000" flipH="1">
            <a:off x="9928001" y="3624485"/>
            <a:ext cx="2243750" cy="2168615"/>
          </a:xfrm>
          <a:custGeom>
            <a:avLst/>
            <a:gdLst>
              <a:gd name="connsiteX0" fmla="*/ 1341033 w 2667002"/>
              <a:gd name="connsiteY0" fmla="*/ 2667003 h 2667003"/>
              <a:gd name="connsiteX1" fmla="*/ 1511178 w 2667002"/>
              <a:gd name="connsiteY1" fmla="*/ 2655643 h 2667003"/>
              <a:gd name="connsiteX2" fmla="*/ 1554023 w 2667002"/>
              <a:gd name="connsiteY2" fmla="*/ 2426232 h 2667003"/>
              <a:gd name="connsiteX3" fmla="*/ 1691447 w 2667002"/>
              <a:gd name="connsiteY3" fmla="*/ 2389684 h 2667003"/>
              <a:gd name="connsiteX4" fmla="*/ 1845170 w 2667002"/>
              <a:gd name="connsiteY4" fmla="*/ 2568719 h 2667003"/>
              <a:gd name="connsiteX5" fmla="*/ 1996424 w 2667002"/>
              <a:gd name="connsiteY5" fmla="*/ 2494389 h 2667003"/>
              <a:gd name="connsiteX6" fmla="*/ 1948517 w 2667002"/>
              <a:gd name="connsiteY6" fmla="*/ 2262384 h 2667003"/>
              <a:gd name="connsiteX7" fmla="*/ 2073347 w 2667002"/>
              <a:gd name="connsiteY7" fmla="*/ 2166569 h 2667003"/>
              <a:gd name="connsiteX8" fmla="*/ 2282633 w 2667002"/>
              <a:gd name="connsiteY8" fmla="*/ 2271274 h 2667003"/>
              <a:gd name="connsiteX9" fmla="*/ 2393511 w 2667002"/>
              <a:gd name="connsiteY9" fmla="*/ 2142616 h 2667003"/>
              <a:gd name="connsiteX10" fmla="*/ 2262383 w 2667002"/>
              <a:gd name="connsiteY10" fmla="*/ 1949875 h 2667003"/>
              <a:gd name="connsiteX11" fmla="*/ 2333010 w 2667002"/>
              <a:gd name="connsiteY11" fmla="*/ 1827638 h 2667003"/>
              <a:gd name="connsiteX12" fmla="*/ 2566125 w 2667002"/>
              <a:gd name="connsiteY12" fmla="*/ 1843936 h 2667003"/>
              <a:gd name="connsiteX13" fmla="*/ 2620330 w 2667002"/>
              <a:gd name="connsiteY13" fmla="*/ 1683916 h 2667003"/>
              <a:gd name="connsiteX14" fmla="*/ 2426231 w 2667002"/>
              <a:gd name="connsiteY14" fmla="*/ 1555381 h 2667003"/>
              <a:gd name="connsiteX15" fmla="*/ 2446481 w 2667002"/>
              <a:gd name="connsiteY15" fmla="*/ 1400300 h 2667003"/>
              <a:gd name="connsiteX16" fmla="*/ 2667002 w 2667002"/>
              <a:gd name="connsiteY16" fmla="*/ 1325969 h 2667003"/>
              <a:gd name="connsiteX17" fmla="*/ 2655643 w 2667002"/>
              <a:gd name="connsiteY17" fmla="*/ 1155825 h 2667003"/>
              <a:gd name="connsiteX18" fmla="*/ 2426231 w 2667002"/>
              <a:gd name="connsiteY18" fmla="*/ 1112980 h 2667003"/>
              <a:gd name="connsiteX19" fmla="*/ 2389683 w 2667002"/>
              <a:gd name="connsiteY19" fmla="*/ 975555 h 2667003"/>
              <a:gd name="connsiteX20" fmla="*/ 2568718 w 2667002"/>
              <a:gd name="connsiteY20" fmla="*/ 821832 h 2667003"/>
              <a:gd name="connsiteX21" fmla="*/ 2494388 w 2667002"/>
              <a:gd name="connsiteY21" fmla="*/ 670578 h 2667003"/>
              <a:gd name="connsiteX22" fmla="*/ 2262383 w 2667002"/>
              <a:gd name="connsiteY22" fmla="*/ 718485 h 2667003"/>
              <a:gd name="connsiteX23" fmla="*/ 2167927 w 2667002"/>
              <a:gd name="connsiteY23" fmla="*/ 593655 h 2667003"/>
              <a:gd name="connsiteX24" fmla="*/ 2271273 w 2667002"/>
              <a:gd name="connsiteY24" fmla="*/ 384369 h 2667003"/>
              <a:gd name="connsiteX25" fmla="*/ 2142615 w 2667002"/>
              <a:gd name="connsiteY25" fmla="*/ 273491 h 2667003"/>
              <a:gd name="connsiteX26" fmla="*/ 1951110 w 2667002"/>
              <a:gd name="connsiteY26" fmla="*/ 404619 h 2667003"/>
              <a:gd name="connsiteX27" fmla="*/ 1827637 w 2667002"/>
              <a:gd name="connsiteY27" fmla="*/ 333993 h 2667003"/>
              <a:gd name="connsiteX28" fmla="*/ 1845170 w 2667002"/>
              <a:gd name="connsiteY28" fmla="*/ 100877 h 2667003"/>
              <a:gd name="connsiteX29" fmla="*/ 1683916 w 2667002"/>
              <a:gd name="connsiteY29" fmla="*/ 46672 h 2667003"/>
              <a:gd name="connsiteX30" fmla="*/ 1555381 w 2667002"/>
              <a:gd name="connsiteY30" fmla="*/ 240771 h 2667003"/>
              <a:gd name="connsiteX31" fmla="*/ 1400300 w 2667002"/>
              <a:gd name="connsiteY31" fmla="*/ 220521 h 2667003"/>
              <a:gd name="connsiteX32" fmla="*/ 1325969 w 2667002"/>
              <a:gd name="connsiteY32" fmla="*/ 0 h 2667003"/>
              <a:gd name="connsiteX33" fmla="*/ 1157059 w 2667002"/>
              <a:gd name="connsiteY33" fmla="*/ 11359 h 2667003"/>
              <a:gd name="connsiteX34" fmla="*/ 1114214 w 2667002"/>
              <a:gd name="connsiteY34" fmla="*/ 240771 h 2667003"/>
              <a:gd name="connsiteX35" fmla="*/ 975555 w 2667002"/>
              <a:gd name="connsiteY35" fmla="*/ 277319 h 2667003"/>
              <a:gd name="connsiteX36" fmla="*/ 823067 w 2667002"/>
              <a:gd name="connsiteY36" fmla="*/ 98284 h 2667003"/>
              <a:gd name="connsiteX37" fmla="*/ 670578 w 2667002"/>
              <a:gd name="connsiteY37" fmla="*/ 172615 h 2667003"/>
              <a:gd name="connsiteX38" fmla="*/ 718486 w 2667002"/>
              <a:gd name="connsiteY38" fmla="*/ 404619 h 2667003"/>
              <a:gd name="connsiteX39" fmla="*/ 593655 w 2667002"/>
              <a:gd name="connsiteY39" fmla="*/ 499076 h 2667003"/>
              <a:gd name="connsiteX40" fmla="*/ 384369 w 2667002"/>
              <a:gd name="connsiteY40" fmla="*/ 395729 h 2667003"/>
              <a:gd name="connsiteX41" fmla="*/ 273491 w 2667002"/>
              <a:gd name="connsiteY41" fmla="*/ 524387 h 2667003"/>
              <a:gd name="connsiteX42" fmla="*/ 405854 w 2667002"/>
              <a:gd name="connsiteY42" fmla="*/ 715893 h 2667003"/>
              <a:gd name="connsiteX43" fmla="*/ 333993 w 2667002"/>
              <a:gd name="connsiteY43" fmla="*/ 839365 h 2667003"/>
              <a:gd name="connsiteX44" fmla="*/ 102112 w 2667002"/>
              <a:gd name="connsiteY44" fmla="*/ 821832 h 2667003"/>
              <a:gd name="connsiteX45" fmla="*/ 46673 w 2667002"/>
              <a:gd name="connsiteY45" fmla="*/ 983087 h 2667003"/>
              <a:gd name="connsiteX46" fmla="*/ 242006 w 2667002"/>
              <a:gd name="connsiteY46" fmla="*/ 1111622 h 2667003"/>
              <a:gd name="connsiteX47" fmla="*/ 220522 w 2667002"/>
              <a:gd name="connsiteY47" fmla="*/ 1266703 h 2667003"/>
              <a:gd name="connsiteX48" fmla="*/ 0 w 2667002"/>
              <a:gd name="connsiteY48" fmla="*/ 1341034 h 2667003"/>
              <a:gd name="connsiteX49" fmla="*/ 11360 w 2667002"/>
              <a:gd name="connsiteY49" fmla="*/ 1509944 h 2667003"/>
              <a:gd name="connsiteX50" fmla="*/ 240771 w 2667002"/>
              <a:gd name="connsiteY50" fmla="*/ 1554023 h 2667003"/>
              <a:gd name="connsiteX51" fmla="*/ 278554 w 2667002"/>
              <a:gd name="connsiteY51" fmla="*/ 1691448 h 2667003"/>
              <a:gd name="connsiteX52" fmla="*/ 98284 w 2667002"/>
              <a:gd name="connsiteY52" fmla="*/ 1843936 h 2667003"/>
              <a:gd name="connsiteX53" fmla="*/ 173973 w 2667002"/>
              <a:gd name="connsiteY53" fmla="*/ 1996425 h 2667003"/>
              <a:gd name="connsiteX54" fmla="*/ 404619 w 2667002"/>
              <a:gd name="connsiteY54" fmla="*/ 1948518 h 2667003"/>
              <a:gd name="connsiteX55" fmla="*/ 500433 w 2667002"/>
              <a:gd name="connsiteY55" fmla="*/ 2073348 h 2667003"/>
              <a:gd name="connsiteX56" fmla="*/ 395729 w 2667002"/>
              <a:gd name="connsiteY56" fmla="*/ 2282634 h 2667003"/>
              <a:gd name="connsiteX57" fmla="*/ 524387 w 2667002"/>
              <a:gd name="connsiteY57" fmla="*/ 2393512 h 2667003"/>
              <a:gd name="connsiteX58" fmla="*/ 717127 w 2667002"/>
              <a:gd name="connsiteY58" fmla="*/ 2261149 h 2667003"/>
              <a:gd name="connsiteX59" fmla="*/ 840723 w 2667002"/>
              <a:gd name="connsiteY59" fmla="*/ 2333010 h 2667003"/>
              <a:gd name="connsiteX60" fmla="*/ 823067 w 2667002"/>
              <a:gd name="connsiteY60" fmla="*/ 2564891 h 2667003"/>
              <a:gd name="connsiteX61" fmla="*/ 983087 w 2667002"/>
              <a:gd name="connsiteY61" fmla="*/ 2620331 h 2667003"/>
              <a:gd name="connsiteX62" fmla="*/ 1111621 w 2667002"/>
              <a:gd name="connsiteY62" fmla="*/ 2426232 h 2667003"/>
              <a:gd name="connsiteX63" fmla="*/ 1266703 w 2667002"/>
              <a:gd name="connsiteY63" fmla="*/ 2446481 h 2667003"/>
              <a:gd name="connsiteX64" fmla="*/ 1341033 w 2667002"/>
              <a:gd name="connsiteY64" fmla="*/ 2667003 h 266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667002" h="2667003">
                <a:moveTo>
                  <a:pt x="1341033" y="2667003"/>
                </a:moveTo>
                <a:cubicBezTo>
                  <a:pt x="1511178" y="2655643"/>
                  <a:pt x="1511178" y="2655643"/>
                  <a:pt x="1511178" y="2655643"/>
                </a:cubicBezTo>
                <a:cubicBezTo>
                  <a:pt x="1554023" y="2426232"/>
                  <a:pt x="1554023" y="2426232"/>
                  <a:pt x="1554023" y="2426232"/>
                </a:cubicBezTo>
                <a:cubicBezTo>
                  <a:pt x="1599461" y="2417465"/>
                  <a:pt x="1646133" y="2404871"/>
                  <a:pt x="1691447" y="2389684"/>
                </a:cubicBezTo>
                <a:cubicBezTo>
                  <a:pt x="1845170" y="2568719"/>
                  <a:pt x="1845170" y="2568719"/>
                  <a:pt x="1845170" y="2568719"/>
                </a:cubicBezTo>
                <a:cubicBezTo>
                  <a:pt x="1996424" y="2494389"/>
                  <a:pt x="1996424" y="2494389"/>
                  <a:pt x="1996424" y="2494389"/>
                </a:cubicBezTo>
                <a:cubicBezTo>
                  <a:pt x="1948517" y="2262384"/>
                  <a:pt x="1948517" y="2262384"/>
                  <a:pt x="1948517" y="2262384"/>
                </a:cubicBezTo>
                <a:cubicBezTo>
                  <a:pt x="1992720" y="2233368"/>
                  <a:pt x="2034330" y="2201882"/>
                  <a:pt x="2073347" y="2166569"/>
                </a:cubicBezTo>
                <a:cubicBezTo>
                  <a:pt x="2282633" y="2271274"/>
                  <a:pt x="2282633" y="2271274"/>
                  <a:pt x="2282633" y="2271274"/>
                </a:cubicBezTo>
                <a:cubicBezTo>
                  <a:pt x="2393511" y="2142616"/>
                  <a:pt x="2393511" y="2142616"/>
                  <a:pt x="2393511" y="2142616"/>
                </a:cubicBezTo>
                <a:cubicBezTo>
                  <a:pt x="2262383" y="1949875"/>
                  <a:pt x="2262383" y="1949875"/>
                  <a:pt x="2262383" y="1949875"/>
                </a:cubicBezTo>
                <a:cubicBezTo>
                  <a:pt x="2288930" y="1910735"/>
                  <a:pt x="2311525" y="1869124"/>
                  <a:pt x="2333010" y="1827638"/>
                </a:cubicBezTo>
                <a:cubicBezTo>
                  <a:pt x="2566125" y="1843936"/>
                  <a:pt x="2566125" y="1843936"/>
                  <a:pt x="2566125" y="1843936"/>
                </a:cubicBezTo>
                <a:cubicBezTo>
                  <a:pt x="2620330" y="1683916"/>
                  <a:pt x="2620330" y="1683916"/>
                  <a:pt x="2620330" y="1683916"/>
                </a:cubicBezTo>
                <a:cubicBezTo>
                  <a:pt x="2426231" y="1555381"/>
                  <a:pt x="2426231" y="1555381"/>
                  <a:pt x="2426231" y="1555381"/>
                </a:cubicBezTo>
                <a:cubicBezTo>
                  <a:pt x="2436356" y="1503646"/>
                  <a:pt x="2442653" y="1452035"/>
                  <a:pt x="2446481" y="1400300"/>
                </a:cubicBezTo>
                <a:cubicBezTo>
                  <a:pt x="2667002" y="1325969"/>
                  <a:pt x="2667002" y="1325969"/>
                  <a:pt x="2667002" y="1325969"/>
                </a:cubicBezTo>
                <a:cubicBezTo>
                  <a:pt x="2655643" y="1155825"/>
                  <a:pt x="2655643" y="1155825"/>
                  <a:pt x="2655643" y="1155825"/>
                </a:cubicBezTo>
                <a:cubicBezTo>
                  <a:pt x="2426231" y="1112980"/>
                  <a:pt x="2426231" y="1112980"/>
                  <a:pt x="2426231" y="1112980"/>
                </a:cubicBezTo>
                <a:cubicBezTo>
                  <a:pt x="2417465" y="1067542"/>
                  <a:pt x="2404870" y="1020869"/>
                  <a:pt x="2389683" y="975555"/>
                </a:cubicBezTo>
                <a:cubicBezTo>
                  <a:pt x="2568718" y="821832"/>
                  <a:pt x="2568718" y="821832"/>
                  <a:pt x="2568718" y="821832"/>
                </a:cubicBezTo>
                <a:cubicBezTo>
                  <a:pt x="2494388" y="670578"/>
                  <a:pt x="2494388" y="670578"/>
                  <a:pt x="2494388" y="670578"/>
                </a:cubicBezTo>
                <a:cubicBezTo>
                  <a:pt x="2262383" y="718485"/>
                  <a:pt x="2262383" y="718485"/>
                  <a:pt x="2262383" y="718485"/>
                </a:cubicBezTo>
                <a:cubicBezTo>
                  <a:pt x="2233367" y="674282"/>
                  <a:pt x="2201882" y="632672"/>
                  <a:pt x="2167927" y="593655"/>
                </a:cubicBezTo>
                <a:cubicBezTo>
                  <a:pt x="2271273" y="384369"/>
                  <a:pt x="2271273" y="384369"/>
                  <a:pt x="2271273" y="384369"/>
                </a:cubicBezTo>
                <a:cubicBezTo>
                  <a:pt x="2142615" y="273491"/>
                  <a:pt x="2142615" y="273491"/>
                  <a:pt x="2142615" y="273491"/>
                </a:cubicBezTo>
                <a:cubicBezTo>
                  <a:pt x="1951110" y="404619"/>
                  <a:pt x="1951110" y="404619"/>
                  <a:pt x="1951110" y="404619"/>
                </a:cubicBezTo>
                <a:cubicBezTo>
                  <a:pt x="1910734" y="379430"/>
                  <a:pt x="1869124" y="355477"/>
                  <a:pt x="1827637" y="333993"/>
                </a:cubicBezTo>
                <a:cubicBezTo>
                  <a:pt x="1845170" y="100877"/>
                  <a:pt x="1845170" y="100877"/>
                  <a:pt x="1845170" y="100877"/>
                </a:cubicBezTo>
                <a:cubicBezTo>
                  <a:pt x="1683916" y="46672"/>
                  <a:pt x="1683916" y="46672"/>
                  <a:pt x="1683916" y="46672"/>
                </a:cubicBezTo>
                <a:cubicBezTo>
                  <a:pt x="1555381" y="240771"/>
                  <a:pt x="1555381" y="240771"/>
                  <a:pt x="1555381" y="240771"/>
                </a:cubicBezTo>
                <a:cubicBezTo>
                  <a:pt x="1504881" y="230646"/>
                  <a:pt x="1452035" y="224349"/>
                  <a:pt x="1400300" y="220521"/>
                </a:cubicBezTo>
                <a:cubicBezTo>
                  <a:pt x="1325969" y="0"/>
                  <a:pt x="1325969" y="0"/>
                  <a:pt x="1325969" y="0"/>
                </a:cubicBezTo>
                <a:cubicBezTo>
                  <a:pt x="1157059" y="11359"/>
                  <a:pt x="1157059" y="11359"/>
                  <a:pt x="1157059" y="11359"/>
                </a:cubicBezTo>
                <a:cubicBezTo>
                  <a:pt x="1114214" y="240771"/>
                  <a:pt x="1114214" y="240771"/>
                  <a:pt x="1114214" y="240771"/>
                </a:cubicBezTo>
                <a:cubicBezTo>
                  <a:pt x="1067542" y="249537"/>
                  <a:pt x="1020869" y="262132"/>
                  <a:pt x="975555" y="277319"/>
                </a:cubicBezTo>
                <a:cubicBezTo>
                  <a:pt x="823067" y="98284"/>
                  <a:pt x="823067" y="98284"/>
                  <a:pt x="823067" y="98284"/>
                </a:cubicBezTo>
                <a:cubicBezTo>
                  <a:pt x="670578" y="172615"/>
                  <a:pt x="670578" y="172615"/>
                  <a:pt x="670578" y="172615"/>
                </a:cubicBezTo>
                <a:cubicBezTo>
                  <a:pt x="718486" y="404619"/>
                  <a:pt x="718486" y="404619"/>
                  <a:pt x="718486" y="404619"/>
                </a:cubicBezTo>
                <a:cubicBezTo>
                  <a:pt x="674282" y="433635"/>
                  <a:pt x="632672" y="465121"/>
                  <a:pt x="593655" y="499076"/>
                </a:cubicBezTo>
                <a:cubicBezTo>
                  <a:pt x="384369" y="395729"/>
                  <a:pt x="384369" y="395729"/>
                  <a:pt x="384369" y="395729"/>
                </a:cubicBezTo>
                <a:cubicBezTo>
                  <a:pt x="273491" y="524387"/>
                  <a:pt x="273491" y="524387"/>
                  <a:pt x="273491" y="524387"/>
                </a:cubicBezTo>
                <a:cubicBezTo>
                  <a:pt x="405854" y="715893"/>
                  <a:pt x="405854" y="715893"/>
                  <a:pt x="405854" y="715893"/>
                </a:cubicBezTo>
                <a:cubicBezTo>
                  <a:pt x="379431" y="756268"/>
                  <a:pt x="355477" y="797879"/>
                  <a:pt x="333993" y="839365"/>
                </a:cubicBezTo>
                <a:cubicBezTo>
                  <a:pt x="102112" y="821832"/>
                  <a:pt x="102112" y="821832"/>
                  <a:pt x="102112" y="821832"/>
                </a:cubicBezTo>
                <a:cubicBezTo>
                  <a:pt x="46673" y="983087"/>
                  <a:pt x="46673" y="983087"/>
                  <a:pt x="46673" y="983087"/>
                </a:cubicBezTo>
                <a:cubicBezTo>
                  <a:pt x="242006" y="1111622"/>
                  <a:pt x="242006" y="1111622"/>
                  <a:pt x="242006" y="1111622"/>
                </a:cubicBezTo>
                <a:cubicBezTo>
                  <a:pt x="230646" y="1163357"/>
                  <a:pt x="224349" y="1214968"/>
                  <a:pt x="220522" y="1266703"/>
                </a:cubicBezTo>
                <a:cubicBezTo>
                  <a:pt x="0" y="1341034"/>
                  <a:pt x="0" y="1341034"/>
                  <a:pt x="0" y="1341034"/>
                </a:cubicBezTo>
                <a:cubicBezTo>
                  <a:pt x="11360" y="1509944"/>
                  <a:pt x="11360" y="1509944"/>
                  <a:pt x="11360" y="1509944"/>
                </a:cubicBezTo>
                <a:cubicBezTo>
                  <a:pt x="240771" y="1554023"/>
                  <a:pt x="240771" y="1554023"/>
                  <a:pt x="240771" y="1554023"/>
                </a:cubicBezTo>
                <a:cubicBezTo>
                  <a:pt x="250772" y="1599461"/>
                  <a:pt x="262132" y="1646134"/>
                  <a:pt x="278554" y="1691448"/>
                </a:cubicBezTo>
                <a:cubicBezTo>
                  <a:pt x="98284" y="1843936"/>
                  <a:pt x="98284" y="1843936"/>
                  <a:pt x="98284" y="1843936"/>
                </a:cubicBezTo>
                <a:cubicBezTo>
                  <a:pt x="173973" y="1996425"/>
                  <a:pt x="173973" y="1996425"/>
                  <a:pt x="173973" y="1996425"/>
                </a:cubicBezTo>
                <a:cubicBezTo>
                  <a:pt x="404619" y="1948518"/>
                  <a:pt x="404619" y="1948518"/>
                  <a:pt x="404619" y="1948518"/>
                </a:cubicBezTo>
                <a:cubicBezTo>
                  <a:pt x="433635" y="1992721"/>
                  <a:pt x="465120" y="2034331"/>
                  <a:pt x="500433" y="2073348"/>
                </a:cubicBezTo>
                <a:cubicBezTo>
                  <a:pt x="395729" y="2282634"/>
                  <a:pt x="395729" y="2282634"/>
                  <a:pt x="395729" y="2282634"/>
                </a:cubicBezTo>
                <a:cubicBezTo>
                  <a:pt x="524387" y="2393512"/>
                  <a:pt x="524387" y="2393512"/>
                  <a:pt x="524387" y="2393512"/>
                </a:cubicBezTo>
                <a:cubicBezTo>
                  <a:pt x="717127" y="2261149"/>
                  <a:pt x="717127" y="2261149"/>
                  <a:pt x="717127" y="2261149"/>
                </a:cubicBezTo>
                <a:cubicBezTo>
                  <a:pt x="756268" y="2287573"/>
                  <a:pt x="797878" y="2311526"/>
                  <a:pt x="840723" y="2333010"/>
                </a:cubicBezTo>
                <a:cubicBezTo>
                  <a:pt x="823067" y="2564891"/>
                  <a:pt x="823067" y="2564891"/>
                  <a:pt x="823067" y="2564891"/>
                </a:cubicBezTo>
                <a:cubicBezTo>
                  <a:pt x="983087" y="2620331"/>
                  <a:pt x="983087" y="2620331"/>
                  <a:pt x="983087" y="2620331"/>
                </a:cubicBezTo>
                <a:cubicBezTo>
                  <a:pt x="1111621" y="2426232"/>
                  <a:pt x="1111621" y="2426232"/>
                  <a:pt x="1111621" y="2426232"/>
                </a:cubicBezTo>
                <a:cubicBezTo>
                  <a:pt x="1163356" y="2436357"/>
                  <a:pt x="1214968" y="2442654"/>
                  <a:pt x="1266703" y="2446481"/>
                </a:cubicBezTo>
                <a:cubicBezTo>
                  <a:pt x="1341033" y="2667003"/>
                  <a:pt x="1341033" y="2667003"/>
                  <a:pt x="1341033" y="2667003"/>
                </a:cubicBezTo>
                <a:close/>
              </a:path>
            </a:pathLst>
          </a:custGeom>
          <a:solidFill>
            <a:srgbClr val="F3923D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6" name="Shape 384">
            <a:extLst>
              <a:ext uri="{FF2B5EF4-FFF2-40B4-BE49-F238E27FC236}">
                <a16:creationId xmlns:a16="http://schemas.microsoft.com/office/drawing/2014/main" id="{0B6F4E92-E871-7A1B-EFA4-04F1E2720183}"/>
              </a:ext>
            </a:extLst>
          </p:cNvPr>
          <p:cNvSpPr/>
          <p:nvPr/>
        </p:nvSpPr>
        <p:spPr>
          <a:xfrm rot="10800000" flipH="1">
            <a:off x="10280694" y="3964908"/>
            <a:ext cx="1538366" cy="148777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82B0EC4-1EF2-C717-BD7C-822F4F431C35}"/>
              </a:ext>
            </a:extLst>
          </p:cNvPr>
          <p:cNvSpPr/>
          <p:nvPr/>
        </p:nvSpPr>
        <p:spPr>
          <a:xfrm>
            <a:off x="2196546" y="2685554"/>
            <a:ext cx="148782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Restrictions to the participation of all DERs to all elect. Markets &amp; mechanisms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6FE5F56-4DBF-86D1-BC7F-36E16E6A77BB}"/>
              </a:ext>
            </a:extLst>
          </p:cNvPr>
          <p:cNvSpPr/>
          <p:nvPr/>
        </p:nvSpPr>
        <p:spPr>
          <a:xfrm>
            <a:off x="7164400" y="3695372"/>
            <a:ext cx="148782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Lack of frameworks to innovative services and local initiatives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55A3008-DF3E-8A84-7DB5-A7BC980B613C}"/>
              </a:ext>
            </a:extLst>
          </p:cNvPr>
          <p:cNvSpPr/>
          <p:nvPr/>
        </p:nvSpPr>
        <p:spPr>
          <a:xfrm>
            <a:off x="5360536" y="2746156"/>
            <a:ext cx="1341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3923D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Limited access to price signals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78717BD-37FA-1A86-CEBC-95B346BD14D6}"/>
              </a:ext>
            </a:extLst>
          </p:cNvPr>
          <p:cNvSpPr/>
          <p:nvPr/>
        </p:nvSpPr>
        <p:spPr>
          <a:xfrm>
            <a:off x="3750463" y="4098702"/>
            <a:ext cx="162649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Limited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transformation of vehicles, buildings, industries into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flex assets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A4D1A9D-7501-9F8B-09E8-52379AFCB99F}"/>
              </a:ext>
            </a:extLst>
          </p:cNvPr>
          <p:cNvSpPr/>
          <p:nvPr/>
        </p:nvSpPr>
        <p:spPr>
          <a:xfrm>
            <a:off x="10305965" y="4186826"/>
            <a:ext cx="148782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3923D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No valorisation of DSF in planning &amp; system-wide assessment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32816D9-1C2E-7AEE-7527-FB8BA29615FA}"/>
              </a:ext>
            </a:extLst>
          </p:cNvPr>
          <p:cNvSpPr/>
          <p:nvPr/>
        </p:nvSpPr>
        <p:spPr>
          <a:xfrm>
            <a:off x="9056886" y="2472864"/>
            <a:ext cx="13410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Limited access and exchange of essential energy data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F3581B5-0844-9071-35D7-1A5E9469183A}"/>
              </a:ext>
            </a:extLst>
          </p:cNvPr>
          <p:cNvSpPr/>
          <p:nvPr/>
        </p:nvSpPr>
        <p:spPr>
          <a:xfrm>
            <a:off x="2025464" y="5136356"/>
            <a:ext cx="15063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3923D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31, 32, 36, 40,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3923D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54 ED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3923D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7a, 57 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3923D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08199BE-9390-B07C-4A7B-AFC0BFD32878}"/>
              </a:ext>
            </a:extLst>
          </p:cNvPr>
          <p:cNvSpPr/>
          <p:nvPr/>
        </p:nvSpPr>
        <p:spPr>
          <a:xfrm>
            <a:off x="954016" y="1852140"/>
            <a:ext cx="1855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72B8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6, 7, 8 , 12, 13,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72B8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19g, 19h, 21, 22 ER,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72B8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20a RED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72B8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760D8BA-DC5A-C115-C809-3BBEF8720747}"/>
              </a:ext>
            </a:extLst>
          </p:cNvPr>
          <p:cNvSpPr/>
          <p:nvPr/>
        </p:nvSpPr>
        <p:spPr>
          <a:xfrm>
            <a:off x="7513654" y="5491519"/>
            <a:ext cx="2414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72B8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13, 15, 15a, 16,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72B8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17 ED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72B8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22 RED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72B8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D4EFB7A-3D39-E152-336A-F1982A9B8757}"/>
              </a:ext>
            </a:extLst>
          </p:cNvPr>
          <p:cNvSpPr/>
          <p:nvPr/>
        </p:nvSpPr>
        <p:spPr>
          <a:xfrm>
            <a:off x="4074617" y="1851800"/>
            <a:ext cx="2414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3923D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27, Annex XIII EED,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3923D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4, 11, 19 ED,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3923D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18 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3923D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6DCD815-C23C-FAD7-BFDB-F26A8D193E1B}"/>
              </a:ext>
            </a:extLst>
          </p:cNvPr>
          <p:cNvSpPr/>
          <p:nvPr/>
        </p:nvSpPr>
        <p:spPr>
          <a:xfrm>
            <a:off x="5632576" y="4908091"/>
            <a:ext cx="25580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5, 14, 15 AFIR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3, 10, 11, 12,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13, 14, 15, 18, 19,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25, 26, Annex II, IV, V,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VIII EPBD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6a, 33 ED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11, 22, 29 EED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15a, 18, 20a, 22a,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Annex IV RED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E5A59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1B0EC2A-19A8-2FBC-6187-728D74FEFD38}"/>
              </a:ext>
            </a:extLst>
          </p:cNvPr>
          <p:cNvSpPr/>
          <p:nvPr/>
        </p:nvSpPr>
        <p:spPr>
          <a:xfrm>
            <a:off x="7513654" y="1851622"/>
            <a:ext cx="16243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20 AFIR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20, 23, 24, 34 ED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16 EPBD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7b, 50, 57 ER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E5A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20a RED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D4D07AC-7761-679A-CF5B-432B9122B87E}"/>
              </a:ext>
            </a:extLst>
          </p:cNvPr>
          <p:cNvSpPr/>
          <p:nvPr/>
        </p:nvSpPr>
        <p:spPr>
          <a:xfrm>
            <a:off x="9427251" y="5509969"/>
            <a:ext cx="24107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3923D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3, 27 EED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3923D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32, 51 ED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3923D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18, 19e, 19f, 20 ER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3923D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Art 15, 15b RED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3923D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230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D38C7-EDDA-9D9C-6AE1-D87640DA0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945B0-D1EB-66AF-55BA-30B78EF48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03" y="230601"/>
            <a:ext cx="12397253" cy="603275"/>
          </a:xfrm>
        </p:spPr>
        <p:txBody>
          <a:bodyPr/>
          <a:lstStyle/>
          <a:p>
            <a:r>
              <a:rPr lang="en-GB" dirty="0">
                <a:latin typeface="Proxima Nova"/>
              </a:rPr>
              <a:t>70 key EU provisions driving Demand-side Flexibility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BF0B63-53FC-DFDD-AEC3-8FB83F2A511D}"/>
              </a:ext>
            </a:extLst>
          </p:cNvPr>
          <p:cNvSpPr/>
          <p:nvPr/>
        </p:nvSpPr>
        <p:spPr>
          <a:xfrm>
            <a:off x="-159894" y="1595903"/>
            <a:ext cx="5163694" cy="723900"/>
          </a:xfrm>
          <a:prstGeom prst="roundRect">
            <a:avLst/>
          </a:prstGeom>
          <a:solidFill>
            <a:srgbClr val="EF90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D726C68-5B6E-7FA3-23F7-82ADD0B0BDD9}"/>
              </a:ext>
            </a:extLst>
          </p:cNvPr>
          <p:cNvSpPr/>
          <p:nvPr/>
        </p:nvSpPr>
        <p:spPr>
          <a:xfrm>
            <a:off x="-159894" y="3003552"/>
            <a:ext cx="5163694" cy="723900"/>
          </a:xfrm>
          <a:prstGeom prst="roundRect">
            <a:avLst/>
          </a:prstGeom>
          <a:solidFill>
            <a:srgbClr val="EF90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09F62B5-99D9-CCEE-CF1E-31E2BD8EE23E}"/>
              </a:ext>
            </a:extLst>
          </p:cNvPr>
          <p:cNvSpPr/>
          <p:nvPr/>
        </p:nvSpPr>
        <p:spPr>
          <a:xfrm>
            <a:off x="-159894" y="4411201"/>
            <a:ext cx="5163694" cy="723900"/>
          </a:xfrm>
          <a:prstGeom prst="roundRect">
            <a:avLst/>
          </a:prstGeom>
          <a:solidFill>
            <a:srgbClr val="EF90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6EBA45-FAAC-88BC-8046-4845009AFAD4}"/>
              </a:ext>
            </a:extLst>
          </p:cNvPr>
          <p:cNvSpPr/>
          <p:nvPr/>
        </p:nvSpPr>
        <p:spPr>
          <a:xfrm>
            <a:off x="5600700" y="1595903"/>
            <a:ext cx="6794500" cy="723900"/>
          </a:xfrm>
          <a:prstGeom prst="roundRect">
            <a:avLst/>
          </a:prstGeom>
          <a:solidFill>
            <a:srgbClr val="EF90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1B4F7A5-768E-8BB8-1BD6-D55745D89D02}"/>
              </a:ext>
            </a:extLst>
          </p:cNvPr>
          <p:cNvSpPr/>
          <p:nvPr/>
        </p:nvSpPr>
        <p:spPr>
          <a:xfrm>
            <a:off x="5600700" y="3003552"/>
            <a:ext cx="6794500" cy="723900"/>
          </a:xfrm>
          <a:prstGeom prst="roundRect">
            <a:avLst/>
          </a:prstGeom>
          <a:solidFill>
            <a:srgbClr val="EF90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BE3CC2-0903-4A64-8D56-ADC33D93E99A}"/>
              </a:ext>
            </a:extLst>
          </p:cNvPr>
          <p:cNvSpPr/>
          <p:nvPr/>
        </p:nvSpPr>
        <p:spPr>
          <a:xfrm>
            <a:off x="5600700" y="4411201"/>
            <a:ext cx="6794500" cy="723900"/>
          </a:xfrm>
          <a:prstGeom prst="roundRect">
            <a:avLst/>
          </a:prstGeom>
          <a:solidFill>
            <a:srgbClr val="EF90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4879D4-BBC6-2207-D8C7-14709307A313}"/>
              </a:ext>
            </a:extLst>
          </p:cNvPr>
          <p:cNvSpPr txBox="1">
            <a:spLocks/>
          </p:cNvSpPr>
          <p:nvPr/>
        </p:nvSpPr>
        <p:spPr>
          <a:xfrm>
            <a:off x="5745604" y="4557226"/>
            <a:ext cx="6649596" cy="603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F72B8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j-ea"/>
                <a:cs typeface="+mj-cs"/>
              </a:rPr>
              <a:t>Alternative Fuel Infrastructure Regulation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765776E-2F1C-C5F5-4746-128C46150183}"/>
              </a:ext>
            </a:extLst>
          </p:cNvPr>
          <p:cNvSpPr txBox="1">
            <a:spLocks/>
          </p:cNvSpPr>
          <p:nvPr/>
        </p:nvSpPr>
        <p:spPr>
          <a:xfrm>
            <a:off x="5745604" y="3172901"/>
            <a:ext cx="7259196" cy="603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F72B8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j-ea"/>
                <a:cs typeface="+mj-cs"/>
              </a:rPr>
              <a:t>Energy Performance of Buildings Directive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4B491F-E760-BEFE-0A2A-91651DDE0D2A}"/>
              </a:ext>
            </a:extLst>
          </p:cNvPr>
          <p:cNvSpPr txBox="1">
            <a:spLocks/>
          </p:cNvSpPr>
          <p:nvPr/>
        </p:nvSpPr>
        <p:spPr>
          <a:xfrm>
            <a:off x="5745604" y="1773800"/>
            <a:ext cx="6649596" cy="603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F72B8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j-ea"/>
                <a:cs typeface="+mj-cs"/>
              </a:rPr>
              <a:t>Energy Efficiency Directive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AD0381A-9B1B-349E-5AAF-7CBE9304F22F}"/>
              </a:ext>
            </a:extLst>
          </p:cNvPr>
          <p:cNvSpPr txBox="1">
            <a:spLocks/>
          </p:cNvSpPr>
          <p:nvPr/>
        </p:nvSpPr>
        <p:spPr>
          <a:xfrm>
            <a:off x="-1818392" y="1745913"/>
            <a:ext cx="6649596" cy="603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F72B8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j-ea"/>
                <a:cs typeface="+mj-cs"/>
              </a:rPr>
              <a:t>Electricity Regulation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EB19C3C-6777-8529-C6F7-A516312EE6E8}"/>
              </a:ext>
            </a:extLst>
          </p:cNvPr>
          <p:cNvSpPr txBox="1">
            <a:spLocks/>
          </p:cNvSpPr>
          <p:nvPr/>
        </p:nvSpPr>
        <p:spPr>
          <a:xfrm>
            <a:off x="-1831092" y="3172900"/>
            <a:ext cx="6649596" cy="603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F72B8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j-ea"/>
                <a:cs typeface="+mj-cs"/>
              </a:rPr>
              <a:t>Electricity Directive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F89EC25-9389-BAE5-98DA-6300D9F590D5}"/>
              </a:ext>
            </a:extLst>
          </p:cNvPr>
          <p:cNvSpPr txBox="1">
            <a:spLocks/>
          </p:cNvSpPr>
          <p:nvPr/>
        </p:nvSpPr>
        <p:spPr>
          <a:xfrm>
            <a:off x="-1831092" y="4584700"/>
            <a:ext cx="6649596" cy="603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F72B8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j-ea"/>
                <a:cs typeface="+mj-cs"/>
              </a:rPr>
              <a:t>Renewable Energy Directive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449E6B4-CBEE-CD7D-002A-8F952E8ABBDB}"/>
              </a:ext>
            </a:extLst>
          </p:cNvPr>
          <p:cNvSpPr txBox="1">
            <a:spLocks/>
          </p:cNvSpPr>
          <p:nvPr/>
        </p:nvSpPr>
        <p:spPr>
          <a:xfrm>
            <a:off x="-139698" y="2339663"/>
            <a:ext cx="4978398" cy="3781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F72B8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72B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Art 6, 7, 7a, 7b, 8, 12, 13, 18, 19e, 19f, 19g, 19h, 20, 21, 22, 50, 57</a:t>
            </a:r>
            <a:endParaRPr kumimoji="0" lang="LID4096" sz="2000" b="0" i="0" u="none" strike="noStrike" kern="1200" cap="none" spc="0" normalizeH="0" baseline="0" noProof="0" dirty="0">
              <a:ln>
                <a:noFill/>
              </a:ln>
              <a:solidFill>
                <a:srgbClr val="1F72B8"/>
              </a:solidFill>
              <a:effectLst/>
              <a:uLnTx/>
              <a:uFillTx/>
              <a:latin typeface="Proxima Nova Rg" panose="02000506030000020004" pitchFamily="2" charset="77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FBECCB5-9A2D-DB05-9081-5F9470594619}"/>
              </a:ext>
            </a:extLst>
          </p:cNvPr>
          <p:cNvSpPr txBox="1">
            <a:spLocks/>
          </p:cNvSpPr>
          <p:nvPr/>
        </p:nvSpPr>
        <p:spPr>
          <a:xfrm>
            <a:off x="-147194" y="3749436"/>
            <a:ext cx="4978398" cy="3781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F72B8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72B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Art 4, 6a, 11, 13, 15, 15a, 16, 17, 19, 20, 23, 24, 31, 32, 33, 34, 36, 40, 51, 54</a:t>
            </a:r>
            <a:endParaRPr kumimoji="0" lang="LID4096" sz="2000" b="0" i="0" u="none" strike="noStrike" kern="1200" cap="none" spc="0" normalizeH="0" baseline="0" noProof="0" dirty="0">
              <a:ln>
                <a:noFill/>
              </a:ln>
              <a:solidFill>
                <a:srgbClr val="1F72B8"/>
              </a:solidFill>
              <a:effectLst/>
              <a:uLnTx/>
              <a:uFillTx/>
              <a:latin typeface="Proxima Nova Rg" panose="02000506030000020004" pitchFamily="2" charset="77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9880C5D-75F7-882C-3AB5-68DBE5DAA189}"/>
              </a:ext>
            </a:extLst>
          </p:cNvPr>
          <p:cNvSpPr txBox="1">
            <a:spLocks/>
          </p:cNvSpPr>
          <p:nvPr/>
        </p:nvSpPr>
        <p:spPr>
          <a:xfrm>
            <a:off x="-159894" y="5159704"/>
            <a:ext cx="4978398" cy="3781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F72B8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72B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Art 15, 15a, 15b, 18, 20a, 22, 22a</a:t>
            </a:r>
            <a:endParaRPr kumimoji="0" lang="LID4096" sz="2000" b="0" i="0" u="none" strike="noStrike" kern="1200" cap="none" spc="0" normalizeH="0" baseline="0" noProof="0" dirty="0">
              <a:ln>
                <a:noFill/>
              </a:ln>
              <a:solidFill>
                <a:srgbClr val="1F72B8"/>
              </a:solidFill>
              <a:effectLst/>
              <a:uLnTx/>
              <a:uFillTx/>
              <a:latin typeface="Proxima Nova Rg" panose="02000506030000020004" pitchFamily="2" charset="77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2A1EB54-517A-FFBC-DEAE-45C2A0DA20F6}"/>
              </a:ext>
            </a:extLst>
          </p:cNvPr>
          <p:cNvSpPr txBox="1">
            <a:spLocks/>
          </p:cNvSpPr>
          <p:nvPr/>
        </p:nvSpPr>
        <p:spPr>
          <a:xfrm>
            <a:off x="5738108" y="2332188"/>
            <a:ext cx="4978398" cy="3781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F72B8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72B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Art 3, 11, 22, 27, 29, Annex XIII</a:t>
            </a:r>
            <a:endParaRPr kumimoji="0" lang="LID4096" sz="2000" b="0" i="0" u="none" strike="noStrike" kern="1200" cap="none" spc="0" normalizeH="0" baseline="0" noProof="0" dirty="0">
              <a:ln>
                <a:noFill/>
              </a:ln>
              <a:solidFill>
                <a:srgbClr val="1F72B8"/>
              </a:solidFill>
              <a:effectLst/>
              <a:uLnTx/>
              <a:uFillTx/>
              <a:latin typeface="Proxima Nova Rg" panose="02000506030000020004" pitchFamily="2" charset="77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AAC1899-07EB-28E0-580D-015E088B6350}"/>
              </a:ext>
            </a:extLst>
          </p:cNvPr>
          <p:cNvSpPr txBox="1">
            <a:spLocks/>
          </p:cNvSpPr>
          <p:nvPr/>
        </p:nvSpPr>
        <p:spPr>
          <a:xfrm>
            <a:off x="5738108" y="3742706"/>
            <a:ext cx="4978398" cy="3781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F72B8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72B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Art 3, 10, 11, 12, 13, 14, 15, 16, 19, 25, 26</a:t>
            </a:r>
            <a:endParaRPr kumimoji="0" lang="LID4096" sz="2000" b="0" i="0" u="none" strike="noStrike" kern="1200" cap="none" spc="0" normalizeH="0" baseline="0" noProof="0" dirty="0">
              <a:ln>
                <a:noFill/>
              </a:ln>
              <a:solidFill>
                <a:srgbClr val="1F72B8"/>
              </a:solidFill>
              <a:effectLst/>
              <a:uLnTx/>
              <a:uFillTx/>
              <a:latin typeface="Proxima Nova Rg" panose="02000506030000020004" pitchFamily="2" charset="77"/>
              <a:ea typeface="+mj-ea"/>
              <a:cs typeface="+mj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03DF511-5050-0F44-E66C-87213FE083EB}"/>
              </a:ext>
            </a:extLst>
          </p:cNvPr>
          <p:cNvSpPr txBox="1">
            <a:spLocks/>
          </p:cNvSpPr>
          <p:nvPr/>
        </p:nvSpPr>
        <p:spPr>
          <a:xfrm>
            <a:off x="5745604" y="5137175"/>
            <a:ext cx="4978398" cy="3781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F72B8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72B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Art 5, 14, 15, 20</a:t>
            </a:r>
            <a:endParaRPr kumimoji="0" lang="LID4096" sz="2000" b="0" i="0" u="none" strike="noStrike" kern="1200" cap="none" spc="0" normalizeH="0" baseline="0" noProof="0" dirty="0">
              <a:ln>
                <a:noFill/>
              </a:ln>
              <a:solidFill>
                <a:srgbClr val="1F72B8"/>
              </a:solidFill>
              <a:effectLst/>
              <a:uLnTx/>
              <a:uFillTx/>
              <a:latin typeface="Proxima Nova Rg" panose="02000506030000020004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442386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A515A7BAE2A43BBCEEFC8DB246324" ma:contentTypeVersion="15" ma:contentTypeDescription="Create a new document." ma:contentTypeScope="" ma:versionID="39e442cfa5e5558afc218e08600e22b0">
  <xsd:schema xmlns:xsd="http://www.w3.org/2001/XMLSchema" xmlns:xs="http://www.w3.org/2001/XMLSchema" xmlns:p="http://schemas.microsoft.com/office/2006/metadata/properties" xmlns:ns2="57fe772f-00cf-4dad-b0cb-913608da9119" xmlns:ns3="c5f555a3-b848-4bea-9c8d-34a4da0e4343" targetNamespace="http://schemas.microsoft.com/office/2006/metadata/properties" ma:root="true" ma:fieldsID="f7b907b57351f06c171a175add3acdcc" ns2:_="" ns3:_="">
    <xsd:import namespace="57fe772f-00cf-4dad-b0cb-913608da9119"/>
    <xsd:import namespace="c5f555a3-b848-4bea-9c8d-34a4da0e4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e772f-00cf-4dad-b0cb-913608da9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e864938-2603-473d-8bcd-f12a868843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555a3-b848-4bea-9c8d-34a4da0e434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afdac5b-07eb-4f5e-9c79-778fcf53685d}" ma:internalName="TaxCatchAll" ma:showField="CatchAllData" ma:web="c5f555a3-b848-4bea-9c8d-34a4da0e4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fe772f-00cf-4dad-b0cb-913608da9119">
      <Terms xmlns="http://schemas.microsoft.com/office/infopath/2007/PartnerControls"/>
    </lcf76f155ced4ddcb4097134ff3c332f>
    <TaxCatchAll xmlns="c5f555a3-b848-4bea-9c8d-34a4da0e4343" xsi:nil="true"/>
  </documentManagement>
</p:properties>
</file>

<file path=customXml/itemProps1.xml><?xml version="1.0" encoding="utf-8"?>
<ds:datastoreItem xmlns:ds="http://schemas.openxmlformats.org/officeDocument/2006/customXml" ds:itemID="{533F38CE-16F1-42A5-AE9F-3F29EED146F7}"/>
</file>

<file path=customXml/itemProps2.xml><?xml version="1.0" encoding="utf-8"?>
<ds:datastoreItem xmlns:ds="http://schemas.openxmlformats.org/officeDocument/2006/customXml" ds:itemID="{370960D6-A8E3-4DE2-B08D-F255A24F2D8D}"/>
</file>

<file path=customXml/itemProps3.xml><?xml version="1.0" encoding="utf-8"?>
<ds:datastoreItem xmlns:ds="http://schemas.openxmlformats.org/officeDocument/2006/customXml" ds:itemID="{29DE1880-458F-4D75-9756-007EEC61EF47}"/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992</Words>
  <Application>Microsoft Office PowerPoint</Application>
  <PresentationFormat>Widescreen</PresentationFormat>
  <Paragraphs>125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Proxima Nova Lt</vt:lpstr>
      <vt:lpstr>Proxima Nova Rg</vt:lpstr>
      <vt:lpstr>Proxima Nova</vt:lpstr>
      <vt:lpstr>Tema de Office</vt:lpstr>
      <vt:lpstr>1_Tema de Office</vt:lpstr>
      <vt:lpstr>PowerPoint Presentation</vt:lpstr>
      <vt:lpstr>smartEn – Smart Energy Europe, the voice of the  Flexible Demand Management Industry</vt:lpstr>
      <vt:lpstr>Paradigm shift in electricity supply and demand </vt:lpstr>
      <vt:lpstr>Decentralised Energy Resources (DER):  new sources of flexibility in consumers’ premises</vt:lpstr>
      <vt:lpstr>DER need to reply to external signals to activate their flexibility</vt:lpstr>
      <vt:lpstr>Is it happening? NOT at the needed speed &amp; volumes</vt:lpstr>
      <vt:lpstr>Barriers to Demand-side Flexibility in many States</vt:lpstr>
      <vt:lpstr>Barriers to Demand-side Flexibility: EU provisions paving the way forward</vt:lpstr>
      <vt:lpstr>70 key EU provisions driving Demand-side Flexibility</vt:lpstr>
      <vt:lpstr>PowerPoint Presentation</vt:lpstr>
      <vt:lpstr>Why is it urgent to activate Demand-side Flexibility?</vt:lpstr>
      <vt:lpstr>Do you want to know more?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Noelia Barreda</dc:creator>
  <cp:lastModifiedBy>Michael Villa</cp:lastModifiedBy>
  <cp:revision>56</cp:revision>
  <dcterms:created xsi:type="dcterms:W3CDTF">2017-10-17T17:38:10Z</dcterms:created>
  <dcterms:modified xsi:type="dcterms:W3CDTF">2025-03-13T16:27:58Z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0x01010063BA515A7BAE2A43BBCEEFC8DB246324</vt:lpwstr>
  </property>
</Properties>
</file>