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920" r:id="rId4"/>
  </p:sldMasterIdLst>
  <p:notesMasterIdLst>
    <p:notesMasterId r:id="rId18"/>
  </p:notesMasterIdLst>
  <p:handoutMasterIdLst>
    <p:handoutMasterId r:id="rId19"/>
  </p:handoutMasterIdLst>
  <p:sldIdLst>
    <p:sldId id="256" r:id="rId5"/>
    <p:sldId id="2147480428" r:id="rId6"/>
    <p:sldId id="385" r:id="rId7"/>
    <p:sldId id="2147480424" r:id="rId8"/>
    <p:sldId id="446" r:id="rId9"/>
    <p:sldId id="426" r:id="rId10"/>
    <p:sldId id="436" r:id="rId11"/>
    <p:sldId id="427" r:id="rId12"/>
    <p:sldId id="418" r:id="rId13"/>
    <p:sldId id="432" r:id="rId14"/>
    <p:sldId id="448" r:id="rId15"/>
    <p:sldId id="2147480426" r:id="rId16"/>
    <p:sldId id="416" r:id="rId17"/>
  </p:sldIdLst>
  <p:sldSz cx="12192000" cy="6858000"/>
  <p:notesSz cx="6797675" cy="987266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9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5" roundtripDataSignature="AMtx7mh3YP3xexYcFoahXa2ehi0H5V4Za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9BC1F04-185D-2762-AE0F-13A03F9945D5}" name="CASTRO RIBEIRO Goncalo (ENER)" initials="C(" userId="S::goncalo.castro-ribeiro@ec.europa.eu::af4f2447-b990-4310-86f1-ee0524b75c65" providerId="AD"/>
  <p188:author id="{5C06AA66-DE9A-7E86-2365-EE44A882EB4D}" name="CASTRO RIBEIRO Goncalo (ENER)" initials="GC" userId="S::Goncalo.CASTRO-RIBEIRO@ec.europa.eu::af4f2447-b990-4310-86f1-ee0524b75c65" providerId="AD"/>
  <p188:author id="{A66C5979-0571-15BE-F858-FAC00A39A2E9}" name="ENGELBREKT Dara (ENER)" initials="ED" userId="ENGELBREKT Dara (ENER)" providerId="None"/>
  <p188:author id="{53DD51E4-2C38-E95E-E834-FA85592D20C2}" name="PORTELLI Robert (ENER)" initials="" userId="S::Robert.PORTELLI@ec.europa.eu::cd104cf5-a810-40b9-95e5-52c7e6faba93" providerId="AD"/>
  <p188:author id="{C05383F3-1795-6C0B-5859-22F85252F5B1}" name="LAMBRECHT Regine (ESTAT-EXT)" initials="RL" userId="S::Regine.LAMBRECHT@ext.ec.europa.eu::1a5166bf-0d9b-4429-b96c-64f3c887b7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4E"/>
    <a:srgbClr val="A3C2FF"/>
    <a:srgbClr val="003399"/>
    <a:srgbClr val="0066CC"/>
    <a:srgbClr val="000000"/>
    <a:srgbClr val="0D0D0D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57" autoAdjust="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6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7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65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6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4D34D8-E3B4-F069-6ADD-F8D442E609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2191E5-897D-1F21-6B64-C79FF3AD2E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E606C-77CD-45C1-9571-DE74CA837D88}" type="datetimeFigureOut">
              <a:rPr lang="en-IE" smtClean="0"/>
              <a:t>19/03/2025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03FA3-5DC7-AAE3-B405-7184FD6B12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454CF8-DBD9-2EAE-C757-6C20B65855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08B9C-ED77-41BB-BC53-D69EC8827C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15320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5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5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38150" y="1233488"/>
            <a:ext cx="5921375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77317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5571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8586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4847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1493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0384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>
              <a:solidFill>
                <a:schemeClr val="bg2"/>
              </a:solidFill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9880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Clr>
                <a:schemeClr val="tx2"/>
              </a:buClr>
            </a:pPr>
            <a:endParaRPr lang="en-US" sz="1200" i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0484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5052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7448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age option 1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75400-3E4A-4805-76D4-89E3DBA22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17486"/>
            <a:ext cx="2743200" cy="17252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fr-BE"/>
              <a:t>DD/MM/YYYY</a:t>
            </a:r>
            <a:endParaRPr lang="en-I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290A50-B43D-A2B6-515F-75425256A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40714"/>
            <a:ext cx="10515600" cy="1020337"/>
          </a:xfrm>
          <a:noFill/>
        </p:spPr>
        <p:txBody>
          <a:bodyPr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9D02D42-BA7D-84CC-873F-80F08362B35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219575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600E4EF-7051-9AAC-2C78-0958FBC514B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5243158"/>
            <a:ext cx="3176847" cy="304616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marL="0" indent="0">
              <a:buNone/>
              <a:defRPr sz="1600" b="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European Commission">
            <a:extLst>
              <a:ext uri="{FF2B5EF4-FFF2-40B4-BE49-F238E27FC236}">
                <a16:creationId xmlns:a16="http://schemas.microsoft.com/office/drawing/2014/main" id="{85D80D5D-B11B-B8B1-1D33-81E7377D59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5015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905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39DED1-43B7-A54B-D3D7-54792E535D2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416748-3994-A02A-B7BD-AC8272883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85691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905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0E4D59-AF6A-8993-094A-5A4FED57EA3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3588F2-1E00-50BC-0820-CB663EE97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9454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AA9BB-29EC-79EA-02CA-8452ADF64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729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8270BF-EE76-A46D-95E0-FB617042099B}"/>
              </a:ext>
            </a:extLst>
          </p:cNvPr>
          <p:cNvSpPr>
            <a:spLocks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7262511B-BA2E-7984-66D6-B5152DA09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11" name="Picture 10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B557BE9-B8DC-E601-A0F8-16CD84F918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FAC7B2-2467-A72A-9F8B-CBD0FB0D8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23666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colu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CCFB38-4E5F-126B-A212-3CBD911F98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87083"/>
            <a:ext cx="4670502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6259F-C7F8-D963-3DFD-92239B4D3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87083"/>
            <a:ext cx="5181600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02BBC44B-821F-21ED-8464-03E521698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22B46DA4-CDDE-5119-2E5E-AD549E681C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321162-C08B-5D98-4E1F-FE50C321D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16760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A8786C-FCBD-3783-706E-0CBF5B0343E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29467" y="1989056"/>
            <a:ext cx="305640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DC31AC-D39C-A8A3-ED76-D3399E224DE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7400" y="1989056"/>
            <a:ext cx="305640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635DEE-A882-2487-2337-D6BB66A7A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1730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F39438-760E-ED2B-8243-319A5EF047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68465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A7DAD-79FF-9241-7523-B9F28613F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284C9D-0459-8584-A6B3-FFE83837141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8730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2440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2655-E9DF-246B-F4FD-D62B2B37A4B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1C7A71E-B4AA-350C-C619-6CD926C5F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90199"/>
            <a:ext cx="3045644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64B145-4048-55E1-B2E9-6B27CC0E587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586925" y="2010169"/>
            <a:ext cx="3132055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6044468-6F92-BCD9-357B-E3328166560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86926" y="2690199"/>
            <a:ext cx="3132055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2839C1-28EB-C84A-8FE0-1EB86DE1BDE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422064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1E8E11D-2B2A-C5C5-EFFC-16D79851057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422064" y="2690199"/>
            <a:ext cx="3045644" cy="2598238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761D88-1D18-A805-8D96-5BEBFEFE2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20171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9DE773-46A1-EE6A-D3DF-FC96DCA4C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3834467-B58A-08E2-AA0A-DB1D50F36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5" name="Picture 4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570F0233-3DB4-DD9F-5F0F-396910702D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DF5A1-9706-DCB7-1601-51D0F26AE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25619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9BD169-F6A4-2E23-F2D4-B7DED1FC9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C2FD4-3B80-FE70-83EA-C9956AF11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85923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5;p31">
            <a:extLst>
              <a:ext uri="{FF2B5EF4-FFF2-40B4-BE49-F238E27FC236}">
                <a16:creationId xmlns:a16="http://schemas.microsoft.com/office/drawing/2014/main" id="{D3CADB7B-43FA-62FF-A4B3-5E073752114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981200"/>
            <a:ext cx="12192000" cy="48767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10E61F-C8F9-4190-1EE4-9217CF0F1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94518"/>
            <a:ext cx="10515600" cy="1068400"/>
          </a:xfrm>
          <a:solidFill>
            <a:schemeClr val="bg1"/>
          </a:solidFill>
        </p:spPr>
        <p:txBody>
          <a:bodyPr lIns="144000" tIns="144000" rIns="144000" bIns="144000" anchor="b">
            <a:noAutofit/>
          </a:bodyPr>
          <a:lstStyle>
            <a:lvl1pPr>
              <a:defRPr sz="8800"/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F041A8C2-E23F-3F85-E8AE-2AEEB49641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942564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95398073-E69B-2867-360F-504F7007FD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6437CF6F-3079-899D-F025-61C0BCD596A4}"/>
              </a:ext>
            </a:extLst>
          </p:cNvPr>
          <p:cNvPicPr/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uropean Commission">
            <a:extLst>
              <a:ext uri="{FF2B5EF4-FFF2-40B4-BE49-F238E27FC236}">
                <a16:creationId xmlns:a16="http://schemas.microsoft.com/office/drawing/2014/main" id="{97034CB8-2B4A-3519-77AF-1512D68F2797}"/>
              </a:ext>
            </a:extLst>
          </p:cNvPr>
          <p:cNvPicPr/>
          <p:nvPr userDrawn="1"/>
        </p:nvPicPr>
        <p:blipFill>
          <a:blip r:embed="rId3"/>
          <a:srcRect/>
          <a:stretch/>
        </p:blipFill>
        <p:spPr>
          <a:xfrm>
            <a:off x="170664" y="174518"/>
            <a:ext cx="2544024" cy="915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9597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 and 4 image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91;p33">
            <a:extLst>
              <a:ext uri="{FF2B5EF4-FFF2-40B4-BE49-F238E27FC236}">
                <a16:creationId xmlns:a16="http://schemas.microsoft.com/office/drawing/2014/main" id="{A9F38C94-2545-ED67-4909-C5A475FCF80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538332" y="2197664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95;p33">
            <a:extLst>
              <a:ext uri="{FF2B5EF4-FFF2-40B4-BE49-F238E27FC236}">
                <a16:creationId xmlns:a16="http://schemas.microsoft.com/office/drawing/2014/main" id="{45EC68E1-18F5-04CB-00B3-F8948F3B4F18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161035" y="2197663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0A4763F-1C9A-B628-1609-DA5C75C90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02758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Google Shape;91;p33">
            <a:extLst>
              <a:ext uri="{FF2B5EF4-FFF2-40B4-BE49-F238E27FC236}">
                <a16:creationId xmlns:a16="http://schemas.microsoft.com/office/drawing/2014/main" id="{0AB5F208-A96D-CEBC-874F-7B719FD86FE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538332" y="4031391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95;p33">
            <a:extLst>
              <a:ext uri="{FF2B5EF4-FFF2-40B4-BE49-F238E27FC236}">
                <a16:creationId xmlns:a16="http://schemas.microsoft.com/office/drawing/2014/main" id="{0AC28D44-5B34-89F9-D8AB-62E99E380E3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1035" y="4031390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4095A4F-385F-CF4A-5E10-E3628D85F6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02758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92A6C90-A6CE-C107-4350-7906F5FDD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839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A45C4F8-1803-A72B-10DF-5927ABF6E4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839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9C7B51-3F16-5ABF-3BE2-AA17BD10D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04727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457" y="589047"/>
            <a:ext cx="7587343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766457" y="1895333"/>
            <a:ext cx="7587342" cy="3845577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5917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F83483-47D9-4712-A8D7-6CBF6177582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7"/>
            <a:ext cx="5138057" cy="717240"/>
          </a:xfrm>
          <a:solidFill>
            <a:schemeClr val="bg1"/>
          </a:solidFill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bg1"/>
                </a:solidFill>
                <a:highlight>
                  <a:srgbClr val="003399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772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F035CA-6728-7746-C9FC-81382094BF06}"/>
              </a:ext>
            </a:extLst>
          </p:cNvPr>
          <p:cNvSpPr/>
          <p:nvPr/>
        </p:nvSpPr>
        <p:spPr>
          <a:xfrm>
            <a:off x="5388429" y="0"/>
            <a:ext cx="6803571" cy="68579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E701F0-97E6-7792-DA18-AD6E08BC874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6"/>
            <a:ext cx="5138057" cy="1000267"/>
          </a:xfrm>
          <a:noFill/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tx2"/>
                </a:solidFill>
                <a:highlight>
                  <a:srgbClr val="FFD34E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noFill/>
        </p:spPr>
        <p:txBody>
          <a:bodyPr>
            <a:noAutofit/>
          </a:bodyPr>
          <a:lstStyle>
            <a:lvl1pPr marL="0" indent="0">
              <a:buClr>
                <a:schemeClr val="bg1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07C9B7E-A9F7-E74E-8B7F-3BB737CA3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B7786630-3DC2-B1C3-65DD-397E446197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07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 2 columns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773642" y="0"/>
            <a:ext cx="4418358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8936A4-CDCB-C345-F71F-92F2A35F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067"/>
            <a:ext cx="7915275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E590DB-1C31-60F0-D6F8-A1706796115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4C5D68-6EAE-4A7A-7185-241C6CF3B9B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305921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blue flag with yellow stars&#10;&#10;Description automatically generated">
            <a:extLst>
              <a:ext uri="{FF2B5EF4-FFF2-40B4-BE49-F238E27FC236}">
                <a16:creationId xmlns:a16="http://schemas.microsoft.com/office/drawing/2014/main" id="{901A7271-B7CF-4C49-1423-D7CA7ECEF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C0DCEE1B-27AC-37B6-7683-71F823E43E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97D846-EECB-7092-C88A-21E2250BD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55953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314E959-31F1-870D-FAE7-99D8E6333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28489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coloured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2517C-B46F-A98F-0643-A97107DEC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2183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a coloure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0C1291-4A16-4E7F-D6F2-0662C6CC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90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706136"/>
            <a:ext cx="4840275" cy="346317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1CCFCC-12CB-E276-21C2-DAA2C8D36EC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393779" y="1706137"/>
            <a:ext cx="4960021" cy="3463178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240A71C-FBDC-ABE7-AF08-221E5E629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0522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posi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559404-34AB-2AB1-76B4-CB85000D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16904"/>
            <a:ext cx="10515600" cy="81690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012AF7B-3A7E-8763-817E-DD321C64A6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A2B82B-3461-6DA2-3E41-F3AC8139182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tx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oogle Shape;66;p29" descr="Quote">
            <a:extLst>
              <a:ext uri="{FF2B5EF4-FFF2-40B4-BE49-F238E27FC236}">
                <a16:creationId xmlns:a16="http://schemas.microsoft.com/office/drawing/2014/main" id="{2BA61D73-E039-6C69-A4A9-27D86CB30D1D}"/>
              </a:ext>
            </a:extLst>
          </p:cNvPr>
          <p:cNvPicPr preferRelativeResize="0"/>
          <p:nvPr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ue flag with yellow stars&#10;&#10;Description automatically generated">
            <a:extLst>
              <a:ext uri="{FF2B5EF4-FFF2-40B4-BE49-F238E27FC236}">
                <a16:creationId xmlns:a16="http://schemas.microsoft.com/office/drawing/2014/main" id="{BE2FFB7F-6A6F-E203-E2CE-AAC503E40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Google Shape;66;p29" descr="Quote">
            <a:extLst>
              <a:ext uri="{FF2B5EF4-FFF2-40B4-BE49-F238E27FC236}">
                <a16:creationId xmlns:a16="http://schemas.microsoft.com/office/drawing/2014/main" id="{D61A7912-F509-F977-C8A3-05B55096DDA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blue flag with yellow stars&#10;&#10;Description automatically generated">
            <a:extLst>
              <a:ext uri="{FF2B5EF4-FFF2-40B4-BE49-F238E27FC236}">
                <a16:creationId xmlns:a16="http://schemas.microsoft.com/office/drawing/2014/main" id="{519F3A2E-810F-F3DF-534B-DFE8563EDC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0BD146-26A9-B2E3-790A-137432E69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51349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16039EEF-B8E6-4383-4827-068F061175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1BE876A1-64BE-0A6D-B28E-A01C8883D1F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bg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oogle Shape;66;p29" descr="Quote">
            <a:extLst>
              <a:ext uri="{FF2B5EF4-FFF2-40B4-BE49-F238E27FC236}">
                <a16:creationId xmlns:a16="http://schemas.microsoft.com/office/drawing/2014/main" id="{E1B4A183-929D-5431-B365-FECE6A72A48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6CD1AA0-BE2D-038C-5423-E271CF163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148383-BBA9-7909-CFDF-60BEA0FE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03511"/>
            <a:ext cx="10515600" cy="816904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pic>
        <p:nvPicPr>
          <p:cNvPr id="6" name="Google Shape;66;p29" descr="Quote">
            <a:extLst>
              <a:ext uri="{FF2B5EF4-FFF2-40B4-BE49-F238E27FC236}">
                <a16:creationId xmlns:a16="http://schemas.microsoft.com/office/drawing/2014/main" id="{DE2EBF53-76CE-6C8F-0861-C3A5D384E18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AB87E6E1-A561-866F-CE99-26D9647684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765A446-C679-3C21-6DB2-E6E244E9D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50225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8779EA-6394-AAE5-959A-6BB82A7D90AE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Google Shape;75;p31">
            <a:extLst>
              <a:ext uri="{FF2B5EF4-FFF2-40B4-BE49-F238E27FC236}">
                <a16:creationId xmlns:a16="http://schemas.microsoft.com/office/drawing/2014/main" id="{66DB0E40-389A-4ADF-E594-6BBAB29E7192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6BCEAD-64F8-A9C2-D826-FF1F037B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59C8E60-AD13-6DDB-15AD-A3F8E3F22A7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239B419-47F7-2FF3-C377-FBB7B2DBA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4522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picture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152718" y="1683033"/>
            <a:ext cx="3886563" cy="3886563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43A5598A-C2EA-5505-BEB5-E80CA68AE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3D5D7A7A-28D1-BC55-7F75-53B9E5FBC5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B7D111-DE2E-9994-A799-F62F38E83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30056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4D01C79-8E51-7320-51B2-6B4D1CD15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6200794-8F7F-E0F0-3735-90CCC24A8A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271D99-21D4-ED76-0E54-1ECA6FD71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5834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37EF38B-E8AF-66F2-44F8-7A5DA7FF3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7060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ircles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Google Shape;128;p36">
            <a:extLst>
              <a:ext uri="{FF2B5EF4-FFF2-40B4-BE49-F238E27FC236}">
                <a16:creationId xmlns:a16="http://schemas.microsoft.com/office/drawing/2014/main" id="{C6066961-5253-C2E8-C59C-7D3AEA19074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4407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7354" y="179242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128;p36">
            <a:extLst>
              <a:ext uri="{FF2B5EF4-FFF2-40B4-BE49-F238E27FC236}">
                <a16:creationId xmlns:a16="http://schemas.microsoft.com/office/drawing/2014/main" id="{530B519E-B8E9-0851-34A7-4EBCABDB1F24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838198" y="379352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7CC6BA2-60D9-1664-3253-8468AB06B3B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2887352" y="394186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Google Shape;128;p36">
            <a:extLst>
              <a:ext uri="{FF2B5EF4-FFF2-40B4-BE49-F238E27FC236}">
                <a16:creationId xmlns:a16="http://schemas.microsoft.com/office/drawing/2014/main" id="{B0466037-50F3-96B3-1B0E-06D3D18B8BCE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6422796" y="167960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C1C8BB-B6BF-EFC9-4FB7-FE68ADABF64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71950" y="182795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2B2D1DEC-353D-0530-46BD-FAC7D81DC42A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6422794" y="382905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C01048-C2DE-CFE9-C353-8ED3741099B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471948" y="397739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7E4CCE-C35C-C711-24D0-0F4BCA80C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98333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rectangles pictures white background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15" name="Google Shape;97;p33">
            <a:extLst>
              <a:ext uri="{FF2B5EF4-FFF2-40B4-BE49-F238E27FC236}">
                <a16:creationId xmlns:a16="http://schemas.microsoft.com/office/drawing/2014/main" id="{51CBB8A7-3E08-DCAC-14AF-878AC33CDC30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38200" y="1931348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438DF5-CCC4-87AD-037A-C14F79B626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08868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Google Shape;97;p33">
            <a:extLst>
              <a:ext uri="{FF2B5EF4-FFF2-40B4-BE49-F238E27FC236}">
                <a16:creationId xmlns:a16="http://schemas.microsoft.com/office/drawing/2014/main" id="{BFE9E99F-07A9-26A1-106E-78351E5222CA}"/>
              </a:ext>
            </a:extLst>
          </p:cNvPr>
          <p:cNvSpPr>
            <a:spLocks noGrp="1"/>
          </p:cNvSpPr>
          <p:nvPr>
            <p:ph type="pic" idx="7"/>
          </p:nvPr>
        </p:nvSpPr>
        <p:spPr>
          <a:xfrm>
            <a:off x="838202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A6A52A8-BCDE-0058-03FA-48265F58CC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8868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oogle Shape;95;p33">
            <a:extLst>
              <a:ext uri="{FF2B5EF4-FFF2-40B4-BE49-F238E27FC236}">
                <a16:creationId xmlns:a16="http://schemas.microsoft.com/office/drawing/2014/main" id="{A15E4B72-6400-86B0-FD40-4FCA9F38655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80157" y="1931348"/>
            <a:ext cx="2461593" cy="163815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022ECE-0EE9-F2CA-72F3-353CAD2AB4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587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97;p33">
            <a:extLst>
              <a:ext uri="{FF2B5EF4-FFF2-40B4-BE49-F238E27FC236}">
                <a16:creationId xmlns:a16="http://schemas.microsoft.com/office/drawing/2014/main" id="{0D3E0C88-3573-7B0F-D8F7-5AAD283A42F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80157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F2FF4C0-B8CC-5E9A-7FF2-0BA1FD8666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1587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F815C1-0113-F490-4A53-0227959CF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1121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squared pictures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2993028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Google Shape;116;p35">
            <a:extLst>
              <a:ext uri="{FF2B5EF4-FFF2-40B4-BE49-F238E27FC236}">
                <a16:creationId xmlns:a16="http://schemas.microsoft.com/office/drawing/2014/main" id="{80AA888C-2660-9749-11E6-8A96DD56EAC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147856" y="161372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17;p35">
            <a:extLst>
              <a:ext uri="{FF2B5EF4-FFF2-40B4-BE49-F238E27FC236}">
                <a16:creationId xmlns:a16="http://schemas.microsoft.com/office/drawing/2014/main" id="{95752BFF-4A6F-68EA-E048-C405D776F6A9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7302684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18;p35">
            <a:extLst>
              <a:ext uri="{FF2B5EF4-FFF2-40B4-BE49-F238E27FC236}">
                <a16:creationId xmlns:a16="http://schemas.microsoft.com/office/drawing/2014/main" id="{69A61CD2-9393-897F-4851-B55A256B6577}"/>
              </a:ext>
            </a:extLst>
          </p:cNvPr>
          <p:cNvSpPr>
            <a:spLocks noGrp="1"/>
          </p:cNvSpPr>
          <p:nvPr>
            <p:ph type="pic" idx="6"/>
          </p:nvPr>
        </p:nvSpPr>
        <p:spPr>
          <a:xfrm>
            <a:off x="9457512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5" name="Google Shape;114;p35">
            <a:extLst>
              <a:ext uri="{FF2B5EF4-FFF2-40B4-BE49-F238E27FC236}">
                <a16:creationId xmlns:a16="http://schemas.microsoft.com/office/drawing/2014/main" id="{5BBBB0BA-17D9-1A2A-5573-A96E32CB11C7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8200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6" name="Google Shape;115;p35">
            <a:extLst>
              <a:ext uri="{FF2B5EF4-FFF2-40B4-BE49-F238E27FC236}">
                <a16:creationId xmlns:a16="http://schemas.microsoft.com/office/drawing/2014/main" id="{E234676C-5503-D335-7C9F-8EBF756F24A7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993028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116;p35">
            <a:extLst>
              <a:ext uri="{FF2B5EF4-FFF2-40B4-BE49-F238E27FC236}">
                <a16:creationId xmlns:a16="http://schemas.microsoft.com/office/drawing/2014/main" id="{8C059826-5CA9-F193-6C89-8B0DECF9ACE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47856" y="379975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Google Shape;117;p35">
            <a:extLst>
              <a:ext uri="{FF2B5EF4-FFF2-40B4-BE49-F238E27FC236}">
                <a16:creationId xmlns:a16="http://schemas.microsoft.com/office/drawing/2014/main" id="{E57729DD-0495-06CF-3D2B-B8EC5F7D6EF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302684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9" name="Google Shape;118;p35">
            <a:extLst>
              <a:ext uri="{FF2B5EF4-FFF2-40B4-BE49-F238E27FC236}">
                <a16:creationId xmlns:a16="http://schemas.microsoft.com/office/drawing/2014/main" id="{DDFD3960-357B-A667-2997-F567232AE44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457512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4EF7B-6FA5-122A-260D-E885CDDAA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52003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Google Shape;121;p35">
            <a:extLst>
              <a:ext uri="{FF2B5EF4-FFF2-40B4-BE49-F238E27FC236}">
                <a16:creationId xmlns:a16="http://schemas.microsoft.com/office/drawing/2014/main" id="{2EA4C09F-A3D0-2FDF-C8EF-EDEF2FCF78CE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CC5C1-4287-4FC9-8450-3D86D951F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8614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Google Shape;114;p35">
            <a:extLst>
              <a:ext uri="{FF2B5EF4-FFF2-40B4-BE49-F238E27FC236}">
                <a16:creationId xmlns:a16="http://schemas.microsoft.com/office/drawing/2014/main" id="{F38470BA-1066-4059-A16D-B9EE9722C73D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15;p35">
            <a:extLst>
              <a:ext uri="{FF2B5EF4-FFF2-40B4-BE49-F238E27FC236}">
                <a16:creationId xmlns:a16="http://schemas.microsoft.com/office/drawing/2014/main" id="{4C5EDD4B-6148-8C81-CEE4-C4C5BFE4E787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21;p35">
            <a:extLst>
              <a:ext uri="{FF2B5EF4-FFF2-40B4-BE49-F238E27FC236}">
                <a16:creationId xmlns:a16="http://schemas.microsoft.com/office/drawing/2014/main" id="{85A61031-57E6-E855-38A1-FA502D6C575D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C730096-D3D5-78FF-DEE5-BE9525C4D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9F566B8-5CFB-8DB0-6A67-925C39BEFB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800A1-1EE4-975A-7B55-1404DB41F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69800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st page with credi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35C05-B6C4-EFD6-820E-25F6561D0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56739"/>
            <a:ext cx="10515600" cy="1020337"/>
          </a:xfrm>
        </p:spPr>
        <p:txBody>
          <a:bodyPr>
            <a:noAutofit/>
          </a:bodyPr>
          <a:lstStyle>
            <a:lvl1pPr>
              <a:defRPr sz="8800">
                <a:solidFill>
                  <a:schemeClr val="tx2"/>
                </a:solidFill>
              </a:defRPr>
            </a:lvl1pPr>
          </a:lstStyle>
          <a:p>
            <a:r>
              <a:rPr lang="en-US"/>
              <a:t>Thank you</a:t>
            </a:r>
            <a:endParaRPr lang="en-IE"/>
          </a:p>
        </p:txBody>
      </p:sp>
      <p:pic>
        <p:nvPicPr>
          <p:cNvPr id="4" name="Google Shape;444;p20">
            <a:extLst>
              <a:ext uri="{FF2B5EF4-FFF2-40B4-BE49-F238E27FC236}">
                <a16:creationId xmlns:a16="http://schemas.microsoft.com/office/drawing/2014/main" id="{DA7E9652-CF81-1788-7674-E1FA25BFE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144BEB-A192-AF1A-3CE0-A12C2705D8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996499"/>
            <a:ext cx="10515600" cy="16668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oogle Shape;444;p20">
            <a:extLst>
              <a:ext uri="{FF2B5EF4-FFF2-40B4-BE49-F238E27FC236}">
                <a16:creationId xmlns:a16="http://schemas.microsoft.com/office/drawing/2014/main" id="{8A55753B-1E31-7005-E76C-7A1B520A3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FE782E-88D7-720D-47B0-E5C4BDBFE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13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5B256C-F848-9C9F-2A9C-E218DE9A1995}"/>
              </a:ext>
            </a:extLst>
          </p:cNvPr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350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D58619-8012-9B7D-9C59-16671B374575}"/>
              </a:ext>
            </a:extLst>
          </p:cNvPr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748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45A3C0-5810-CECB-04D1-E370BADB2EE8}"/>
              </a:ext>
            </a:extLst>
          </p:cNvPr>
          <p:cNvSpPr/>
          <p:nvPr userDrawn="1"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 tIns="144000" rIns="144000" bIns="144000" anchor="ctr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BD178DF-B2B3-E383-43AA-D54BBF227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C194F48-423C-93CB-1A61-CE12CAB5B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35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526B31-D383-5ABA-08B1-8097743DECE0}"/>
              </a:ext>
            </a:extLst>
          </p:cNvPr>
          <p:cNvSpPr/>
          <p:nvPr userDrawn="1"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D7151F52-9DDF-CEC4-58EC-587B7A1D7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8" name="Picture 7" descr="A blue flag with yellow stars&#10;&#10;Description automatically generated">
            <a:extLst>
              <a:ext uri="{FF2B5EF4-FFF2-40B4-BE49-F238E27FC236}">
                <a16:creationId xmlns:a16="http://schemas.microsoft.com/office/drawing/2014/main" id="{8B94F84F-1590-9DE6-C3AC-9FBA58E40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16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BBD8A8F-01F7-069C-2D69-AFCA2F78D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7499CD-21D1-84C4-7FD1-F33A39639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922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09BE7C2-2602-0313-8D83-EAB1C755A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342900" indent="-3429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defRPr sz="2000"/>
            </a:lvl1pPr>
            <a:lvl2pPr>
              <a:buClr>
                <a:schemeClr val="tx2"/>
              </a:buClr>
              <a:buSzPct val="100000"/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D43C2E6-DFE0-78B7-AEF2-E94F28383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49006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FE374-A678-A684-FA4B-26330CF65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A1E0C-386D-FF7A-6872-1942CD4335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365126"/>
            <a:ext cx="10515600" cy="81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E66B9-5E84-94E6-4EDD-A9E25FB07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42619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0"/>
            <a:endParaRPr lang="en-US"/>
          </a:p>
          <a:p>
            <a:pPr lvl="1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53097-A9FD-84E7-4EFA-47C8DA485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CE57FDCE-6642-0FA5-3739-FA81457769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1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640C55-B1A0-5DE0-B0E4-F05DE5506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8" name="Picture 7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A12B438D-C839-BF7B-253A-401802D9F2AC}"/>
              </a:ext>
            </a:extLst>
          </p:cNvPr>
          <p:cNvPicPr/>
          <p:nvPr userDrawn="1"/>
        </p:nvPicPr>
        <p:blipFill>
          <a:blip r:embed="rId41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  <p:sldLayoutId id="2147483938" r:id="rId18"/>
    <p:sldLayoutId id="2147483939" r:id="rId19"/>
    <p:sldLayoutId id="2147483940" r:id="rId20"/>
    <p:sldLayoutId id="2147483941" r:id="rId21"/>
    <p:sldLayoutId id="2147483942" r:id="rId22"/>
    <p:sldLayoutId id="2147483943" r:id="rId23"/>
    <p:sldLayoutId id="2147483944" r:id="rId24"/>
    <p:sldLayoutId id="2147483945" r:id="rId25"/>
    <p:sldLayoutId id="2147483946" r:id="rId26"/>
    <p:sldLayoutId id="2147483947" r:id="rId27"/>
    <p:sldLayoutId id="2147483948" r:id="rId28"/>
    <p:sldLayoutId id="2147483949" r:id="rId29"/>
    <p:sldLayoutId id="2147483950" r:id="rId30"/>
    <p:sldLayoutId id="2147483951" r:id="rId31"/>
    <p:sldLayoutId id="2147483952" r:id="rId32"/>
    <p:sldLayoutId id="2147483953" r:id="rId33"/>
    <p:sldLayoutId id="2147483954" r:id="rId34"/>
    <p:sldLayoutId id="2147483955" r:id="rId35"/>
    <p:sldLayoutId id="2147483956" r:id="rId36"/>
    <p:sldLayoutId id="2147483957" r:id="rId37"/>
    <p:sldLayoutId id="2147483958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4D590-9922-C06A-407C-2B71839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828" y="789015"/>
            <a:ext cx="10515600" cy="3698819"/>
          </a:xfrm>
        </p:spPr>
        <p:txBody>
          <a:bodyPr/>
          <a:lstStyle/>
          <a:p>
            <a:r>
              <a:rPr lang="en-US" sz="4800" dirty="0"/>
              <a:t>Getting Closer: </a:t>
            </a:r>
            <a:br>
              <a:rPr lang="en-US" sz="4800" dirty="0"/>
            </a:br>
            <a:r>
              <a:rPr lang="en-US" sz="4800" dirty="0"/>
              <a:t>The Key Role of National Parliaments for the energy transition and modernization of Europe’s industries</a:t>
            </a:r>
            <a:endParaRPr lang="en-IE" sz="4800" dirty="0"/>
          </a:p>
        </p:txBody>
      </p:sp>
      <p:pic>
        <p:nvPicPr>
          <p:cNvPr id="9" name="Picture 8" descr="European Commission">
            <a:extLst>
              <a:ext uri="{FF2B5EF4-FFF2-40B4-BE49-F238E27FC236}">
                <a16:creationId xmlns:a16="http://schemas.microsoft.com/office/drawing/2014/main" id="{179F3FC9-B6FB-BFA2-12E7-546955BFD0B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4B6B11E-B01D-9615-ECBF-1CD0652989AD}"/>
              </a:ext>
            </a:extLst>
          </p:cNvPr>
          <p:cNvCxnSpPr>
            <a:cxnSpLocks/>
          </p:cNvCxnSpPr>
          <p:nvPr/>
        </p:nvCxnSpPr>
        <p:spPr>
          <a:xfrm>
            <a:off x="477672" y="17060"/>
            <a:ext cx="0" cy="4200098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0BA0918-D83D-0207-9766-F60C37965626}"/>
              </a:ext>
            </a:extLst>
          </p:cNvPr>
          <p:cNvSpPr/>
          <p:nvPr/>
        </p:nvSpPr>
        <p:spPr>
          <a:xfrm>
            <a:off x="915474" y="4823200"/>
            <a:ext cx="7659989" cy="10877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chemeClr val="tx2"/>
              </a:buClr>
            </a:pPr>
            <a:r>
              <a:rPr lang="en-IE" sz="2400" dirty="0">
                <a:solidFill>
                  <a:schemeClr val="bg1"/>
                </a:solidFill>
              </a:rPr>
              <a:t>Yolanda Garcia </a:t>
            </a:r>
            <a:r>
              <a:rPr lang="en-IE" sz="2400" dirty="0" err="1">
                <a:solidFill>
                  <a:schemeClr val="bg1"/>
                </a:solidFill>
              </a:rPr>
              <a:t>Mezquita</a:t>
            </a:r>
            <a:endParaRPr lang="en-IE" sz="2400" dirty="0">
              <a:solidFill>
                <a:schemeClr val="bg1"/>
              </a:solidFill>
            </a:endParaRPr>
          </a:p>
          <a:p>
            <a:pPr>
              <a:buClr>
                <a:schemeClr val="tx2"/>
              </a:buClr>
            </a:pPr>
            <a:r>
              <a:rPr lang="en-US" sz="2400" dirty="0">
                <a:solidFill>
                  <a:schemeClr val="bg1"/>
                </a:solidFill>
              </a:rPr>
              <a:t>Head of Unit TF2 </a:t>
            </a:r>
          </a:p>
          <a:p>
            <a:pPr>
              <a:buClr>
                <a:schemeClr val="tx2"/>
              </a:buClr>
            </a:pPr>
            <a:r>
              <a:rPr lang="en-IE" sz="2400" dirty="0">
                <a:solidFill>
                  <a:schemeClr val="bg1"/>
                </a:solidFill>
              </a:rPr>
              <a:t>DG </a:t>
            </a:r>
            <a:r>
              <a:rPr lang="en-US" sz="2400" dirty="0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C508C0A-C4A5-053D-712F-6DD84BB05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474" y="6123030"/>
            <a:ext cx="2743200" cy="441056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fr-BE" sz="2000" dirty="0"/>
              <a:t>20 March 2025</a:t>
            </a:r>
            <a:endParaRPr lang="en-IE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Rectangle 47">
            <a:extLst>
              <a:ext uri="{FF2B5EF4-FFF2-40B4-BE49-F238E27FC236}">
                <a16:creationId xmlns:a16="http://schemas.microsoft.com/office/drawing/2014/main" id="{A9ACA16C-837D-4C26-9E26-B4C2C03EF360}"/>
              </a:ext>
            </a:extLst>
          </p:cNvPr>
          <p:cNvSpPr/>
          <p:nvPr/>
        </p:nvSpPr>
        <p:spPr>
          <a:xfrm>
            <a:off x="8016135" y="4019625"/>
            <a:ext cx="2788054" cy="113795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400" b="1">
                <a:solidFill>
                  <a:schemeClr val="tx2"/>
                </a:solidFill>
                <a:latin typeface="+mj-lt"/>
              </a:rPr>
              <a:t>Increase cross-border access to cheap electricity</a:t>
            </a:r>
          </a:p>
        </p:txBody>
      </p:sp>
      <p:pic>
        <p:nvPicPr>
          <p:cNvPr id="46" name="Picture Placeholder 20" descr="Close-up of a pen writing on a chart">
            <a:extLst>
              <a:ext uri="{FF2B5EF4-FFF2-40B4-BE49-F238E27FC236}">
                <a16:creationId xmlns:a16="http://schemas.microsoft.com/office/drawing/2014/main" id="{2987CC8B-FA2B-A832-8574-F247949BB6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936161" y="1813893"/>
            <a:ext cx="1950720" cy="1864048"/>
          </a:xfrm>
          <a:prstGeom prst="ellipse">
            <a:avLst/>
          </a:prstGeom>
        </p:spPr>
      </p:pic>
      <p:pic>
        <p:nvPicPr>
          <p:cNvPr id="8" name="Picture Placeholder 20">
            <a:extLst>
              <a:ext uri="{FF2B5EF4-FFF2-40B4-BE49-F238E27FC236}">
                <a16:creationId xmlns:a16="http://schemas.microsoft.com/office/drawing/2014/main" id="{C715ABD7-DDDD-2E59-4392-A498C57522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21235" y="1750271"/>
            <a:ext cx="1950720" cy="1895437"/>
          </a:xfrm>
          <a:prstGeom prst="ellipse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4E6D9B2-CCE3-15A3-CDB7-A0F28FE80DBF}"/>
              </a:ext>
            </a:extLst>
          </p:cNvPr>
          <p:cNvSpPr/>
          <p:nvPr/>
        </p:nvSpPr>
        <p:spPr>
          <a:xfrm>
            <a:off x="1189315" y="3929500"/>
            <a:ext cx="3214561" cy="11286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>
                <a:solidFill>
                  <a:schemeClr val="tx2"/>
                </a:solidFill>
              </a:rPr>
              <a:t>New regulatory framework </a:t>
            </a:r>
            <a:r>
              <a:rPr lang="en-US" sz="1600"/>
              <a:t>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F685BB-6A4D-7BB4-DB6A-5585DCCA0D58}"/>
              </a:ext>
            </a:extLst>
          </p:cNvPr>
          <p:cNvSpPr/>
          <p:nvPr/>
        </p:nvSpPr>
        <p:spPr>
          <a:xfrm>
            <a:off x="931317" y="3293203"/>
            <a:ext cx="3730559" cy="7675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2"/>
                </a:solidFill>
              </a:rPr>
              <a:t>Security of supply &amp; </a:t>
            </a:r>
            <a:br>
              <a:rPr lang="en-US" sz="1600" b="1">
                <a:solidFill>
                  <a:schemeClr val="tx2"/>
                </a:solidFill>
              </a:rPr>
            </a:br>
            <a:r>
              <a:rPr lang="en-US" sz="1600" b="1">
                <a:solidFill>
                  <a:schemeClr val="tx2"/>
                </a:solidFill>
              </a:rPr>
              <a:t>price stability</a:t>
            </a:r>
            <a:endParaRPr lang="en-GB" sz="16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9F08DBF-4D13-08B5-2337-2A95229023A2}"/>
              </a:ext>
            </a:extLst>
          </p:cNvPr>
          <p:cNvSpPr/>
          <p:nvPr/>
        </p:nvSpPr>
        <p:spPr>
          <a:xfrm>
            <a:off x="5123467" y="3991423"/>
            <a:ext cx="2788054" cy="113795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>
                <a:solidFill>
                  <a:schemeClr val="tx2"/>
                </a:solidFill>
                <a:latin typeface="+mj-lt"/>
              </a:rPr>
              <a:t>Avoid price peaks during energy crises </a:t>
            </a:r>
          </a:p>
        </p:txBody>
      </p:sp>
      <p:sp>
        <p:nvSpPr>
          <p:cNvPr id="7174" name="Rectangle: Rounded Corners 7173">
            <a:extLst>
              <a:ext uri="{FF2B5EF4-FFF2-40B4-BE49-F238E27FC236}">
                <a16:creationId xmlns:a16="http://schemas.microsoft.com/office/drawing/2014/main" id="{ABB570AE-9331-36D1-C55E-5987420108C9}"/>
              </a:ext>
            </a:extLst>
          </p:cNvPr>
          <p:cNvSpPr/>
          <p:nvPr/>
        </p:nvSpPr>
        <p:spPr>
          <a:xfrm>
            <a:off x="6082196" y="3364459"/>
            <a:ext cx="3730559" cy="7675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2"/>
                </a:solidFill>
              </a:rPr>
              <a:t>Price crisis preparedness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60DA13-4FB5-42DE-14D2-13A68C961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17" y="605008"/>
            <a:ext cx="10450228" cy="710971"/>
          </a:xfrm>
        </p:spPr>
        <p:txBody>
          <a:bodyPr/>
          <a:lstStyle/>
          <a:p>
            <a:r>
              <a:rPr lang="en-IE" sz="3600" b="1"/>
              <a:t>Pillar IV: </a:t>
            </a:r>
            <a:r>
              <a:rPr lang="en-IE" sz="3600"/>
              <a:t>Being ready for potential crises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7C07748-B420-EE9D-4177-3826DCE3256B}"/>
              </a:ext>
            </a:extLst>
          </p:cNvPr>
          <p:cNvSpPr/>
          <p:nvPr/>
        </p:nvSpPr>
        <p:spPr>
          <a:xfrm>
            <a:off x="10162325" y="4864766"/>
            <a:ext cx="1492955" cy="68786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200" b="1"/>
              <a:t>When necessary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253374F-02E4-D8C2-CDD1-36E902CEA286}"/>
              </a:ext>
            </a:extLst>
          </p:cNvPr>
          <p:cNvCxnSpPr>
            <a:cxnSpLocks/>
          </p:cNvCxnSpPr>
          <p:nvPr/>
        </p:nvCxnSpPr>
        <p:spPr>
          <a:xfrm>
            <a:off x="614150" y="0"/>
            <a:ext cx="0" cy="149346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249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62247-0094-4194-C550-E58FF1DD1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22" y="625759"/>
            <a:ext cx="10515602" cy="816904"/>
          </a:xfrm>
        </p:spPr>
        <p:txBody>
          <a:bodyPr/>
          <a:lstStyle/>
          <a:p>
            <a:r>
              <a:rPr lang="en-IE" sz="3600"/>
              <a:t>Benefits to European consumers </a:t>
            </a:r>
          </a:p>
        </p:txBody>
      </p:sp>
      <p:pic>
        <p:nvPicPr>
          <p:cNvPr id="30" name="Picture Placeholder 29" descr="A power lines in a field&#10;&#10;AI-generated content may be incorrect.">
            <a:extLst>
              <a:ext uri="{FF2B5EF4-FFF2-40B4-BE49-F238E27FC236}">
                <a16:creationId xmlns:a16="http://schemas.microsoft.com/office/drawing/2014/main" id="{B5160168-6846-6F5C-FAE6-6F4D43AB192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44166" y="1638300"/>
            <a:ext cx="1916113" cy="1638300"/>
          </a:xfrm>
        </p:spPr>
      </p:pic>
      <p:pic>
        <p:nvPicPr>
          <p:cNvPr id="34" name="Picture Placeholder 33" descr="A map of europe with lines and dots&#10;&#10;AI-generated content may be incorrect.">
            <a:extLst>
              <a:ext uri="{FF2B5EF4-FFF2-40B4-BE49-F238E27FC236}">
                <a16:creationId xmlns:a16="http://schemas.microsoft.com/office/drawing/2014/main" id="{F26DC74B-5BDD-9D72-03F8-D0594D989C01}"/>
              </a:ext>
            </a:extLst>
          </p:cNvPr>
          <p:cNvPicPr>
            <a:picLocks noGrp="1" noChangeAspect="1"/>
          </p:cNvPicPr>
          <p:nvPr>
            <p:ph type="pic" idx="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44166" y="3416065"/>
            <a:ext cx="1916113" cy="16383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25B4F2-909F-215B-1A8F-47A21E15C4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658" y="1777690"/>
            <a:ext cx="3256375" cy="1348988"/>
          </a:xfrm>
        </p:spPr>
        <p:txBody>
          <a:bodyPr vert="horz" lIns="144000" tIns="144000" rIns="144000" bIns="144000" rtlCol="0" anchor="t">
            <a:noAutofit/>
          </a:bodyPr>
          <a:lstStyle/>
          <a:p>
            <a:pPr algn="ctr"/>
            <a:r>
              <a:rPr lang="en-GB" sz="1600" b="1" dirty="0">
                <a:solidFill>
                  <a:schemeClr val="bg2"/>
                </a:solidFill>
                <a:effectLst/>
                <a:ea typeface="Times New Roman" panose="02020603050405020304" pitchFamily="18" charset="0"/>
              </a:rPr>
              <a:t>Accelerating electrification </a:t>
            </a:r>
            <a:r>
              <a:rPr lang="en-GB" sz="1600" b="1" dirty="0">
                <a:solidFill>
                  <a:schemeClr val="bg2"/>
                </a:solidFill>
                <a:ea typeface="Times New Roman" panose="02020603050405020304" pitchFamily="18" charset="0"/>
              </a:rPr>
              <a:t>share</a:t>
            </a:r>
            <a:r>
              <a:rPr lang="en-GB" sz="1600" dirty="0">
                <a:solidFill>
                  <a:schemeClr val="bg2"/>
                </a:solidFill>
                <a:ea typeface="Times New Roman" panose="02020603050405020304" pitchFamily="18" charset="0"/>
              </a:rPr>
              <a:t> 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by </a:t>
            </a:r>
            <a:r>
              <a:rPr lang="en-GB" sz="1600" b="1" dirty="0">
                <a:solidFill>
                  <a:schemeClr val="bg2"/>
                </a:solidFill>
                <a:ea typeface="Times New Roman" panose="02020603050405020304" pitchFamily="18" charset="0"/>
              </a:rPr>
              <a:t>40</a:t>
            </a:r>
            <a:r>
              <a:rPr lang="en-GB" sz="1600" b="1" dirty="0">
                <a:solidFill>
                  <a:schemeClr val="bg2"/>
                </a:solidFill>
                <a:effectLst/>
                <a:ea typeface="Times New Roman" panose="02020603050405020304" pitchFamily="18" charset="0"/>
              </a:rPr>
              <a:t>%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 by 2030 </a:t>
            </a:r>
            <a:endParaRPr lang="en-US" sz="1600" dirty="0">
              <a:effectLst/>
              <a:ea typeface="Times New Roman" panose="02020603050405020304" pitchFamily="18" charset="0"/>
              <a:cs typeface="Arial"/>
            </a:endParaRPr>
          </a:p>
          <a:p>
            <a:pPr algn="just"/>
            <a:r>
              <a:rPr lang="en-GB" sz="1600" b="1" dirty="0">
                <a:ea typeface="Times New Roman" panose="02020603050405020304" pitchFamily="18" charset="0"/>
              </a:rPr>
              <a:t>€32</a:t>
            </a:r>
            <a:r>
              <a:rPr lang="en-GB" sz="1600" b="1" dirty="0">
                <a:effectLst/>
                <a:ea typeface="Times New Roman" panose="02020603050405020304" pitchFamily="18" charset="0"/>
              </a:rPr>
              <a:t> billion/year 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in energy system cost savings in 2030</a:t>
            </a:r>
            <a:endParaRPr lang="en-GB" sz="1600">
              <a:ea typeface="Times New Roman" panose="02020603050405020304" pitchFamily="18" charset="0"/>
              <a:cs typeface="Arial"/>
            </a:endParaRPr>
          </a:p>
          <a:p>
            <a:pPr algn="ctr"/>
            <a:endParaRPr lang="en-GB" sz="1600">
              <a:effectLst/>
              <a:ea typeface="Times New Roman" panose="02020603050405020304" pitchFamily="18" charset="0"/>
              <a:cs typeface="Arial"/>
            </a:endParaRPr>
          </a:p>
        </p:txBody>
      </p:sp>
      <p:pic>
        <p:nvPicPr>
          <p:cNvPr id="32" name="Picture Placeholder 31" descr="A wind turbines in a field&#10;&#10;AI-generated content may be incorrect.">
            <a:extLst>
              <a:ext uri="{FF2B5EF4-FFF2-40B4-BE49-F238E27FC236}">
                <a16:creationId xmlns:a16="http://schemas.microsoft.com/office/drawing/2014/main" id="{961C3A80-9576-C241-C3E0-EA569A8DC131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32520" y="3420711"/>
            <a:ext cx="1884363" cy="16383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4707B1-6126-27FD-A702-0C539D280C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045" y="1638300"/>
            <a:ext cx="3287617" cy="1629007"/>
          </a:xfrm>
        </p:spPr>
        <p:txBody>
          <a:bodyPr vert="horz" lIns="144000" tIns="144000" rIns="144000" bIns="144000" rtlCol="0" anchor="t">
            <a:noAutofit/>
          </a:bodyPr>
          <a:lstStyle/>
          <a:p>
            <a:pPr algn="ctr"/>
            <a:r>
              <a:rPr lang="en-GB" sz="1600" b="1">
                <a:solidFill>
                  <a:schemeClr val="bg2"/>
                </a:solidFill>
                <a:latin typeface="+mj-lt"/>
                <a:ea typeface="Times New Roman" panose="02020603050405020304" pitchFamily="18" charset="0"/>
              </a:rPr>
              <a:t>Lowering electricity taxation </a:t>
            </a:r>
          </a:p>
          <a:p>
            <a:pPr algn="just"/>
            <a:r>
              <a:rPr lang="en-GB" sz="1600">
                <a:latin typeface="+mj-lt"/>
                <a:ea typeface="Times New Roman" panose="02020603050405020304" pitchFamily="18" charset="0"/>
              </a:rPr>
              <a:t>P</a:t>
            </a:r>
            <a:r>
              <a:rPr lang="en-GB" sz="1600">
                <a:effectLst/>
                <a:latin typeface="+mj-lt"/>
                <a:ea typeface="Times New Roman" panose="02020603050405020304" pitchFamily="18" charset="0"/>
              </a:rPr>
              <a:t>otential to approx.</a:t>
            </a:r>
            <a:r>
              <a:rPr lang="en-GB" sz="1600" b="1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GB" sz="1600" b="1">
                <a:latin typeface="+mj-lt"/>
                <a:ea typeface="Times New Roman" panose="02020603050405020304" pitchFamily="18" charset="0"/>
              </a:rPr>
              <a:t>halve </a:t>
            </a:r>
            <a:r>
              <a:rPr lang="en-GB" sz="1600" b="1">
                <a:effectLst/>
                <a:latin typeface="+mj-lt"/>
                <a:ea typeface="Times New Roman" panose="02020603050405020304" pitchFamily="18" charset="0"/>
              </a:rPr>
              <a:t>tax component</a:t>
            </a:r>
            <a:r>
              <a:rPr lang="en-GB" sz="1600">
                <a:effectLst/>
                <a:latin typeface="+mj-lt"/>
                <a:ea typeface="Times New Roman" panose="02020603050405020304" pitchFamily="18" charset="0"/>
              </a:rPr>
              <a:t> of energy bills. </a:t>
            </a:r>
            <a:endParaRPr lang="en-IE" sz="1600">
              <a:latin typeface="+mj-l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A68EF66-A0DA-C027-5548-C6942C3FE1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7658" y="3612215"/>
            <a:ext cx="3252782" cy="1231900"/>
          </a:xfrm>
        </p:spPr>
        <p:txBody>
          <a:bodyPr vert="horz" lIns="144000" tIns="144000" rIns="144000" bIns="144000" rtlCol="0" anchor="t">
            <a:noAutofit/>
          </a:bodyPr>
          <a:lstStyle/>
          <a:p>
            <a:pPr algn="ctr"/>
            <a:r>
              <a:rPr lang="en-GB" sz="1600" b="1" dirty="0">
                <a:solidFill>
                  <a:schemeClr val="bg2"/>
                </a:solidFill>
                <a:effectLst/>
                <a:ea typeface="Times New Roman" panose="02020603050405020304" pitchFamily="18" charset="0"/>
              </a:rPr>
              <a:t>Energy market </a:t>
            </a:r>
            <a:r>
              <a:rPr lang="en-GB" sz="1600" b="1" dirty="0">
                <a:solidFill>
                  <a:schemeClr val="bg2"/>
                </a:solidFill>
                <a:ea typeface="Times New Roman" panose="02020603050405020304" pitchFamily="18" charset="0"/>
              </a:rPr>
              <a:t>integration</a:t>
            </a:r>
            <a:endParaRPr lang="en-GB" sz="1600" b="1" dirty="0">
              <a:solidFill>
                <a:schemeClr val="bg2"/>
              </a:solidFill>
              <a:ea typeface="Times New Roman" panose="02020603050405020304" pitchFamily="18" charset="0"/>
              <a:cs typeface="Arial"/>
            </a:endParaRPr>
          </a:p>
          <a:p>
            <a:pPr algn="just"/>
            <a:r>
              <a:rPr lang="en-GB" sz="1600" b="1" dirty="0">
                <a:solidFill>
                  <a:srgbClr val="000000"/>
                </a:solidFill>
                <a:ea typeface="Times New Roman" panose="02020603050405020304" pitchFamily="18" charset="0"/>
              </a:rPr>
              <a:t>€</a:t>
            </a:r>
            <a:r>
              <a:rPr lang="en-GB" sz="1600" b="1" dirty="0">
                <a:ea typeface="Times New Roman" panose="02020603050405020304" pitchFamily="18" charset="0"/>
              </a:rPr>
              <a:t>40-43</a:t>
            </a:r>
            <a:r>
              <a:rPr lang="en-GB" sz="1600" b="1" dirty="0">
                <a:effectLst/>
                <a:ea typeface="Times New Roman" panose="02020603050405020304" pitchFamily="18" charset="0"/>
              </a:rPr>
              <a:t> billion  per year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 in benefits for EU citizens by 2030. </a:t>
            </a:r>
            <a:endParaRPr lang="en-GB" sz="1600">
              <a:effectLst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2640ED-3AB8-48FC-064E-8B95750626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8277" y="3412422"/>
            <a:ext cx="3246653" cy="1629008"/>
          </a:xfrm>
        </p:spPr>
        <p:txBody>
          <a:bodyPr vert="horz" lIns="144000" tIns="144000" rIns="144000" bIns="144000" rtlCol="0" anchor="t">
            <a:noAutofit/>
          </a:bodyPr>
          <a:lstStyle/>
          <a:p>
            <a:pPr algn="ctr"/>
            <a:r>
              <a:rPr lang="en-GB" sz="1600" b="1">
                <a:solidFill>
                  <a:schemeClr val="bg2"/>
                </a:solidFill>
                <a:ea typeface="Times New Roman" panose="02020603050405020304" pitchFamily="18" charset="0"/>
              </a:rPr>
              <a:t>Electricity market integration, renewables, flexibility</a:t>
            </a:r>
          </a:p>
          <a:p>
            <a:pPr algn="just"/>
            <a:r>
              <a:rPr lang="en-GB" sz="1600" b="1">
                <a:ea typeface="Times New Roman" panose="02020603050405020304" pitchFamily="18" charset="0"/>
              </a:rPr>
              <a:t>40</a:t>
            </a:r>
            <a:r>
              <a:rPr lang="en-GB" sz="1600" b="1">
                <a:effectLst/>
                <a:ea typeface="Times New Roman" panose="02020603050405020304" pitchFamily="18" charset="0"/>
              </a:rPr>
              <a:t>% lower wholesale electricity prices </a:t>
            </a:r>
            <a:r>
              <a:rPr lang="en-GB" sz="1600">
                <a:effectLst/>
                <a:ea typeface="Times New Roman" panose="02020603050405020304" pitchFamily="18" charset="0"/>
              </a:rPr>
              <a:t>on average in the EU. </a:t>
            </a:r>
            <a:endParaRPr lang="en-GB" sz="1600">
              <a:effectLst/>
              <a:ea typeface="Times New Roman" panose="02020603050405020304" pitchFamily="18" charset="0"/>
              <a:cs typeface="Arial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56EF07-8A4B-586D-577F-605B8060A992}"/>
              </a:ext>
            </a:extLst>
          </p:cNvPr>
          <p:cNvCxnSpPr>
            <a:cxnSpLocks/>
          </p:cNvCxnSpPr>
          <p:nvPr/>
        </p:nvCxnSpPr>
        <p:spPr>
          <a:xfrm>
            <a:off x="614150" y="0"/>
            <a:ext cx="0" cy="149346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utoShape 8" descr="The infographic explains the EU's work to revise the energy taxation directive in order to encourage a transition to cleaner energy and greener industry.">
            <a:extLst>
              <a:ext uri="{FF2B5EF4-FFF2-40B4-BE49-F238E27FC236}">
                <a16:creationId xmlns:a16="http://schemas.microsoft.com/office/drawing/2014/main" id="{1C61D0FC-67BE-0A75-A8D2-87F550601B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40" name="Picture Placeholder 39" descr="A hand holding money and a phone next to a paper&#10;&#10;AI-generated content may be incorrect.">
            <a:extLst>
              <a:ext uri="{FF2B5EF4-FFF2-40B4-BE49-F238E27FC236}">
                <a16:creationId xmlns:a16="http://schemas.microsoft.com/office/drawing/2014/main" id="{0D35399F-168F-9B20-3F7E-5F82F06C4A80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27874" y="1641352"/>
            <a:ext cx="1884363" cy="1638159"/>
          </a:xfr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7D3EC94-AD54-1CEB-4DB9-7D4BC0A65545}"/>
              </a:ext>
            </a:extLst>
          </p:cNvPr>
          <p:cNvSpPr txBox="1"/>
          <p:nvPr/>
        </p:nvSpPr>
        <p:spPr>
          <a:xfrm>
            <a:off x="975878" y="5281697"/>
            <a:ext cx="1080114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E" sz="1600" dirty="0"/>
              <a:t>The full delivery of the Action Plan for Affordable Energy can enable the </a:t>
            </a:r>
            <a:r>
              <a:rPr lang="en-IE" sz="1600" b="1" dirty="0">
                <a:solidFill>
                  <a:schemeClr val="bg2"/>
                </a:solidFill>
              </a:rPr>
              <a:t>EU’s fossil fuel import bill to drop </a:t>
            </a:r>
            <a:r>
              <a:rPr lang="en-IE" sz="1600" dirty="0"/>
              <a:t>year after year towards </a:t>
            </a:r>
            <a:r>
              <a:rPr lang="en-IE" sz="1600" b="1" dirty="0">
                <a:solidFill>
                  <a:schemeClr val="accent2"/>
                </a:solidFill>
              </a:rPr>
              <a:t>€</a:t>
            </a:r>
            <a:r>
              <a:rPr lang="en-IE" sz="1600" b="1" dirty="0">
                <a:solidFill>
                  <a:schemeClr val="bg2"/>
                </a:solidFill>
              </a:rPr>
              <a:t>130 billion of savings per year by 2030</a:t>
            </a:r>
            <a:r>
              <a:rPr lang="en-IE" sz="1600" dirty="0">
                <a:solidFill>
                  <a:schemeClr val="bg1"/>
                </a:solidFill>
              </a:rPr>
              <a:t>, representing an estimated 0.65% of GDP by 2030. </a:t>
            </a:r>
          </a:p>
        </p:txBody>
      </p:sp>
    </p:spTree>
    <p:extLst>
      <p:ext uri="{BB962C8B-B14F-4D97-AF65-F5344CB8AC3E}">
        <p14:creationId xmlns:p14="http://schemas.microsoft.com/office/powerpoint/2010/main" val="1686952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B2841-BA83-30BF-36ED-71A750924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904"/>
          </a:xfrm>
        </p:spPr>
        <p:txBody>
          <a:bodyPr anchor="ctr">
            <a:normAutofit fontScale="90000"/>
          </a:bodyPr>
          <a:lstStyle/>
          <a:p>
            <a:r>
              <a:rPr lang="fr-BE" sz="4000" b="1" dirty="0"/>
              <a:t>The EU in 2024</a:t>
            </a:r>
            <a:br>
              <a:rPr lang="fr-BE" sz="2400" dirty="0"/>
            </a:br>
            <a:r>
              <a:rPr lang="en-US" sz="3600" dirty="0"/>
              <a:t>General report on the activities of the European Union </a:t>
            </a:r>
            <a:endParaRPr lang="en-IE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8891E-01E4-04F6-D541-714C6C47F8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7293430" cy="388923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800" b="1" i="1" dirty="0"/>
              <a:t>‘The proper functioning of EU interinstitutional processes, including the involvement of the Member States’ national parliaments and the EU’s consultative committees and </a:t>
            </a:r>
            <a:r>
              <a:rPr lang="en-US" sz="2800" b="1" i="1" dirty="0" err="1"/>
              <a:t>decentralised</a:t>
            </a:r>
            <a:r>
              <a:rPr lang="en-US" sz="2800" b="1" i="1" dirty="0"/>
              <a:t> agencies, is key to the success of EU policymaking.’</a:t>
            </a:r>
            <a:endParaRPr lang="en-IE" sz="2800" b="1" i="1" dirty="0"/>
          </a:p>
        </p:txBody>
      </p:sp>
      <p:pic>
        <p:nvPicPr>
          <p:cNvPr id="5" name="Graphic 4" descr="Storytelling outline">
            <a:extLst>
              <a:ext uri="{FF2B5EF4-FFF2-40B4-BE49-F238E27FC236}">
                <a16:creationId xmlns:a16="http://schemas.microsoft.com/office/drawing/2014/main" id="{F474A8CC-1599-4CED-5D9F-8D2545739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5082" y="1989056"/>
            <a:ext cx="3271102" cy="327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8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89FAE5-D3E9-8389-A22F-2F63C0FC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943" y="3429000"/>
            <a:ext cx="10515600" cy="816904"/>
          </a:xfrm>
        </p:spPr>
        <p:txBody>
          <a:bodyPr/>
          <a:lstStyle/>
          <a:p>
            <a:r>
              <a:rPr lang="en-GB" sz="6000" dirty="0">
                <a:solidFill>
                  <a:srgbClr val="FFC000"/>
                </a:solidFill>
              </a:rPr>
              <a:t>Thank you for your attention !</a:t>
            </a:r>
          </a:p>
        </p:txBody>
      </p:sp>
      <p:sp>
        <p:nvSpPr>
          <p:cNvPr id="2" name="Google Shape;412;p46">
            <a:extLst>
              <a:ext uri="{FF2B5EF4-FFF2-40B4-BE49-F238E27FC236}">
                <a16:creationId xmlns:a16="http://schemas.microsoft.com/office/drawing/2014/main" id="{36D114E6-D0BC-BDB4-8662-B5C3F4389BB5}"/>
              </a:ext>
            </a:extLst>
          </p:cNvPr>
          <p:cNvSpPr txBox="1"/>
          <p:nvPr/>
        </p:nvSpPr>
        <p:spPr>
          <a:xfrm>
            <a:off x="9510079" y="0"/>
            <a:ext cx="2727959" cy="3693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i="0" u="none" strike="noStrike" cap="none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Fill in copyright information.</a:t>
            </a:r>
            <a:endParaRPr sz="1200" b="0" i="0" u="none" strike="noStrike" cap="none">
              <a:solidFill>
                <a:schemeClr val="bg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781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15E6C72-55AC-175C-0C6D-6D8853F8275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10718" r="10718"/>
          <a:stretch/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2B65-DF1E-605E-83D9-CC02D115DF23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343A39-A717-5C2B-00D2-2175FB9C1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European Union</a:t>
            </a:r>
            <a:endParaRPr lang="en-I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49CDFE-F8CE-0F5B-BA12-D9FA0A40FCC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2" y="1895333"/>
            <a:ext cx="5570873" cy="4194571"/>
          </a:xfrm>
        </p:spPr>
        <p:txBody>
          <a:bodyPr/>
          <a:lstStyle/>
          <a:p>
            <a:pPr marL="342900" lvl="0" indent="-342900" algn="just">
              <a:lnSpc>
                <a:spcPct val="107000"/>
              </a:lnSpc>
              <a:spcAft>
                <a:spcPts val="1200"/>
              </a:spcAft>
              <a:buFont typeface="Aptos" panose="020B0004020202020204" pitchFamily="34" charset="0"/>
              <a:buChar char="-"/>
            </a:pPr>
            <a:r>
              <a:rPr lang="en-IE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unique construction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ptos" panose="020B0004020202020204" pitchFamily="34" charset="0"/>
              <a:buChar char="-"/>
            </a:pPr>
            <a:r>
              <a:rPr lang="en-IE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two main directions of development</a:t>
            </a:r>
            <a:r>
              <a:rPr lang="en-IE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IE" b="1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enlargement</a:t>
            </a:r>
            <a:r>
              <a:rPr lang="en-IE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&amp; </a:t>
            </a:r>
            <a:r>
              <a:rPr lang="en-IE" b="1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deeper integration</a:t>
            </a:r>
            <a:endParaRPr lang="en-IE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200"/>
              </a:spcAft>
              <a:buFont typeface="Aptos" panose="020B0004020202020204" pitchFamily="34" charset="0"/>
              <a:buChar char="-"/>
            </a:pPr>
            <a:r>
              <a:rPr lang="en-IE" sz="1800" b="1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 institutions </a:t>
            </a:r>
            <a:r>
              <a:rPr lang="en-IE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&amp; </a:t>
            </a:r>
            <a:r>
              <a:rPr lang="en-IE" sz="1800" b="1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independent Member </a:t>
            </a:r>
            <a:r>
              <a:rPr lang="en-IE" sz="1800" b="1" kern="100" dirty="0">
                <a:solidFill>
                  <a:srgbClr val="FFC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States</a:t>
            </a:r>
            <a:r>
              <a:rPr lang="en-IE" sz="18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br>
              <a:rPr lang="en-IE" sz="18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IE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strong partnership and close cooperation</a:t>
            </a:r>
            <a:endParaRPr lang="en-IE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200"/>
              </a:spcAft>
              <a:buFont typeface="Aptos" panose="020B0004020202020204" pitchFamily="34" charset="0"/>
              <a:buChar char="-"/>
            </a:pPr>
            <a:r>
              <a:rPr lang="en-I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subsidiarity principle</a:t>
            </a:r>
            <a:r>
              <a:rPr lang="en-I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just">
              <a:lnSpc>
                <a:spcPct val="107000"/>
              </a:lnSpc>
              <a:spcAft>
                <a:spcPts val="1200"/>
              </a:spcAft>
              <a:buFont typeface="Aptos" panose="020B0004020202020204" pitchFamily="34" charset="0"/>
              <a:buChar char="-"/>
            </a:pPr>
            <a:r>
              <a:rPr lang="en-IE" sz="1800" b="1" dirty="0">
                <a:latin typeface="Aptos" panose="020B0004020202020204" pitchFamily="34" charset="0"/>
                <a:cs typeface="Times New Roman" panose="02020603050405020304" pitchFamily="18" charset="0"/>
              </a:rPr>
              <a:t>Competences</a:t>
            </a:r>
          </a:p>
          <a:p>
            <a:pPr lvl="0" algn="just">
              <a:lnSpc>
                <a:spcPct val="107000"/>
              </a:lnSpc>
              <a:spcAft>
                <a:spcPts val="1200"/>
              </a:spcAft>
            </a:pPr>
            <a:r>
              <a:rPr lang="en-IE" sz="1800" b="1" dirty="0">
                <a:solidFill>
                  <a:srgbClr val="A3C2FF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national</a:t>
            </a:r>
            <a:r>
              <a:rPr lang="en-IE" sz="1800" b="1" dirty="0">
                <a:latin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en-IE" sz="1800" b="1" dirty="0">
                <a:solidFill>
                  <a:srgbClr val="92D05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shared</a:t>
            </a:r>
            <a:r>
              <a:rPr lang="en-IE" sz="1800" b="1" dirty="0">
                <a:latin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en-IE" sz="1800" b="1" dirty="0">
                <a:solidFill>
                  <a:srgbClr val="FFD34E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EU level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A7D1AC9-5767-0BCF-C209-7CE3BDE8515A}"/>
              </a:ext>
            </a:extLst>
          </p:cNvPr>
          <p:cNvSpPr/>
          <p:nvPr/>
        </p:nvSpPr>
        <p:spPr>
          <a:xfrm>
            <a:off x="6098396" y="5387729"/>
            <a:ext cx="1410353" cy="569717"/>
          </a:xfrm>
          <a:prstGeom prst="ellipse">
            <a:avLst/>
          </a:prstGeom>
          <a:noFill/>
          <a:ln w="38100">
            <a:solidFill>
              <a:srgbClr val="A3C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D485240-DADB-C1A6-19E8-057D811D840D}"/>
              </a:ext>
            </a:extLst>
          </p:cNvPr>
          <p:cNvSpPr/>
          <p:nvPr/>
        </p:nvSpPr>
        <p:spPr>
          <a:xfrm>
            <a:off x="7841852" y="5419340"/>
            <a:ext cx="1410353" cy="569717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E47B9AF-C7DE-EE6D-1065-87B12DE9A4B4}"/>
              </a:ext>
            </a:extLst>
          </p:cNvPr>
          <p:cNvSpPr/>
          <p:nvPr/>
        </p:nvSpPr>
        <p:spPr>
          <a:xfrm>
            <a:off x="9777332" y="5396350"/>
            <a:ext cx="1410353" cy="569717"/>
          </a:xfrm>
          <a:prstGeom prst="ellipse">
            <a:avLst/>
          </a:prstGeom>
          <a:noFill/>
          <a:ln w="38100">
            <a:solidFill>
              <a:srgbClr val="FFD3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FFD3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981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compass on a flag&#10;&#10;Description automatically generated">
            <a:extLst>
              <a:ext uri="{FF2B5EF4-FFF2-40B4-BE49-F238E27FC236}">
                <a16:creationId xmlns:a16="http://schemas.microsoft.com/office/drawing/2014/main" id="{71C18774-AE63-DA6A-8359-E5372EEFBBB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75" r="57134"/>
          <a:stretch/>
        </p:blipFill>
        <p:spPr>
          <a:xfrm>
            <a:off x="7224165" y="1"/>
            <a:ext cx="4967835" cy="6857999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A1AE155-303A-FAE2-A50B-CC5D3B137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189" y="575931"/>
            <a:ext cx="7525948" cy="717240"/>
          </a:xfrm>
        </p:spPr>
        <p:txBody>
          <a:bodyPr/>
          <a:lstStyle/>
          <a:p>
            <a:r>
              <a:rPr lang="en-GB" dirty="0"/>
              <a:t>Competitiveness compass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BE4806D-CAE4-A614-2B64-4D10D71D3AA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88919" y="1546139"/>
            <a:ext cx="5880238" cy="4482962"/>
          </a:xfrm>
        </p:spPr>
        <p:txBody>
          <a:bodyPr/>
          <a:lstStyle/>
          <a:p>
            <a:pPr algn="l"/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400" b="0" i="0" dirty="0">
                <a:effectLst/>
                <a:latin typeface="arial" panose="020B0604020202020204" pitchFamily="34" charset="0"/>
              </a:rPr>
              <a:t>Closing </a:t>
            </a:r>
            <a:r>
              <a:rPr lang="en-US" sz="2400" i="0" dirty="0">
                <a:effectLst/>
                <a:latin typeface="arial" panose="020B0604020202020204" pitchFamily="34" charset="0"/>
              </a:rPr>
              <a:t>the innovation gap </a:t>
            </a:r>
          </a:p>
          <a:p>
            <a:pPr marL="457200" indent="-457200" algn="l">
              <a:buFont typeface="+mj-lt"/>
              <a:buAutoNum type="arabicPeriod"/>
            </a:pPr>
            <a:endParaRPr lang="en-US" sz="2400" b="0" i="0" dirty="0">
              <a:effectLst/>
              <a:latin typeface="arial" panose="020B06040202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400" b="0" i="0" dirty="0">
                <a:effectLst/>
                <a:latin typeface="arial" panose="020B0604020202020204" pitchFamily="34" charset="0"/>
              </a:rPr>
              <a:t>A joint strategy for </a:t>
            </a:r>
            <a:r>
              <a:rPr lang="en-US" sz="2400" i="0" dirty="0">
                <a:effectLst/>
                <a:latin typeface="arial" panose="020B0604020202020204" pitchFamily="34" charset="0"/>
              </a:rPr>
              <a:t>decarbonisation &amp; competitiveness</a:t>
            </a:r>
            <a:endParaRPr lang="en-US" sz="2400" dirty="0">
              <a:latin typeface="arial" panose="020B0604020202020204" pitchFamily="34" charset="0"/>
            </a:endParaRPr>
          </a:p>
          <a:p>
            <a:pPr lvl="1" indent="0">
              <a:buNone/>
            </a:pPr>
            <a:r>
              <a:rPr lang="en-US" sz="2400" dirty="0">
                <a:latin typeface="arial" panose="020B0604020202020204" pitchFamily="34" charset="0"/>
              </a:rPr>
              <a:t>      </a:t>
            </a:r>
          </a:p>
          <a:p>
            <a:pPr lvl="1" indent="0">
              <a:buNone/>
            </a:pPr>
            <a:endParaRPr lang="en-US" sz="2200" b="1" i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lvl="1" indent="0">
              <a:buNone/>
            </a:pPr>
            <a:endParaRPr lang="en-US" sz="2200" b="1" i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400" b="0" i="0" dirty="0">
                <a:effectLst/>
                <a:latin typeface="arial" panose="020B0604020202020204" pitchFamily="34" charset="0"/>
              </a:rPr>
              <a:t>Increasing </a:t>
            </a:r>
            <a:r>
              <a:rPr lang="en-US" sz="2400" i="0" dirty="0">
                <a:effectLst/>
                <a:latin typeface="arial" panose="020B0604020202020204" pitchFamily="34" charset="0"/>
              </a:rPr>
              <a:t>security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 &amp; reducing excessive dependencies</a:t>
            </a:r>
          </a:p>
          <a:p>
            <a:endParaRPr lang="en-GB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1983EDA-0DC1-0378-968A-5C5A08CFD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3</a:t>
            </a:fld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5F3D1B-66D0-303B-D8F7-FB71E1EB9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8B96EA-4F56-C49D-989D-A2B0BED8C85D}"/>
              </a:ext>
            </a:extLst>
          </p:cNvPr>
          <p:cNvSpPr txBox="1"/>
          <p:nvPr/>
        </p:nvSpPr>
        <p:spPr>
          <a:xfrm>
            <a:off x="2121255" y="3862731"/>
            <a:ext cx="5203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Clean Industrial Deal &amp; </a:t>
            </a:r>
          </a:p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Action Plan for Affordable Energy</a:t>
            </a:r>
            <a:endParaRPr lang="en-IE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124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F95E0-86E0-8D3D-EE7C-F97FAA7C9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80" y="462322"/>
            <a:ext cx="10515602" cy="816904"/>
          </a:xfrm>
        </p:spPr>
        <p:txBody>
          <a:bodyPr/>
          <a:lstStyle/>
          <a:p>
            <a:r>
              <a:rPr lang="en-GB" sz="3600" dirty="0"/>
              <a:t>Clean Industrial Deal</a:t>
            </a:r>
            <a:endParaRPr lang="en-GB" sz="240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BEF6C19-FADD-7E3D-1EB0-76F756CA7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714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>
                <a:solidFill>
                  <a:schemeClr val="bg1"/>
                </a:solidFill>
              </a:rPr>
              <a:pPr algn="l"/>
              <a:t>4</a:t>
            </a:fld>
            <a:endParaRPr lang="en-IE">
              <a:solidFill>
                <a:schemeClr val="bg1"/>
              </a:solidFill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C3079F8-3227-DDB2-33C2-BD6A0D9D61D1}"/>
              </a:ext>
            </a:extLst>
          </p:cNvPr>
          <p:cNvCxnSpPr>
            <a:cxnSpLocks/>
          </p:cNvCxnSpPr>
          <p:nvPr/>
        </p:nvCxnSpPr>
        <p:spPr>
          <a:xfrm>
            <a:off x="614150" y="0"/>
            <a:ext cx="0" cy="149346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DAA59A1-53F2-DEF0-5548-21B86CAC2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787" y="1279226"/>
            <a:ext cx="8398570" cy="29708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88287F-FEB2-B249-CA05-4B91CDEC7BF7}"/>
              </a:ext>
            </a:extLst>
          </p:cNvPr>
          <p:cNvSpPr txBox="1"/>
          <p:nvPr/>
        </p:nvSpPr>
        <p:spPr>
          <a:xfrm>
            <a:off x="781853" y="1549834"/>
            <a:ext cx="5203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  <a:latin typeface="arial" panose="020B0604020202020204" pitchFamily="34" charset="0"/>
              </a:rPr>
              <a:t>Focuses on: </a:t>
            </a:r>
            <a:endParaRPr lang="en-IE" sz="2400" b="1" dirty="0">
              <a:solidFill>
                <a:schemeClr val="bg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DF5FEB-E4FF-AEEF-5BF3-6CCC8BA6A0E2}"/>
              </a:ext>
            </a:extLst>
          </p:cNvPr>
          <p:cNvSpPr txBox="1"/>
          <p:nvPr/>
        </p:nvSpPr>
        <p:spPr>
          <a:xfrm>
            <a:off x="1643494" y="5165034"/>
            <a:ext cx="87497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363" indent="-360363" algn="just"/>
            <a:r>
              <a:rPr lang="en-US" sz="2400" b="1" i="0" u="none" strike="noStrike" baseline="0" dirty="0">
                <a:solidFill>
                  <a:schemeClr val="bg2"/>
                </a:solidFill>
                <a:latin typeface="Times New Roman" panose="02020603050405020304" pitchFamily="18" charset="0"/>
              </a:rPr>
              <a:t>(1) Affordable energy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(2) lead markets, (3) financing, (4) circularity and access to materials, (5) global markets and international partnerships and (6) skills.</a:t>
            </a:r>
            <a:endParaRPr lang="en-IE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C4986A-046E-1F25-8D84-7B61E672552F}"/>
              </a:ext>
            </a:extLst>
          </p:cNvPr>
          <p:cNvSpPr txBox="1"/>
          <p:nvPr/>
        </p:nvSpPr>
        <p:spPr>
          <a:xfrm>
            <a:off x="781853" y="4691294"/>
            <a:ext cx="5203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  <a:latin typeface="arial" panose="020B0604020202020204" pitchFamily="34" charset="0"/>
              </a:rPr>
              <a:t>With six business drivers:</a:t>
            </a:r>
            <a:endParaRPr lang="en-IE" sz="2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832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5E4A677-BFAA-3998-C575-A2A99E2D7D8B}"/>
              </a:ext>
            </a:extLst>
          </p:cNvPr>
          <p:cNvSpPr/>
          <p:nvPr/>
        </p:nvSpPr>
        <p:spPr>
          <a:xfrm>
            <a:off x="821761" y="3453274"/>
            <a:ext cx="3576027" cy="365125"/>
          </a:xfrm>
          <a:prstGeom prst="round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2F27FEF-AF10-63F5-1C0D-D81FC6ABC3DE}"/>
              </a:ext>
            </a:extLst>
          </p:cNvPr>
          <p:cNvSpPr/>
          <p:nvPr/>
        </p:nvSpPr>
        <p:spPr>
          <a:xfrm>
            <a:off x="821761" y="1432751"/>
            <a:ext cx="3576027" cy="365125"/>
          </a:xfrm>
          <a:prstGeom prst="round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1F95E0-86E0-8D3D-EE7C-F97FAA7C9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80" y="462322"/>
            <a:ext cx="10515602" cy="816904"/>
          </a:xfrm>
        </p:spPr>
        <p:txBody>
          <a:bodyPr/>
          <a:lstStyle/>
          <a:p>
            <a:r>
              <a:rPr lang="en-GB" sz="3600"/>
              <a:t>Where we are – </a:t>
            </a:r>
            <a:r>
              <a:rPr lang="en-GB" sz="3200"/>
              <a:t>energy sector at a cross-roads</a:t>
            </a:r>
            <a:endParaRPr lang="en-GB" sz="240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BEF6C19-FADD-7E3D-1EB0-76F756CA7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714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>
                <a:solidFill>
                  <a:schemeClr val="bg1"/>
                </a:solidFill>
              </a:rPr>
              <a:pPr algn="l"/>
              <a:t>5</a:t>
            </a:fld>
            <a:endParaRPr lang="en-IE">
              <a:solidFill>
                <a:schemeClr val="bg1"/>
              </a:solidFill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C3079F8-3227-DDB2-33C2-BD6A0D9D61D1}"/>
              </a:ext>
            </a:extLst>
          </p:cNvPr>
          <p:cNvCxnSpPr>
            <a:cxnSpLocks/>
          </p:cNvCxnSpPr>
          <p:nvPr/>
        </p:nvCxnSpPr>
        <p:spPr>
          <a:xfrm>
            <a:off x="614150" y="0"/>
            <a:ext cx="0" cy="149346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1851CFBB-3EC4-30A1-F3A5-6ED48C3BD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7288" y="4008978"/>
            <a:ext cx="4984883" cy="201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9E578B-9ABC-28FF-B9A6-CEA4CF097F3E}"/>
              </a:ext>
            </a:extLst>
          </p:cNvPr>
          <p:cNvSpPr txBox="1"/>
          <p:nvPr/>
        </p:nvSpPr>
        <p:spPr>
          <a:xfrm>
            <a:off x="821761" y="1442738"/>
            <a:ext cx="600916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/>
              </a:buClr>
            </a:pPr>
            <a:r>
              <a:rPr lang="en-IE" b="1" dirty="0">
                <a:solidFill>
                  <a:schemeClr val="bg2"/>
                </a:solidFill>
              </a:rPr>
              <a:t>Effects of high energy prices in Europe</a:t>
            </a:r>
          </a:p>
          <a:p>
            <a:pPr>
              <a:buClr>
                <a:schemeClr val="bg2"/>
              </a:buClr>
            </a:pPr>
            <a:endParaRPr lang="en-IE" b="1" dirty="0">
              <a:solidFill>
                <a:schemeClr val="bg2"/>
              </a:solidFill>
            </a:endParaRPr>
          </a:p>
          <a:p>
            <a:pPr>
              <a:buClr>
                <a:schemeClr val="bg2"/>
              </a:buClr>
            </a:pPr>
            <a:endParaRPr lang="en-IE" sz="800" b="1" dirty="0">
              <a:solidFill>
                <a:schemeClr val="bg2"/>
              </a:solidFill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IE" dirty="0"/>
              <a:t>Retail electricity prices for</a:t>
            </a:r>
            <a:r>
              <a:rPr lang="en-IE" b="1" dirty="0">
                <a:solidFill>
                  <a:schemeClr val="bg2"/>
                </a:solidFill>
              </a:rPr>
              <a:t> industry </a:t>
            </a:r>
            <a:r>
              <a:rPr lang="en-IE" dirty="0"/>
              <a:t>have almost doubled</a:t>
            </a:r>
          </a:p>
          <a:p>
            <a:pPr>
              <a:buClr>
                <a:schemeClr val="bg2"/>
              </a:buClr>
            </a:pPr>
            <a:endParaRPr lang="en-IE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IE" b="1" dirty="0">
                <a:solidFill>
                  <a:schemeClr val="bg2"/>
                </a:solidFill>
              </a:rPr>
              <a:t>Energy poverty</a:t>
            </a:r>
            <a:r>
              <a:rPr lang="en-IE" b="1" dirty="0">
                <a:solidFill>
                  <a:schemeClr val="bg1"/>
                </a:solidFill>
              </a:rPr>
              <a:t> </a:t>
            </a:r>
            <a:r>
              <a:rPr lang="en-IE" dirty="0">
                <a:solidFill>
                  <a:schemeClr val="bg1"/>
                </a:solidFill>
              </a:rPr>
              <a:t>affects more than </a:t>
            </a:r>
            <a:r>
              <a:rPr lang="en-IE" b="1" dirty="0">
                <a:solidFill>
                  <a:schemeClr val="bg2"/>
                </a:solidFill>
              </a:rPr>
              <a:t>46 million </a:t>
            </a:r>
            <a:r>
              <a:rPr lang="en-IE" dirty="0">
                <a:solidFill>
                  <a:schemeClr val="bg1"/>
                </a:solidFill>
              </a:rPr>
              <a:t>Europeans</a:t>
            </a:r>
          </a:p>
          <a:p>
            <a:pPr>
              <a:buClr>
                <a:schemeClr val="bg2"/>
              </a:buClr>
            </a:pPr>
            <a:endParaRPr lang="en-IE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IE" dirty="0">
                <a:solidFill>
                  <a:schemeClr val="bg1"/>
                </a:solidFill>
              </a:rPr>
              <a:t>Gap in energy prices between </a:t>
            </a:r>
            <a:r>
              <a:rPr lang="en-IE" b="1" dirty="0">
                <a:solidFill>
                  <a:schemeClr val="bg2"/>
                </a:solidFill>
              </a:rPr>
              <a:t>EU &amp; competitors </a:t>
            </a:r>
            <a:r>
              <a:rPr lang="en-IE" dirty="0">
                <a:solidFill>
                  <a:schemeClr val="bg1"/>
                </a:solidFill>
              </a:rPr>
              <a:t>is growing </a:t>
            </a:r>
          </a:p>
          <a:p>
            <a:pPr>
              <a:buClr>
                <a:schemeClr val="bg2"/>
              </a:buClr>
            </a:pPr>
            <a:endParaRPr lang="en-IE" dirty="0">
              <a:solidFill>
                <a:schemeClr val="bg1"/>
              </a:solidFill>
            </a:endParaRPr>
          </a:p>
          <a:p>
            <a:pPr>
              <a:buClr>
                <a:schemeClr val="bg2"/>
              </a:buClr>
            </a:pPr>
            <a:endParaRPr lang="en-IE" dirty="0">
              <a:solidFill>
                <a:schemeClr val="bg1"/>
              </a:solidFill>
            </a:endParaRPr>
          </a:p>
          <a:p>
            <a:pPr>
              <a:buClr>
                <a:schemeClr val="bg2"/>
              </a:buClr>
            </a:pPr>
            <a:r>
              <a:rPr lang="en-IE" b="1" dirty="0">
                <a:solidFill>
                  <a:schemeClr val="bg2"/>
                </a:solidFill>
              </a:rPr>
              <a:t>What’s driving up energy costs?</a:t>
            </a:r>
          </a:p>
          <a:p>
            <a:pPr>
              <a:buClr>
                <a:schemeClr val="bg2"/>
              </a:buClr>
            </a:pPr>
            <a:endParaRPr lang="en-IE" b="1" dirty="0">
              <a:solidFill>
                <a:schemeClr val="bg2"/>
              </a:solidFill>
            </a:endParaRPr>
          </a:p>
          <a:p>
            <a:pPr>
              <a:buClr>
                <a:schemeClr val="bg2"/>
              </a:buClr>
            </a:pPr>
            <a:endParaRPr lang="en-IE" sz="800" b="1" dirty="0">
              <a:solidFill>
                <a:schemeClr val="bg2"/>
              </a:solidFill>
            </a:endParaRPr>
          </a:p>
          <a:p>
            <a:pPr marL="285750" lvl="5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IE" b="1" dirty="0">
                <a:solidFill>
                  <a:schemeClr val="bg2"/>
                </a:solidFill>
              </a:rPr>
              <a:t>Reliance on fossil fuel imports </a:t>
            </a:r>
            <a:r>
              <a:rPr lang="en-IE" dirty="0">
                <a:solidFill>
                  <a:schemeClr val="bg1"/>
                </a:solidFill>
              </a:rPr>
              <a:t>causing price volatility &amp; high supply costs. </a:t>
            </a:r>
          </a:p>
          <a:p>
            <a:pPr lvl="5">
              <a:buClr>
                <a:schemeClr val="bg2"/>
              </a:buClr>
            </a:pPr>
            <a:endParaRPr lang="en-IE" dirty="0">
              <a:solidFill>
                <a:schemeClr val="bg1"/>
              </a:solidFill>
            </a:endParaRPr>
          </a:p>
          <a:p>
            <a:pPr marL="285750" lvl="5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IE" dirty="0">
                <a:solidFill>
                  <a:schemeClr val="bg1"/>
                </a:solidFill>
              </a:rPr>
              <a:t>Inefficiencies &amp; </a:t>
            </a:r>
            <a:r>
              <a:rPr lang="en-IE" b="1" dirty="0">
                <a:solidFill>
                  <a:schemeClr val="bg2"/>
                </a:solidFill>
              </a:rPr>
              <a:t>lack of electricity system integration </a:t>
            </a:r>
          </a:p>
          <a:p>
            <a:pPr lvl="5">
              <a:buClr>
                <a:schemeClr val="bg2"/>
              </a:buClr>
            </a:pPr>
            <a:endParaRPr lang="en-IE" b="1" dirty="0">
              <a:solidFill>
                <a:schemeClr val="bg1"/>
              </a:solidFill>
            </a:endParaRPr>
          </a:p>
          <a:p>
            <a:pPr marL="285750" lvl="4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IE" b="1" dirty="0">
                <a:solidFill>
                  <a:schemeClr val="bg2"/>
                </a:solidFill>
              </a:rPr>
              <a:t>Increasing system costs </a:t>
            </a:r>
            <a:r>
              <a:rPr lang="en-IE" dirty="0">
                <a:solidFill>
                  <a:schemeClr val="bg1"/>
                </a:solidFill>
              </a:rPr>
              <a:t>covered by network charges &amp; taxes and levies. </a:t>
            </a:r>
            <a:endParaRPr lang="en-IE" b="1" dirty="0">
              <a:solidFill>
                <a:schemeClr val="bg1"/>
              </a:solidFill>
            </a:endParaRPr>
          </a:p>
        </p:txBody>
      </p: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E0CA5D21-846E-2EF5-B742-4C06DCE53FC0}"/>
              </a:ext>
            </a:extLst>
          </p:cNvPr>
          <p:cNvCxnSpPr>
            <a:cxnSpLocks/>
          </p:cNvCxnSpPr>
          <p:nvPr/>
        </p:nvCxnSpPr>
        <p:spPr>
          <a:xfrm>
            <a:off x="5991730" y="3059781"/>
            <a:ext cx="1227348" cy="949197"/>
          </a:xfrm>
          <a:prstGeom prst="curvedConnector3">
            <a:avLst>
              <a:gd name="adj1" fmla="val 50000"/>
            </a:avLst>
          </a:prstGeom>
          <a:ln w="57150">
            <a:solidFill>
              <a:schemeClr val="tx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A graph of a graph showing the growth of the stock market&#10;&#10;Description automatically generated with medium confidence">
            <a:extLst>
              <a:ext uri="{FF2B5EF4-FFF2-40B4-BE49-F238E27FC236}">
                <a16:creationId xmlns:a16="http://schemas.microsoft.com/office/drawing/2014/main" id="{2C647DE4-5979-D030-023A-A67454DE1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6175" y="1290407"/>
            <a:ext cx="4910696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802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&#10;&#10;AI-generated content may be incorrect.">
            <a:extLst>
              <a:ext uri="{FF2B5EF4-FFF2-40B4-BE49-F238E27FC236}">
                <a16:creationId xmlns:a16="http://schemas.microsoft.com/office/drawing/2014/main" id="{187A3463-3520-B035-A2CD-D00AA07A9E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031" y="1815107"/>
            <a:ext cx="5820304" cy="35878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1F95E0-86E0-8D3D-EE7C-F97FAA7C9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57665"/>
            <a:ext cx="10515602" cy="816904"/>
          </a:xfrm>
        </p:spPr>
        <p:txBody>
          <a:bodyPr/>
          <a:lstStyle/>
          <a:p>
            <a:r>
              <a:rPr lang="en-GB" sz="3600" dirty="0"/>
              <a:t>Action Plan for Affordable Energy</a:t>
            </a:r>
            <a:br>
              <a:rPr lang="en-GB" sz="5400" dirty="0"/>
            </a:br>
            <a:br>
              <a:rPr lang="en-GB" sz="1000" dirty="0"/>
            </a:br>
            <a:r>
              <a:rPr lang="en-GB" sz="2400" dirty="0"/>
              <a:t>4 Pillars, 8 Actions</a:t>
            </a:r>
            <a:endParaRPr lang="en-GB" sz="260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BEF6C19-FADD-7E3D-1EB0-76F756CA7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714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>
                <a:solidFill>
                  <a:schemeClr val="bg1"/>
                </a:solidFill>
              </a:rPr>
              <a:pPr algn="l"/>
              <a:t>6</a:t>
            </a:fld>
            <a:endParaRPr lang="en-IE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66E623-CAF2-1C52-D2EC-8E1D80F24021}"/>
              </a:ext>
            </a:extLst>
          </p:cNvPr>
          <p:cNvSpPr txBox="1"/>
          <p:nvPr/>
        </p:nvSpPr>
        <p:spPr>
          <a:xfrm>
            <a:off x="518624" y="1936284"/>
            <a:ext cx="3410366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>
                <a:solidFill>
                  <a:schemeClr val="bg2"/>
                </a:solidFill>
              </a:rPr>
              <a:t>Action 1: </a:t>
            </a:r>
            <a:r>
              <a:rPr lang="en-IE"/>
              <a:t>Making electricity bills more affordable</a:t>
            </a:r>
          </a:p>
          <a:p>
            <a:endParaRPr lang="en-IE" sz="700"/>
          </a:p>
          <a:p>
            <a:r>
              <a:rPr lang="en-IE" b="1">
                <a:solidFill>
                  <a:schemeClr val="bg2"/>
                </a:solidFill>
              </a:rPr>
              <a:t>Action 2: </a:t>
            </a:r>
            <a:r>
              <a:rPr lang="en-IE"/>
              <a:t>Bring down the costs of electricity supply</a:t>
            </a:r>
          </a:p>
          <a:p>
            <a:endParaRPr lang="en-IE" sz="700"/>
          </a:p>
          <a:p>
            <a:r>
              <a:rPr lang="en-IE" b="1">
                <a:solidFill>
                  <a:schemeClr val="bg2"/>
                </a:solidFill>
              </a:rPr>
              <a:t>Action 3: </a:t>
            </a:r>
            <a:r>
              <a:rPr lang="en-IE"/>
              <a:t>Improve gas markets for fair energy prices</a:t>
            </a:r>
          </a:p>
          <a:p>
            <a:endParaRPr lang="en-IE" sz="700"/>
          </a:p>
          <a:p>
            <a:r>
              <a:rPr lang="en-IE" b="1">
                <a:solidFill>
                  <a:schemeClr val="bg2"/>
                </a:solidFill>
              </a:rPr>
              <a:t>Action 4: </a:t>
            </a:r>
            <a:r>
              <a:rPr lang="en-IE"/>
              <a:t>Energy efficiency: delivering energy savings </a:t>
            </a:r>
            <a:endParaRPr lang="en-IE" b="1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1730736-53B2-692F-50E2-129E8BC093C3}"/>
              </a:ext>
            </a:extLst>
          </p:cNvPr>
          <p:cNvSpPr txBox="1"/>
          <p:nvPr/>
        </p:nvSpPr>
        <p:spPr>
          <a:xfrm>
            <a:off x="7897411" y="2693190"/>
            <a:ext cx="4539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>
                <a:solidFill>
                  <a:schemeClr val="bg2"/>
                </a:solidFill>
              </a:rPr>
              <a:t>Action 5: </a:t>
            </a:r>
            <a:r>
              <a:rPr lang="en-IE">
                <a:solidFill>
                  <a:schemeClr val="bg1"/>
                </a:solidFill>
              </a:rPr>
              <a:t>Completing the Energy Union </a:t>
            </a:r>
            <a:endParaRPr lang="en-IE"/>
          </a:p>
          <a:p>
            <a:endParaRPr lang="en-IE" sz="700"/>
          </a:p>
          <a:p>
            <a:endParaRPr lang="en-IE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C78BDB-1FB1-7FB0-B341-40832A382DF4}"/>
              </a:ext>
            </a:extLst>
          </p:cNvPr>
          <p:cNvSpPr txBox="1"/>
          <p:nvPr/>
        </p:nvSpPr>
        <p:spPr>
          <a:xfrm>
            <a:off x="7897411" y="5204475"/>
            <a:ext cx="4294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>
                <a:solidFill>
                  <a:schemeClr val="bg2"/>
                </a:solidFill>
              </a:rPr>
              <a:t>Action 6: </a:t>
            </a:r>
            <a:r>
              <a:rPr lang="en-IE">
                <a:solidFill>
                  <a:schemeClr val="bg1"/>
                </a:solidFill>
              </a:rPr>
              <a:t>A tripartite contract for affordable energy for Europe’s industry </a:t>
            </a:r>
            <a:endParaRPr lang="en-IE"/>
          </a:p>
          <a:p>
            <a:endParaRPr lang="en-IE" sz="7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7BF6C4-F89D-AE06-C3DF-4164BCF92021}"/>
              </a:ext>
            </a:extLst>
          </p:cNvPr>
          <p:cNvSpPr txBox="1"/>
          <p:nvPr/>
        </p:nvSpPr>
        <p:spPr>
          <a:xfrm>
            <a:off x="1350794" y="5042893"/>
            <a:ext cx="372746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700"/>
          </a:p>
          <a:p>
            <a:r>
              <a:rPr lang="en-IE" b="1">
                <a:solidFill>
                  <a:schemeClr val="bg2"/>
                </a:solidFill>
              </a:rPr>
              <a:t>Action 7: </a:t>
            </a:r>
            <a:r>
              <a:rPr lang="en-IE">
                <a:solidFill>
                  <a:schemeClr val="bg1"/>
                </a:solidFill>
              </a:rPr>
              <a:t>Security of supply for price stability</a:t>
            </a:r>
          </a:p>
          <a:p>
            <a:endParaRPr lang="en-IE" sz="700" b="1">
              <a:solidFill>
                <a:schemeClr val="bg1"/>
              </a:solidFill>
            </a:endParaRPr>
          </a:p>
          <a:p>
            <a:r>
              <a:rPr lang="en-IE" b="1">
                <a:solidFill>
                  <a:schemeClr val="bg2"/>
                </a:solidFill>
              </a:rPr>
              <a:t>Action 8: </a:t>
            </a:r>
            <a:r>
              <a:rPr lang="en-IE">
                <a:solidFill>
                  <a:schemeClr val="bg1"/>
                </a:solidFill>
              </a:rPr>
              <a:t>Price crisis preparedness </a:t>
            </a:r>
          </a:p>
          <a:p>
            <a:endParaRPr lang="en-IE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C3079F8-3227-DDB2-33C2-BD6A0D9D61D1}"/>
              </a:ext>
            </a:extLst>
          </p:cNvPr>
          <p:cNvCxnSpPr>
            <a:cxnSpLocks/>
          </p:cNvCxnSpPr>
          <p:nvPr/>
        </p:nvCxnSpPr>
        <p:spPr>
          <a:xfrm>
            <a:off x="614150" y="0"/>
            <a:ext cx="0" cy="149346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514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F95E0-86E0-8D3D-EE7C-F97FAA7C9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75" y="588551"/>
            <a:ext cx="10515602" cy="816904"/>
          </a:xfrm>
        </p:spPr>
        <p:txBody>
          <a:bodyPr/>
          <a:lstStyle/>
          <a:p>
            <a:r>
              <a:rPr lang="en-GB" sz="3600" b="1"/>
              <a:t>Pillar I: </a:t>
            </a:r>
            <a:r>
              <a:rPr lang="en-GB" sz="3600"/>
              <a:t>Lowering energy costs</a:t>
            </a:r>
            <a:br>
              <a:rPr lang="en-GB" sz="3600"/>
            </a:br>
            <a:endParaRPr lang="en-GB" sz="240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C3079F8-3227-DDB2-33C2-BD6A0D9D61D1}"/>
              </a:ext>
            </a:extLst>
          </p:cNvPr>
          <p:cNvCxnSpPr>
            <a:cxnSpLocks/>
          </p:cNvCxnSpPr>
          <p:nvPr/>
        </p:nvCxnSpPr>
        <p:spPr>
          <a:xfrm>
            <a:off x="614150" y="0"/>
            <a:ext cx="0" cy="149346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50E4E9C-0F1F-B86F-6AED-6F15B8884E59}"/>
              </a:ext>
            </a:extLst>
          </p:cNvPr>
          <p:cNvSpPr/>
          <p:nvPr/>
        </p:nvSpPr>
        <p:spPr>
          <a:xfrm>
            <a:off x="942291" y="2425864"/>
            <a:ext cx="1862545" cy="1083187"/>
          </a:xfrm>
          <a:prstGeom prst="roundRect">
            <a:avLst/>
          </a:prstGeom>
          <a:solidFill>
            <a:schemeClr val="bg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>
                <a:solidFill>
                  <a:schemeClr val="bg1"/>
                </a:solidFill>
              </a:rPr>
              <a:t>More efficient network charges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2A163927-6BC6-00BA-0E5C-2379D4822DB2}"/>
              </a:ext>
            </a:extLst>
          </p:cNvPr>
          <p:cNvSpPr/>
          <p:nvPr/>
        </p:nvSpPr>
        <p:spPr>
          <a:xfrm>
            <a:off x="942291" y="3788337"/>
            <a:ext cx="1862544" cy="1053597"/>
          </a:xfrm>
          <a:prstGeom prst="round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>
                <a:solidFill>
                  <a:schemeClr val="bg1"/>
                </a:solidFill>
              </a:rPr>
              <a:t>Reduced taxes &amp; levies 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68BC7BB4-13F5-AFA1-3FAB-663CB0C4BF2A}"/>
              </a:ext>
            </a:extLst>
          </p:cNvPr>
          <p:cNvSpPr/>
          <p:nvPr/>
        </p:nvSpPr>
        <p:spPr>
          <a:xfrm>
            <a:off x="942291" y="5180908"/>
            <a:ext cx="1862545" cy="1053597"/>
          </a:xfrm>
          <a:prstGeom prst="roundRect">
            <a:avLst/>
          </a:prstGeom>
          <a:solidFill>
            <a:schemeClr val="tx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>
                <a:solidFill>
                  <a:schemeClr val="bg1"/>
                </a:solidFill>
              </a:rPr>
              <a:t>Increased retail competition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68BB110-097D-7BD7-DE8A-5A9837B5A1C0}"/>
              </a:ext>
            </a:extLst>
          </p:cNvPr>
          <p:cNvSpPr/>
          <p:nvPr/>
        </p:nvSpPr>
        <p:spPr>
          <a:xfrm>
            <a:off x="3789780" y="2475966"/>
            <a:ext cx="1953881" cy="1052513"/>
          </a:xfrm>
          <a:prstGeom prst="roundRect">
            <a:avLst/>
          </a:prstGeom>
          <a:solidFill>
            <a:schemeClr val="bg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>
                <a:solidFill>
                  <a:schemeClr val="bg1"/>
                </a:solidFill>
              </a:rPr>
              <a:t>Long-term electricity supply contracts 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AD7E9A51-0E89-7655-87FD-AEFB5BBFD8CB}"/>
              </a:ext>
            </a:extLst>
          </p:cNvPr>
          <p:cNvSpPr/>
          <p:nvPr/>
        </p:nvSpPr>
        <p:spPr>
          <a:xfrm>
            <a:off x="3785147" y="3639497"/>
            <a:ext cx="1963146" cy="889722"/>
          </a:xfrm>
          <a:prstGeom prst="round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>
                <a:solidFill>
                  <a:schemeClr val="bg1"/>
                </a:solidFill>
              </a:rPr>
              <a:t>Reduced permitting times 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5FA93F18-B448-0CFF-59DD-E4C9DBAF8F6D}"/>
              </a:ext>
            </a:extLst>
          </p:cNvPr>
          <p:cNvSpPr/>
          <p:nvPr/>
        </p:nvSpPr>
        <p:spPr>
          <a:xfrm>
            <a:off x="3778762" y="4726056"/>
            <a:ext cx="1975917" cy="889722"/>
          </a:xfrm>
          <a:prstGeom prst="roundRect">
            <a:avLst/>
          </a:prstGeom>
          <a:solidFill>
            <a:schemeClr val="tx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>
                <a:solidFill>
                  <a:schemeClr val="bg1"/>
                </a:solidFill>
              </a:rPr>
              <a:t>Grid expansion &amp; modernisation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5456920-053B-2AD4-5742-6F8C87F0D286}"/>
              </a:ext>
            </a:extLst>
          </p:cNvPr>
          <p:cNvSpPr txBox="1"/>
          <p:nvPr/>
        </p:nvSpPr>
        <p:spPr>
          <a:xfrm>
            <a:off x="406757" y="1387007"/>
            <a:ext cx="29376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E" sz="1600" b="1">
                <a:solidFill>
                  <a:schemeClr val="bg2"/>
                </a:solidFill>
              </a:rPr>
              <a:t>Action 1</a:t>
            </a:r>
          </a:p>
          <a:p>
            <a:pPr algn="ctr"/>
            <a:r>
              <a:rPr lang="en-IE" sz="1600">
                <a:solidFill>
                  <a:schemeClr val="bg2"/>
                </a:solidFill>
              </a:rPr>
              <a:t>Making electricity bills more affordable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F100F5-C618-0827-E08E-7DD659AF1532}"/>
              </a:ext>
            </a:extLst>
          </p:cNvPr>
          <p:cNvSpPr txBox="1"/>
          <p:nvPr/>
        </p:nvSpPr>
        <p:spPr>
          <a:xfrm>
            <a:off x="3392388" y="1387007"/>
            <a:ext cx="284024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E" sz="1600" b="1">
                <a:solidFill>
                  <a:schemeClr val="bg2"/>
                </a:solidFill>
              </a:rPr>
              <a:t>Action 2</a:t>
            </a:r>
          </a:p>
          <a:p>
            <a:pPr algn="ctr"/>
            <a:r>
              <a:rPr lang="en-IE" sz="1600">
                <a:solidFill>
                  <a:schemeClr val="bg2"/>
                </a:solidFill>
              </a:rPr>
              <a:t>Bring down costs of electricity supply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D1E6FF1-9FBE-D101-8589-4D87F431AFD3}"/>
              </a:ext>
            </a:extLst>
          </p:cNvPr>
          <p:cNvSpPr/>
          <p:nvPr/>
        </p:nvSpPr>
        <p:spPr>
          <a:xfrm>
            <a:off x="3748822" y="5747720"/>
            <a:ext cx="2035797" cy="889722"/>
          </a:xfrm>
          <a:prstGeom prst="roundRect">
            <a:avLst/>
          </a:prstGeom>
          <a:solidFill>
            <a:schemeClr val="tx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>
                <a:solidFill>
                  <a:schemeClr val="bg1"/>
                </a:solidFill>
              </a:rPr>
              <a:t>Boosting flexibility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8917D71-9C60-145A-D77B-17691FE682C0}"/>
              </a:ext>
            </a:extLst>
          </p:cNvPr>
          <p:cNvSpPr/>
          <p:nvPr/>
        </p:nvSpPr>
        <p:spPr>
          <a:xfrm>
            <a:off x="2446167" y="2210217"/>
            <a:ext cx="738549" cy="431295"/>
          </a:xfrm>
          <a:prstGeom prst="ellipse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100" b="1"/>
              <a:t>2025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0849D57-62BD-7CED-6E5F-E62E96008A59}"/>
              </a:ext>
            </a:extLst>
          </p:cNvPr>
          <p:cNvSpPr/>
          <p:nvPr/>
        </p:nvSpPr>
        <p:spPr>
          <a:xfrm>
            <a:off x="5316833" y="2298728"/>
            <a:ext cx="738549" cy="431295"/>
          </a:xfrm>
          <a:prstGeom prst="ellipse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100" b="1"/>
              <a:t>2025</a:t>
            </a:r>
          </a:p>
          <a:p>
            <a:pPr algn="ctr"/>
            <a:r>
              <a:rPr lang="en-IE" sz="1100" b="1"/>
              <a:t>2026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1326D46-E661-A36F-36F0-C499C585F42A}"/>
              </a:ext>
            </a:extLst>
          </p:cNvPr>
          <p:cNvSpPr txBox="1"/>
          <p:nvPr/>
        </p:nvSpPr>
        <p:spPr>
          <a:xfrm>
            <a:off x="6351250" y="1387007"/>
            <a:ext cx="263933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E" sz="1600" b="1">
                <a:solidFill>
                  <a:schemeClr val="bg2"/>
                </a:solidFill>
              </a:rPr>
              <a:t>Action 3</a:t>
            </a:r>
          </a:p>
          <a:p>
            <a:pPr algn="ctr"/>
            <a:r>
              <a:rPr lang="en-IE" sz="1600" b="1">
                <a:solidFill>
                  <a:schemeClr val="bg2"/>
                </a:solidFill>
              </a:rPr>
              <a:t> </a:t>
            </a:r>
            <a:r>
              <a:rPr lang="en-IE" sz="1600">
                <a:solidFill>
                  <a:schemeClr val="bg2"/>
                </a:solidFill>
              </a:rPr>
              <a:t>Ensuring well-functioning gas markets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10F9CAFC-7CAE-0155-13B3-EA65EDF42EDF}"/>
              </a:ext>
            </a:extLst>
          </p:cNvPr>
          <p:cNvSpPr/>
          <p:nvPr/>
        </p:nvSpPr>
        <p:spPr>
          <a:xfrm>
            <a:off x="6519621" y="3176898"/>
            <a:ext cx="2302595" cy="1073744"/>
          </a:xfrm>
          <a:prstGeom prst="roundRect">
            <a:avLst/>
          </a:prstGeom>
          <a:solidFill>
            <a:schemeClr val="bg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>
                <a:solidFill>
                  <a:schemeClr val="bg1"/>
                </a:solidFill>
              </a:rPr>
              <a:t>Ensuring well-functioning gas markets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CFA84C55-72F7-A118-220F-16791C792F0C}"/>
              </a:ext>
            </a:extLst>
          </p:cNvPr>
          <p:cNvSpPr/>
          <p:nvPr/>
        </p:nvSpPr>
        <p:spPr>
          <a:xfrm>
            <a:off x="6508477" y="4368879"/>
            <a:ext cx="2324882" cy="1129514"/>
          </a:xfrm>
          <a:prstGeom prst="round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>
                <a:solidFill>
                  <a:schemeClr val="bg1"/>
                </a:solidFill>
              </a:rPr>
              <a:t>Harnessing EU purchasing power to get a better deal for imported natural gas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C991A8D-7DD1-8BFC-AD75-1AE7509BD7A4}"/>
              </a:ext>
            </a:extLst>
          </p:cNvPr>
          <p:cNvCxnSpPr>
            <a:cxnSpLocks/>
          </p:cNvCxnSpPr>
          <p:nvPr/>
        </p:nvCxnSpPr>
        <p:spPr>
          <a:xfrm>
            <a:off x="9172557" y="2652517"/>
            <a:ext cx="0" cy="3668094"/>
          </a:xfrm>
          <a:prstGeom prst="line">
            <a:avLst/>
          </a:prstGeom>
          <a:ln w="127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A297FE4F-7114-2473-D603-CDFC88034AC8}"/>
              </a:ext>
            </a:extLst>
          </p:cNvPr>
          <p:cNvSpPr/>
          <p:nvPr/>
        </p:nvSpPr>
        <p:spPr>
          <a:xfrm>
            <a:off x="9362416" y="3176898"/>
            <a:ext cx="2395263" cy="1073744"/>
          </a:xfrm>
          <a:prstGeom prst="roundRect">
            <a:avLst/>
          </a:prstGeom>
          <a:solidFill>
            <a:schemeClr val="bg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>
                <a:solidFill>
                  <a:schemeClr val="bg1"/>
                </a:solidFill>
              </a:rPr>
              <a:t>An energy efficiency market of European dimension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CD71C55E-FCAB-5828-D8A9-E5304E0D5E30}"/>
              </a:ext>
            </a:extLst>
          </p:cNvPr>
          <p:cNvSpPr/>
          <p:nvPr/>
        </p:nvSpPr>
        <p:spPr>
          <a:xfrm>
            <a:off x="9331331" y="4396764"/>
            <a:ext cx="2457432" cy="1073744"/>
          </a:xfrm>
          <a:prstGeom prst="round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>
                <a:solidFill>
                  <a:schemeClr val="bg1"/>
                </a:solidFill>
              </a:rPr>
              <a:t>Give consumers access to more efficiency appliances &amp; products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2E369F6-9997-6167-204D-403B59E8F3F7}"/>
              </a:ext>
            </a:extLst>
          </p:cNvPr>
          <p:cNvSpPr txBox="1"/>
          <p:nvPr/>
        </p:nvSpPr>
        <p:spPr>
          <a:xfrm>
            <a:off x="9300827" y="1387007"/>
            <a:ext cx="275886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E" sz="1600" b="1">
                <a:solidFill>
                  <a:schemeClr val="bg2"/>
                </a:solidFill>
              </a:rPr>
              <a:t>Action 4</a:t>
            </a:r>
          </a:p>
          <a:p>
            <a:pPr algn="ctr"/>
            <a:r>
              <a:rPr lang="en-IE" sz="1600">
                <a:solidFill>
                  <a:schemeClr val="bg2"/>
                </a:solidFill>
              </a:rPr>
              <a:t>Energy efficiency – delivering energy savings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7B15285-533C-936E-FA87-98CCE0A0A0B8}"/>
              </a:ext>
            </a:extLst>
          </p:cNvPr>
          <p:cNvSpPr/>
          <p:nvPr/>
        </p:nvSpPr>
        <p:spPr>
          <a:xfrm>
            <a:off x="8339079" y="2997705"/>
            <a:ext cx="738549" cy="431295"/>
          </a:xfrm>
          <a:prstGeom prst="ellipse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100" b="1"/>
              <a:t>2025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73894470-5641-C161-EF9E-59053BB66C9C}"/>
              </a:ext>
            </a:extLst>
          </p:cNvPr>
          <p:cNvCxnSpPr>
            <a:cxnSpLocks/>
          </p:cNvCxnSpPr>
          <p:nvPr/>
        </p:nvCxnSpPr>
        <p:spPr>
          <a:xfrm>
            <a:off x="6187426" y="2652517"/>
            <a:ext cx="0" cy="3668094"/>
          </a:xfrm>
          <a:prstGeom prst="line">
            <a:avLst/>
          </a:prstGeom>
          <a:ln w="127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1F9E871-0C41-31AF-AFF7-3F9881EA4A84}"/>
              </a:ext>
            </a:extLst>
          </p:cNvPr>
          <p:cNvCxnSpPr>
            <a:cxnSpLocks/>
          </p:cNvCxnSpPr>
          <p:nvPr/>
        </p:nvCxnSpPr>
        <p:spPr>
          <a:xfrm>
            <a:off x="3344357" y="2652517"/>
            <a:ext cx="0" cy="3668094"/>
          </a:xfrm>
          <a:prstGeom prst="line">
            <a:avLst/>
          </a:prstGeom>
          <a:ln w="127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4" name="Oval 93">
            <a:extLst>
              <a:ext uri="{FF2B5EF4-FFF2-40B4-BE49-F238E27FC236}">
                <a16:creationId xmlns:a16="http://schemas.microsoft.com/office/drawing/2014/main" id="{9A72FDF0-B9E5-E29C-0767-558A6CA8F10F}"/>
              </a:ext>
            </a:extLst>
          </p:cNvPr>
          <p:cNvSpPr/>
          <p:nvPr/>
        </p:nvSpPr>
        <p:spPr>
          <a:xfrm>
            <a:off x="11229279" y="2958909"/>
            <a:ext cx="830413" cy="431295"/>
          </a:xfrm>
          <a:prstGeom prst="ellipse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IE" sz="1100" b="1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709089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Placeholder 57" descr="A metal vent with a label&#10;&#10;Description automatically generated with medium confidence">
            <a:extLst>
              <a:ext uri="{FF2B5EF4-FFF2-40B4-BE49-F238E27FC236}">
                <a16:creationId xmlns:a16="http://schemas.microsoft.com/office/drawing/2014/main" id="{88A1C5D8-60B5-93A9-F02E-7A12AB95A1EE}"/>
              </a:ext>
            </a:extLst>
          </p:cNvPr>
          <p:cNvPicPr>
            <a:picLocks noGrp="1" noChangeAspect="1"/>
          </p:cNvPicPr>
          <p:nvPr>
            <p:ph type="pic" idx="19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"/>
          <a:stretch/>
        </p:blipFill>
        <p:spPr>
          <a:xfrm>
            <a:off x="980935" y="4979670"/>
            <a:ext cx="1280679" cy="1280679"/>
          </a:xfr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8E5F9BDA-E46F-9081-EDE6-E100AC344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177" y="437090"/>
            <a:ext cx="10515600" cy="816904"/>
          </a:xfrm>
        </p:spPr>
        <p:txBody>
          <a:bodyPr/>
          <a:lstStyle/>
          <a:p>
            <a:r>
              <a:rPr lang="en-GB" sz="4000" b="1"/>
              <a:t>Pillar II: </a:t>
            </a:r>
            <a:r>
              <a:rPr lang="en-GB" sz="4000"/>
              <a:t>Completing the Energy Union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DC4248C-004C-1091-9396-82C53B5B39C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520" y="1593110"/>
            <a:ext cx="1280679" cy="1280679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0A204C1-4B1B-4709-D341-B6D1AE9BB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52788" y="1685432"/>
            <a:ext cx="3918366" cy="592144"/>
          </a:xfrm>
        </p:spPr>
        <p:txBody>
          <a:bodyPr/>
          <a:lstStyle/>
          <a:p>
            <a:r>
              <a:rPr lang="en-GB" sz="1600" b="1">
                <a:solidFill>
                  <a:schemeClr val="tx2"/>
                </a:solidFill>
              </a:rPr>
              <a:t>Electrification Action Plan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87F70DA-16AD-174C-923A-0A135F9420E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2307379" y="5257592"/>
            <a:ext cx="3809185" cy="489617"/>
          </a:xfrm>
        </p:spPr>
        <p:txBody>
          <a:bodyPr/>
          <a:lstStyle/>
          <a:p>
            <a:r>
              <a:rPr lang="en-GB" sz="1600" b="1">
                <a:solidFill>
                  <a:schemeClr val="tx2"/>
                </a:solidFill>
              </a:rPr>
              <a:t>Heating &amp; Cooling Strategy</a:t>
            </a:r>
            <a:endParaRPr lang="en-GB" sz="1600">
              <a:solidFill>
                <a:schemeClr val="tx2"/>
              </a:solidFill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BC19723-21AE-5D9F-2AEE-04E344A7A7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9177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8</a:t>
            </a:fld>
            <a:endParaRPr lang="en-I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BDD8D49-6641-5FB6-5B77-3C852815B4E5}"/>
              </a:ext>
            </a:extLst>
          </p:cNvPr>
          <p:cNvSpPr/>
          <p:nvPr/>
        </p:nvSpPr>
        <p:spPr>
          <a:xfrm>
            <a:off x="1885897" y="4810174"/>
            <a:ext cx="767723" cy="43572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IE" sz="1100" b="1" dirty="0"/>
              <a:t>Q1 2026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CAA0614-651D-3BFD-1D8F-D5438714303F}"/>
              </a:ext>
            </a:extLst>
          </p:cNvPr>
          <p:cNvCxnSpPr>
            <a:cxnSpLocks/>
          </p:cNvCxnSpPr>
          <p:nvPr/>
        </p:nvCxnSpPr>
        <p:spPr>
          <a:xfrm>
            <a:off x="614150" y="0"/>
            <a:ext cx="0" cy="149346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Placeholder 9" descr="A group of flags on poles&#10;&#10;Description automatically generated">
            <a:extLst>
              <a:ext uri="{FF2B5EF4-FFF2-40B4-BE49-F238E27FC236}">
                <a16:creationId xmlns:a16="http://schemas.microsoft.com/office/drawing/2014/main" id="{FA8CEF1D-89C7-3284-4E7F-EF121FE13AC5}"/>
              </a:ext>
            </a:extLst>
          </p:cNvPr>
          <p:cNvPicPr>
            <a:picLocks noGrp="1" noChangeAspect="1"/>
          </p:cNvPicPr>
          <p:nvPr>
            <p:ph type="pic" idx="2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03094" y="3230476"/>
            <a:ext cx="1280679" cy="1279540"/>
          </a:xfr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7439F48-A22D-5B4E-B1BB-2ABDF300C8D5}"/>
              </a:ext>
            </a:extLst>
          </p:cNvPr>
          <p:cNvSpPr txBox="1">
            <a:spLocks/>
          </p:cNvSpPr>
          <p:nvPr/>
        </p:nvSpPr>
        <p:spPr>
          <a:xfrm>
            <a:off x="2270081" y="3442879"/>
            <a:ext cx="3768186" cy="435720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>
                <a:solidFill>
                  <a:schemeClr val="tx2"/>
                </a:solidFill>
              </a:rPr>
              <a:t>Roadmap on Digitalisation &amp; AI</a:t>
            </a:r>
            <a:r>
              <a:rPr lang="en-GB" sz="1600" b="1"/>
              <a:t> 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03AA60E-EAE6-1833-50D9-C17A44D6C9D5}"/>
              </a:ext>
            </a:extLst>
          </p:cNvPr>
          <p:cNvSpPr/>
          <p:nvPr/>
        </p:nvSpPr>
        <p:spPr>
          <a:xfrm>
            <a:off x="7500114" y="3025979"/>
            <a:ext cx="767318" cy="445789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100" b="1"/>
              <a:t>From 2025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E295404-4ADB-BFEB-8F1E-FF56173697A6}"/>
              </a:ext>
            </a:extLst>
          </p:cNvPr>
          <p:cNvSpPr/>
          <p:nvPr/>
        </p:nvSpPr>
        <p:spPr>
          <a:xfrm>
            <a:off x="1820848" y="1434353"/>
            <a:ext cx="767723" cy="40793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100" b="1"/>
              <a:t>Q1 2026</a:t>
            </a:r>
          </a:p>
        </p:txBody>
      </p:sp>
      <p:pic>
        <p:nvPicPr>
          <p:cNvPr id="48" name="Picture Placeholder 20" descr="A person in a hard hat looking at a computer screen&#10;&#10;Description automatically generated">
            <a:extLst>
              <a:ext uri="{FF2B5EF4-FFF2-40B4-BE49-F238E27FC236}">
                <a16:creationId xmlns:a16="http://schemas.microsoft.com/office/drawing/2014/main" id="{99C20C1B-7A5A-9FC4-4666-E61720B9F9F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8967" y="3233682"/>
            <a:ext cx="1280679" cy="1279540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</p:pic>
      <p:sp>
        <p:nvSpPr>
          <p:cNvPr id="22" name="Content Placeholder 14">
            <a:extLst>
              <a:ext uri="{FF2B5EF4-FFF2-40B4-BE49-F238E27FC236}">
                <a16:creationId xmlns:a16="http://schemas.microsoft.com/office/drawing/2014/main" id="{053C50EF-4BAF-71D7-000D-6DFA3465A324}"/>
              </a:ext>
            </a:extLst>
          </p:cNvPr>
          <p:cNvSpPr txBox="1">
            <a:spLocks/>
          </p:cNvSpPr>
          <p:nvPr/>
        </p:nvSpPr>
        <p:spPr>
          <a:xfrm>
            <a:off x="7883773" y="1736695"/>
            <a:ext cx="3809185" cy="489617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>
                <a:solidFill>
                  <a:schemeClr val="tx2"/>
                </a:solidFill>
              </a:rPr>
              <a:t>Clean Energy Investment Strategy</a:t>
            </a:r>
            <a:endParaRPr lang="en-GB" sz="1600">
              <a:solidFill>
                <a:schemeClr val="tx2"/>
              </a:solidFill>
            </a:endParaRPr>
          </a:p>
        </p:txBody>
      </p:sp>
      <p:sp>
        <p:nvSpPr>
          <p:cNvPr id="33" name="Content Placeholder 14">
            <a:extLst>
              <a:ext uri="{FF2B5EF4-FFF2-40B4-BE49-F238E27FC236}">
                <a16:creationId xmlns:a16="http://schemas.microsoft.com/office/drawing/2014/main" id="{E3E357DE-929D-BFB0-4BFA-F8AA91157D3A}"/>
              </a:ext>
            </a:extLst>
          </p:cNvPr>
          <p:cNvSpPr txBox="1">
            <a:spLocks/>
          </p:cNvSpPr>
          <p:nvPr/>
        </p:nvSpPr>
        <p:spPr>
          <a:xfrm>
            <a:off x="7883772" y="5130874"/>
            <a:ext cx="3809185" cy="489617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>
                <a:solidFill>
                  <a:schemeClr val="tx2"/>
                </a:solidFill>
                <a:effectLst/>
                <a:latin typeface="+mj-lt"/>
              </a:rPr>
              <a:t>Simplify, strengthen  </a:t>
            </a:r>
            <a:r>
              <a:rPr lang="en-US" sz="1600" b="1">
                <a:solidFill>
                  <a:schemeClr val="tx2"/>
                </a:solidFill>
                <a:latin typeface="+mj-lt"/>
              </a:rPr>
              <a:t>&amp; modernise Energy Union governance</a:t>
            </a:r>
            <a:r>
              <a:rPr lang="en-GB" sz="160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35" name="Picture Placeholder 57">
            <a:extLst>
              <a:ext uri="{FF2B5EF4-FFF2-40B4-BE49-F238E27FC236}">
                <a16:creationId xmlns:a16="http://schemas.microsoft.com/office/drawing/2014/main" id="{E38A5D2A-FC7C-7043-97BB-D7AA057411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3094" y="1593110"/>
            <a:ext cx="1280679" cy="1280679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</p:pic>
      <p:pic>
        <p:nvPicPr>
          <p:cNvPr id="49" name="Picture Placeholder 9">
            <a:extLst>
              <a:ext uri="{FF2B5EF4-FFF2-40B4-BE49-F238E27FC236}">
                <a16:creationId xmlns:a16="http://schemas.microsoft.com/office/drawing/2014/main" id="{316AD356-9C5A-3B8B-B6F8-A8102F7BE2B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3094" y="4968785"/>
            <a:ext cx="1280679" cy="1279540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892FD44-941A-9526-0B04-E9026C451AAB}"/>
              </a:ext>
            </a:extLst>
          </p:cNvPr>
          <p:cNvCxnSpPr>
            <a:cxnSpLocks/>
          </p:cNvCxnSpPr>
          <p:nvPr/>
        </p:nvCxnSpPr>
        <p:spPr>
          <a:xfrm>
            <a:off x="6096000" y="1633914"/>
            <a:ext cx="0" cy="4313417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A2D935AE-3F97-CB21-B085-F8CA1A7C1667}"/>
              </a:ext>
            </a:extLst>
          </p:cNvPr>
          <p:cNvSpPr/>
          <p:nvPr/>
        </p:nvSpPr>
        <p:spPr>
          <a:xfrm>
            <a:off x="7451833" y="1367282"/>
            <a:ext cx="767318" cy="445789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100" b="1"/>
              <a:t>2025</a:t>
            </a:r>
          </a:p>
        </p:txBody>
      </p:sp>
      <p:sp>
        <p:nvSpPr>
          <p:cNvPr id="53" name="Content Placeholder 14">
            <a:extLst>
              <a:ext uri="{FF2B5EF4-FFF2-40B4-BE49-F238E27FC236}">
                <a16:creationId xmlns:a16="http://schemas.microsoft.com/office/drawing/2014/main" id="{E63F83FE-3111-0DCB-A3C7-8C323B53075C}"/>
              </a:ext>
            </a:extLst>
          </p:cNvPr>
          <p:cNvSpPr txBox="1">
            <a:spLocks/>
          </p:cNvSpPr>
          <p:nvPr/>
        </p:nvSpPr>
        <p:spPr>
          <a:xfrm>
            <a:off x="7945198" y="3417640"/>
            <a:ext cx="3809185" cy="489617"/>
          </a:xfrm>
          <a:prstGeom prst="rect">
            <a:avLst/>
          </a:prstGeom>
        </p:spPr>
        <p:txBody>
          <a:bodyPr vert="horz" lIns="144000" tIns="144000" rIns="144000" bIns="144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>
                <a:solidFill>
                  <a:schemeClr val="tx2"/>
                </a:solidFill>
              </a:rPr>
              <a:t>Deeper Electricity Market Integration</a:t>
            </a:r>
            <a:endParaRPr lang="en-GB" sz="1600">
              <a:solidFill>
                <a:schemeClr val="tx2"/>
              </a:solidFill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2A2DEF9-D5B1-2F66-5FE3-F9B19ECDF518}"/>
              </a:ext>
            </a:extLst>
          </p:cNvPr>
          <p:cNvSpPr/>
          <p:nvPr/>
        </p:nvSpPr>
        <p:spPr>
          <a:xfrm>
            <a:off x="7519206" y="4813215"/>
            <a:ext cx="1020285" cy="457663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IE" sz="1100" b="1" dirty="0"/>
              <a:t>Timing tbc</a:t>
            </a:r>
            <a:endParaRPr lang="en-IE" sz="1100" b="1" dirty="0">
              <a:cs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B115351-35C8-B0B9-42FD-31DDA64CAB1B}"/>
              </a:ext>
            </a:extLst>
          </p:cNvPr>
          <p:cNvSpPr/>
          <p:nvPr/>
        </p:nvSpPr>
        <p:spPr>
          <a:xfrm>
            <a:off x="1821970" y="3064526"/>
            <a:ext cx="767723" cy="40793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IE" sz="1100" b="1" dirty="0"/>
              <a:t>2026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2647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AB322A37-B7C7-EEE1-F5CA-A193660DC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739" y="510669"/>
            <a:ext cx="10450228" cy="710971"/>
          </a:xfrm>
        </p:spPr>
        <p:txBody>
          <a:bodyPr/>
          <a:lstStyle/>
          <a:p>
            <a:r>
              <a:rPr lang="en-IE" sz="3600" b="1"/>
              <a:t>Pillar III: </a:t>
            </a:r>
            <a:r>
              <a:rPr lang="en-IE" sz="3600"/>
              <a:t>Attracting investment &amp; ensuring delivery</a:t>
            </a:r>
            <a:br>
              <a:rPr lang="en-IE" sz="3600"/>
            </a:br>
            <a:r>
              <a:rPr lang="en-IE" sz="2800"/>
              <a:t>A tripartite contract</a:t>
            </a:r>
            <a:endParaRPr lang="en-IE" sz="3600" b="1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D0C1D8-3889-9F21-98A0-D7C521184291}"/>
              </a:ext>
            </a:extLst>
          </p:cNvPr>
          <p:cNvGrpSpPr/>
          <p:nvPr/>
        </p:nvGrpSpPr>
        <p:grpSpPr>
          <a:xfrm>
            <a:off x="1632653" y="1371599"/>
            <a:ext cx="7932922" cy="5211435"/>
            <a:chOff x="1632652" y="1111705"/>
            <a:chExt cx="8044593" cy="547133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7F7A04E-E6FD-137F-73E4-46701D4A1279}"/>
                </a:ext>
              </a:extLst>
            </p:cNvPr>
            <p:cNvSpPr/>
            <p:nvPr/>
          </p:nvSpPr>
          <p:spPr>
            <a:xfrm>
              <a:off x="7497053" y="1129305"/>
              <a:ext cx="1262436" cy="893914"/>
            </a:xfrm>
            <a:prstGeom prst="ellipse">
              <a:avLst/>
            </a:prstGeom>
            <a:solidFill>
              <a:schemeClr val="tx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EIB</a:t>
              </a:r>
              <a:endParaRPr lang="en-IE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23B97CD-1B5E-FFF2-FEC1-5D7153338DF9}"/>
                </a:ext>
              </a:extLst>
            </p:cNvPr>
            <p:cNvSpPr/>
            <p:nvPr/>
          </p:nvSpPr>
          <p:spPr>
            <a:xfrm>
              <a:off x="4781337" y="3114032"/>
              <a:ext cx="1780118" cy="139528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/>
                <a:t>European Commission</a:t>
              </a:r>
              <a:endParaRPr lang="en-IE" sz="15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6B1D400-15F8-F978-914F-3D17E0FC8487}"/>
                </a:ext>
              </a:extLst>
            </p:cNvPr>
            <p:cNvSpPr/>
            <p:nvPr/>
          </p:nvSpPr>
          <p:spPr>
            <a:xfrm>
              <a:off x="4587786" y="1111705"/>
              <a:ext cx="1983194" cy="1116226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Member States</a:t>
              </a:r>
              <a:endParaRPr lang="en-IE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264FE3A-3A09-1DFC-2FAB-696FD97C9114}"/>
                </a:ext>
              </a:extLst>
            </p:cNvPr>
            <p:cNvSpPr/>
            <p:nvPr/>
          </p:nvSpPr>
          <p:spPr>
            <a:xfrm>
              <a:off x="4062884" y="5793265"/>
              <a:ext cx="1608512" cy="78977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1000" b="1"/>
                <a:t>Energy demand &amp; long-term energy contracts 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2B4DA5C-8EA7-207B-8513-1057B53853B8}"/>
                </a:ext>
              </a:extLst>
            </p:cNvPr>
            <p:cNvCxnSpPr>
              <a:cxnSpLocks/>
            </p:cNvCxnSpPr>
            <p:nvPr/>
          </p:nvCxnSpPr>
          <p:spPr>
            <a:xfrm>
              <a:off x="6569463" y="2138705"/>
              <a:ext cx="1361679" cy="2610843"/>
            </a:xfrm>
            <a:prstGeom prst="straightConnector1">
              <a:avLst/>
            </a:prstGeom>
            <a:ln w="76200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370EBF8-5C0B-B372-48D9-9DCB38032780}"/>
                </a:ext>
              </a:extLst>
            </p:cNvPr>
            <p:cNvSpPr/>
            <p:nvPr/>
          </p:nvSpPr>
          <p:spPr>
            <a:xfrm>
              <a:off x="2097626" y="4974096"/>
              <a:ext cx="1983194" cy="1116226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Clean energy producers</a:t>
              </a:r>
              <a:endParaRPr lang="en-IE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A4D1F15-77AE-0F8E-DCC2-D4AA2D2CFB9B}"/>
                </a:ext>
              </a:extLst>
            </p:cNvPr>
            <p:cNvSpPr/>
            <p:nvPr/>
          </p:nvSpPr>
          <p:spPr>
            <a:xfrm>
              <a:off x="7294227" y="4937466"/>
              <a:ext cx="1983194" cy="1116226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Energy consuming industry</a:t>
              </a:r>
              <a:endParaRPr lang="en-IE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8E162F3-B7AF-0F0B-63EC-445C64DC51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88622" y="2232768"/>
              <a:ext cx="1341888" cy="2632266"/>
            </a:xfrm>
            <a:prstGeom prst="straightConnector1">
              <a:avLst/>
            </a:prstGeom>
            <a:ln w="762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5A55CC9-1014-6C4C-0C63-3321FA56016E}"/>
                </a:ext>
              </a:extLst>
            </p:cNvPr>
            <p:cNvCxnSpPr>
              <a:cxnSpLocks/>
            </p:cNvCxnSpPr>
            <p:nvPr/>
          </p:nvCxnSpPr>
          <p:spPr>
            <a:xfrm>
              <a:off x="4159768" y="5571825"/>
              <a:ext cx="2959484" cy="0"/>
            </a:xfrm>
            <a:prstGeom prst="straightConnector1">
              <a:avLst/>
            </a:prstGeom>
            <a:ln w="76200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674612D-3CE9-6C06-796E-F29D1DF50C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8861" y="5326274"/>
              <a:ext cx="2959484" cy="0"/>
            </a:xfrm>
            <a:prstGeom prst="straightConnector1">
              <a:avLst/>
            </a:prstGeom>
            <a:ln w="762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9286B3C-09D9-549D-FB77-4BE5B88A81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96982" y="2135278"/>
              <a:ext cx="1290804" cy="2729756"/>
            </a:xfrm>
            <a:prstGeom prst="straightConnector1">
              <a:avLst/>
            </a:prstGeom>
            <a:ln w="76200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DAA328D-CBE7-19CB-DD9C-BFF61050D0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1713" y="2215080"/>
              <a:ext cx="1266747" cy="2658344"/>
            </a:xfrm>
            <a:prstGeom prst="straightConnector1">
              <a:avLst/>
            </a:prstGeom>
            <a:ln w="762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52FBB49-9527-A011-A5C4-472C96E43531}"/>
                </a:ext>
              </a:extLst>
            </p:cNvPr>
            <p:cNvSpPr/>
            <p:nvPr/>
          </p:nvSpPr>
          <p:spPr>
            <a:xfrm>
              <a:off x="1632652" y="3381454"/>
              <a:ext cx="1835511" cy="88077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/>
                <a:t>Affordable energy to power for economic growth</a:t>
              </a:r>
              <a:endParaRPr lang="en-IE" sz="1000" b="1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FCCA440-F34F-79D0-0F5E-79640EB5A577}"/>
                </a:ext>
              </a:extLst>
            </p:cNvPr>
            <p:cNvSpPr/>
            <p:nvPr/>
          </p:nvSpPr>
          <p:spPr>
            <a:xfrm>
              <a:off x="2122224" y="2421214"/>
              <a:ext cx="1835511" cy="817438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000" b="1"/>
                <a:t>Regulatory &amp; taxation framework</a:t>
              </a:r>
            </a:p>
            <a:p>
              <a:pPr algn="ctr"/>
              <a:r>
                <a:rPr lang="en-US" sz="1000" b="1"/>
                <a:t>Policy clarity</a:t>
              </a:r>
              <a:endParaRPr lang="en-IE" sz="1000" b="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D94E465-1E87-8F83-B43A-E2BC6F9B2BCB}"/>
                </a:ext>
              </a:extLst>
            </p:cNvPr>
            <p:cNvSpPr/>
            <p:nvPr/>
          </p:nvSpPr>
          <p:spPr>
            <a:xfrm>
              <a:off x="7294227" y="2420686"/>
              <a:ext cx="1835511" cy="817438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000" b="1"/>
                <a:t>Business environment with scale, visibility and off-take demand</a:t>
              </a:r>
              <a:endParaRPr lang="en-IE" sz="1000" b="1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7FFFBA2-987F-5D73-D77B-D6D72EF87D30}"/>
                </a:ext>
              </a:extLst>
            </p:cNvPr>
            <p:cNvSpPr/>
            <p:nvPr/>
          </p:nvSpPr>
          <p:spPr>
            <a:xfrm>
              <a:off x="7841734" y="3381454"/>
              <a:ext cx="1835511" cy="88077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/>
                <a:t>Goods needed by consumers, EU economic growth &amp; employment </a:t>
              </a:r>
              <a:endParaRPr lang="en-IE" sz="1000" b="1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BA24B29-B7CC-B485-3286-557E15D6AEB4}"/>
                </a:ext>
              </a:extLst>
            </p:cNvPr>
            <p:cNvSpPr/>
            <p:nvPr/>
          </p:nvSpPr>
          <p:spPr>
            <a:xfrm>
              <a:off x="5816080" y="5776548"/>
              <a:ext cx="1608512" cy="78977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1000" b="1"/>
                <a:t>Affordable energy supplies to remain globally competitive</a:t>
              </a: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DD0AC07-9EB7-D9E9-E281-54FE74CF4E6B}"/>
              </a:ext>
            </a:extLst>
          </p:cNvPr>
          <p:cNvCxnSpPr>
            <a:cxnSpLocks/>
          </p:cNvCxnSpPr>
          <p:nvPr/>
        </p:nvCxnSpPr>
        <p:spPr>
          <a:xfrm>
            <a:off x="614150" y="0"/>
            <a:ext cx="0" cy="149346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119917"/>
      </p:ext>
    </p:extLst>
  </p:cSld>
  <p:clrMapOvr>
    <a:masterClrMapping/>
  </p:clrMapOvr>
</p:sld>
</file>

<file path=ppt/theme/theme1.xml><?xml version="1.0" encoding="utf-8"?>
<a:theme xmlns:a="http://schemas.openxmlformats.org/drawingml/2006/main" name="colour palette new PPT">
  <a:themeElements>
    <a:clrScheme name="EC Colour Palette 2024">
      <a:dk1>
        <a:sysClr val="windowText" lastClr="000000"/>
      </a:dk1>
      <a:lt1>
        <a:sysClr val="window" lastClr="FFFFFF"/>
      </a:lt1>
      <a:dk2>
        <a:srgbClr val="003399"/>
      </a:dk2>
      <a:lt2>
        <a:srgbClr val="C6E5DF"/>
      </a:lt2>
      <a:accent1>
        <a:srgbClr val="44BA7E"/>
      </a:accent1>
      <a:accent2>
        <a:srgbClr val="000083"/>
      </a:accent2>
      <a:accent3>
        <a:srgbClr val="48038C"/>
      </a:accent3>
      <a:accent4>
        <a:srgbClr val="FF712C"/>
      </a:accent4>
      <a:accent5>
        <a:srgbClr val="FFD34E"/>
      </a:accent5>
      <a:accent6>
        <a:srgbClr val="DD0C86"/>
      </a:accent6>
      <a:hlink>
        <a:srgbClr val="003399"/>
      </a:hlink>
      <a:folHlink>
        <a:srgbClr val="003399"/>
      </a:folHlink>
    </a:clrScheme>
    <a:fontScheme name="EC reva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vamp_VI_EC_Corporate_PPT_Template_2024.pptx  -  Read-Only" id="{A476E394-1417-47A8-998E-FFB3C413DF64}" vid="{1C6DC389-8EFF-4C14-8109-DFBA60FF7B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fe772f-00cf-4dad-b0cb-913608da9119">
      <Terms xmlns="http://schemas.microsoft.com/office/infopath/2007/PartnerControls"/>
    </lcf76f155ced4ddcb4097134ff3c332f>
    <TaxCatchAll xmlns="c5f555a3-b848-4bea-9c8d-34a4da0e434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BA515A7BAE2A43BBCEEFC8DB246324" ma:contentTypeVersion="15" ma:contentTypeDescription="Create a new document." ma:contentTypeScope="" ma:versionID="39e442cfa5e5558afc218e08600e22b0">
  <xsd:schema xmlns:xsd="http://www.w3.org/2001/XMLSchema" xmlns:xs="http://www.w3.org/2001/XMLSchema" xmlns:p="http://schemas.microsoft.com/office/2006/metadata/properties" xmlns:ns2="57fe772f-00cf-4dad-b0cb-913608da9119" xmlns:ns3="c5f555a3-b848-4bea-9c8d-34a4da0e4343" targetNamespace="http://schemas.microsoft.com/office/2006/metadata/properties" ma:root="true" ma:fieldsID="f7b907b57351f06c171a175add3acdcc" ns2:_="" ns3:_="">
    <xsd:import namespace="57fe772f-00cf-4dad-b0cb-913608da9119"/>
    <xsd:import namespace="c5f555a3-b848-4bea-9c8d-34a4da0e4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fe772f-00cf-4dad-b0cb-913608da91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e864938-2603-473d-8bcd-f12a868843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f555a3-b848-4bea-9c8d-34a4da0e434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afdac5b-07eb-4f5e-9c79-778fcf53685d}" ma:internalName="TaxCatchAll" ma:showField="CatchAllData" ma:web="c5f555a3-b848-4bea-9c8d-34a4da0e4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7B6F83-6DDD-48D8-857B-BE72EE2D0B99}">
  <ds:schemaRefs>
    <ds:schemaRef ds:uri="17547e70-2358-4408-bab6-cece0639b5d2"/>
    <ds:schemaRef ds:uri="http://purl.org/dc/dcmitype/"/>
    <ds:schemaRef ds:uri="http://schemas.microsoft.com/office/2006/metadata/properties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C578E49-555D-4D0C-B802-355039F0D8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694B64-1A9E-4F7B-8E9F-73DCBF2AA4CE}"/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1299</TotalTime>
  <Words>752</Words>
  <Application>Microsoft Office PowerPoint</Application>
  <PresentationFormat>Widescreen</PresentationFormat>
  <Paragraphs>146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Calibri</vt:lpstr>
      <vt:lpstr>Aptos</vt:lpstr>
      <vt:lpstr>Times New Roman</vt:lpstr>
      <vt:lpstr>Wingdings</vt:lpstr>
      <vt:lpstr>arial</vt:lpstr>
      <vt:lpstr>arial</vt:lpstr>
      <vt:lpstr>colour palette new PPT</vt:lpstr>
      <vt:lpstr>Getting Closer:  The Key Role of National Parliaments for the energy transition and modernization of Europe’s industries</vt:lpstr>
      <vt:lpstr>European Union</vt:lpstr>
      <vt:lpstr>Competitiveness compass </vt:lpstr>
      <vt:lpstr>Clean Industrial Deal</vt:lpstr>
      <vt:lpstr>Where we are – energy sector at a cross-roads</vt:lpstr>
      <vt:lpstr>Action Plan for Affordable Energy  4 Pillars, 8 Actions</vt:lpstr>
      <vt:lpstr>Pillar I: Lowering energy costs </vt:lpstr>
      <vt:lpstr>Pillar II: Completing the Energy Union</vt:lpstr>
      <vt:lpstr>Pillar III: Attracting investment &amp; ensuring delivery A tripartite contract</vt:lpstr>
      <vt:lpstr>Pillar IV: Being ready for potential crises</vt:lpstr>
      <vt:lpstr>Benefits to European consumers </vt:lpstr>
      <vt:lpstr>The EU in 2024 General report on the activities of the European Union </vt:lpstr>
      <vt:lpstr>Thank you for your attention !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ENGELBREKT Dara (ENER)</dc:creator>
  <cp:lastModifiedBy>BARGLAZAN Diana (ENER)</cp:lastModifiedBy>
  <cp:revision>35</cp:revision>
  <cp:lastPrinted>2025-03-04T15:12:18Z</cp:lastPrinted>
  <dcterms:created xsi:type="dcterms:W3CDTF">2025-02-12T09:15:09Z</dcterms:created>
  <dcterms:modified xsi:type="dcterms:W3CDTF">2025-03-19T19:57:10Z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0x01010063BA515A7BAE2A43BBCEEFC8DB246324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2023-09-26T10:27:54Z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5f9041e0-26c3-439f-9557-91c751557f9e</vt:lpwstr>
  </property>
  <property fmtid="{D5CDD505-2E9C-101B-9397-08002B2CF9AE}" pid="9" name="MSIP_Label_6bd9ddd1-4d20-43f6-abfa-fc3c07406f94_ContentBits">
    <vt:lpwstr>0</vt:lpwstr>
  </property>
</Properties>
</file>