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4"/>
  </p:sldMasterIdLst>
  <p:notesMasterIdLst>
    <p:notesMasterId r:id="rId34"/>
  </p:notesMasterIdLst>
  <p:sldIdLst>
    <p:sldId id="2147479264" r:id="rId5"/>
    <p:sldId id="2147479318" r:id="rId6"/>
    <p:sldId id="2147479237" r:id="rId7"/>
    <p:sldId id="2147479238" r:id="rId8"/>
    <p:sldId id="2147479205" r:id="rId9"/>
    <p:sldId id="2147479319" r:id="rId10"/>
    <p:sldId id="2147479265" r:id="rId11"/>
    <p:sldId id="2147479215" r:id="rId12"/>
    <p:sldId id="2147479308" r:id="rId13"/>
    <p:sldId id="2147479286" r:id="rId14"/>
    <p:sldId id="2147479306" r:id="rId15"/>
    <p:sldId id="2147479307" r:id="rId16"/>
    <p:sldId id="2147479259" r:id="rId17"/>
    <p:sldId id="2147479309" r:id="rId18"/>
    <p:sldId id="2147479310" r:id="rId19"/>
    <p:sldId id="2147479153" r:id="rId20"/>
    <p:sldId id="2147479314" r:id="rId21"/>
    <p:sldId id="3486" r:id="rId22"/>
    <p:sldId id="2147479317" r:id="rId23"/>
    <p:sldId id="2147479221" r:id="rId24"/>
    <p:sldId id="2147479315" r:id="rId25"/>
    <p:sldId id="2147479298" r:id="rId26"/>
    <p:sldId id="2147479144" r:id="rId27"/>
    <p:sldId id="285" r:id="rId28"/>
    <p:sldId id="2147479220" r:id="rId29"/>
    <p:sldId id="2147479302" r:id="rId30"/>
    <p:sldId id="2147479258" r:id="rId31"/>
    <p:sldId id="2147479304" r:id="rId32"/>
    <p:sldId id="2147479274" r:id="rId33"/>
  </p:sldIdLst>
  <p:sldSz cx="12192000" cy="6858000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341" userDrawn="1">
          <p15:clr>
            <a:srgbClr val="A4A3A4"/>
          </p15:clr>
        </p15:guide>
        <p15:guide id="3" orient="horz" pos="2432" userDrawn="1">
          <p15:clr>
            <a:srgbClr val="A4A3A4"/>
          </p15:clr>
        </p15:guide>
        <p15:guide id="4" orient="horz" pos="261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63AE821-06E9-BF04-3A5B-63490509AB61}" name="Joaquin GARCIA GIMENEZ (ACER)" initials="JG" userId="S::Joaquin.GARCIA-GIMENEZ@acer.europa.eu::4825ad2d-1e7e-4c66-b114-045e6e242964" providerId="AD"/>
  <p188:author id="{2EC78366-9A5D-3DAC-E396-3FC0E50E3378}" name="Thomas QUERRIOUX (ACER)" initials="" userId="S::Thomas.QUERRIOUX@acer.europa.eu::69425a54-787b-4801-b30d-f138633dbd44" providerId="AD"/>
  <p188:author id="{A0D3D36D-F6F4-4D32-A06E-192C05554656}" name="Patrick LUICKX (ACER)" initials="P(" userId="S::patrick.luickx@acer.europa.eu::7df0f2b3-3471-41fa-b4c7-3b5a39b36ec8" providerId="AD"/>
  <p188:author id="{4375887D-80F9-4874-0C7B-6F6B065F5E1D}" name="Marko GLAZAR (ACER)" initials="MG" userId="S::Marko.GLAZAR@acer.europa.eu::7d44921a-9200-420f-93c5-a888ce073e10" providerId="AD"/>
  <p188:author id="{A7EF94AD-690C-C97C-ED5C-12837735B601}" name="Patrick LUICKX (ACER)" initials="PL" userId="S::Patrick.LUICKX@acer.europa.eu::7df0f2b3-3471-41fa-b4c7-3b5a39b36ec8" providerId="AD"/>
  <p188:author id="{FF861EBA-0AF2-9D90-DA75-BB9119CB7E01}" name="Francois BEAUDE (ACER)" initials="FB" userId="S::Francois.BEAUDE@acer.europa.eu::1f45b0c3-6b0f-4ac5-a97b-cd69995a1fbb" providerId="AD"/>
  <p188:author id="{ECD73EC8-125B-E1A2-9395-A67087AE4ECA}" name="Christian Pilgaard ZINGLERSEN (ACER)" initials="CZ" userId="S::Christian.ZINGLERSEN@acer.europa.eu::b7c52f7a-0938-4429-83b9-c236a96d5e11" providerId="AD"/>
  <p188:author id="{37C3E5E0-5242-00BD-E19F-58CBAABB8A8C}" name="Thomas QUERRIOUX (ACER)" initials="TQ" userId="S::Thomas.Querrioux@acer.europa.eu::69425a54-787b-4801-b30d-f138633dbd44" providerId="AD"/>
  <p188:author id="{A161DFEF-F1F8-1884-6AF7-01CC7D815B5F}" name="Mitja MALETIN (ACER)" initials="MM(" userId="S::Mitja.MALETIN@acer.europa.eu::923fbf1a-f0ec-43e6-90a0-31a870cee80c" providerId="AD"/>
  <p188:author id="{7056C5F1-D161-86A7-34D6-288E66B2E41B}" name="Ula CEBELA (ACER)" initials="UC" userId="Ula CEBELA (ACER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EE"/>
    <a:srgbClr val="A0D8E5"/>
    <a:srgbClr val="CC3399"/>
    <a:srgbClr val="3678BD"/>
    <a:srgbClr val="96CD78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460" y="48"/>
      </p:cViewPr>
      <p:guideLst>
        <p:guide pos="3341"/>
        <p:guide orient="horz" pos="2432"/>
        <p:guide orient="horz" pos="26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648883374689826E-2"/>
          <c:y val="7.2206817213258029E-2"/>
          <c:w val="0.91470223325062039"/>
          <c:h val="0.785000229598186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electricity costs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2030</c:v>
                </c:pt>
                <c:pt idx="1">
                  <c:v>2040</c:v>
                </c:pt>
                <c:pt idx="2">
                  <c:v>2050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100</c:v>
                </c:pt>
                <c:pt idx="1">
                  <c:v>70</c:v>
                </c:pt>
                <c:pt idx="2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F4-484E-8301-5BE5E37869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490396576"/>
        <c:axId val="490397536"/>
      </c:barChart>
      <c:catAx>
        <c:axId val="490396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397536"/>
        <c:crosses val="autoZero"/>
        <c:auto val="1"/>
        <c:lblAlgn val="ctr"/>
        <c:lblOffset val="100"/>
        <c:noMultiLvlLbl val="0"/>
      </c:catAx>
      <c:valAx>
        <c:axId val="4903975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90396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242913554511467"/>
          <c:y val="0.94144429823615272"/>
          <c:w val="0.58546661799414468"/>
          <c:h val="5.85557017638472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0.75653</cdr:x>
      <cdr:y>0.2162</cdr:y>
    </cdr:from>
    <cdr:to>
      <cdr:x>0.84785</cdr:x>
      <cdr:y>0.53448</cdr:y>
    </cdr:to>
    <cdr:sp macro="" textlink="">
      <cdr:nvSpPr>
        <cdr:cNvPr id="2" name="Arrow: Down 1">
          <a:extLst xmlns:a="http://schemas.openxmlformats.org/drawingml/2006/main">
            <a:ext uri="{FF2B5EF4-FFF2-40B4-BE49-F238E27FC236}">
              <a16:creationId xmlns:a16="http://schemas.microsoft.com/office/drawing/2014/main" id="{D4859513-345B-07C2-26C3-CF3D3B377A56}"/>
            </a:ext>
          </a:extLst>
        </cdr:cNvPr>
        <cdr:cNvSpPr/>
      </cdr:nvSpPr>
      <cdr:spPr>
        <a:xfrm xmlns:a="http://schemas.openxmlformats.org/drawingml/2006/main">
          <a:off x="1861039" y="909098"/>
          <a:ext cx="224645" cy="1338326"/>
        </a:xfrm>
        <a:prstGeom xmlns:a="http://schemas.openxmlformats.org/drawingml/2006/main" prst="downArrow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2B42A-F003-7844-8052-5E3E1572E6B1}" type="datetimeFigureOut">
              <a:rPr lang="en-SI" smtClean="0"/>
              <a:t>03/20/2025</a:t>
            </a:fld>
            <a:endParaRPr lang="en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0490D-1782-EA44-A3A5-3F8539CC8581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369117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68752-AAC1-2633-1C59-FAD06FD58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A432DD-0CF4-EEC0-FC3D-EC2F23EF53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D7897C-FCC9-66FD-2E54-614438FD8C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A36AE-1489-7A77-A77B-2D2F0DE472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0490D-1782-EA44-A3A5-3F8539CC8581}" type="slidenum">
              <a:rPr lang="en-SI" smtClean="0"/>
              <a:t>10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170389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23F4D-2CF5-EB11-AAAA-E04FEFAA6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57EF39-A0C5-58AD-C104-61B8F00B97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F8D2C1-91D6-1902-23C3-333672E80C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0B30F-E65C-F75F-6F06-10807A39AA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0490D-1782-EA44-A3A5-3F8539CC8581}" type="slidenum">
              <a:rPr lang="en-SI" smtClean="0"/>
              <a:t>11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614836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DC28F-BF6A-DACF-102A-FEEC80B23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5B67A9-13CA-0E19-CE07-08EE3FA123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AAB1DD-601F-5979-9798-CE153AB879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577F3-0835-547B-B5D0-6BD361BF65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0490D-1782-EA44-A3A5-3F8539CC8581}" type="slidenum">
              <a:rPr lang="en-SI" smtClean="0"/>
              <a:t>12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968120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81352-45B7-8814-C38A-0AEF0AAC6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891EDD-0770-4400-94CA-E9754985AE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001DB3-3C0B-4D81-4E25-CCD1D2E5C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A1A93-931A-6E28-4C18-781BA3081A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0490D-1782-EA44-A3A5-3F8539CC8581}" type="slidenum">
              <a:rPr lang="en-SI" smtClean="0"/>
              <a:t>15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87640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0490D-1782-EA44-A3A5-3F8539CC8581}" type="slidenum">
              <a:rPr lang="en-SI" smtClean="0"/>
              <a:t>16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45559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cer.europa.eu/" TargetMode="External"/><Relationship Id="rId13" Type="http://schemas.openxmlformats.org/officeDocument/2006/relationships/hyperlink" Target="https://www.acer.europa.eu/the-agency/careers/vacancies" TargetMode="External"/><Relationship Id="rId3" Type="http://schemas.openxmlformats.org/officeDocument/2006/relationships/image" Target="../media/image1.png"/><Relationship Id="rId7" Type="http://schemas.openxmlformats.org/officeDocument/2006/relationships/hyperlink" Target="mailto:info@acer.europa.eu" TargetMode="External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hyperlink" Target="https://si.linkedin.com/company/eu-acer" TargetMode="External"/><Relationship Id="rId5" Type="http://schemas.openxmlformats.org/officeDocument/2006/relationships/image" Target="../media/image10.png"/><Relationship Id="rId10" Type="http://schemas.openxmlformats.org/officeDocument/2006/relationships/hyperlink" Target="https://twitter.com/EU_ACER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hyperlink" Target="https://www.acer.europa.eu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info@acer.europa.eu" TargetMode="External"/><Relationship Id="rId5" Type="http://schemas.openxmlformats.org/officeDocument/2006/relationships/image" Target="../media/image11.png"/><Relationship Id="rId10" Type="http://schemas.openxmlformats.org/officeDocument/2006/relationships/hyperlink" Target="https://si.linkedin.com/company/eu-acer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twitter.com/EU_ACER" TargetMode="Externa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hyperlink" Target="https://www.acer.europa.eu/the-agency/careers/vacancies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A1C639-99B2-4A4E-A848-FCDF8B8CE1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694D6CEC-7C5A-3644-8542-9DB48BE16B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SI"/>
              <a:t>Title of the presentation background image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D035378-5C01-FC45-A1F5-C4ADE23D92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4A4C6FB-EF59-2346-BFA1-FB3C5245B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106"/>
            <a:ext cx="4411916" cy="216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72E73E-3525-BB44-983C-F70D53BE1A0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045888-6C49-FA42-9E30-31F472686958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3E8283-122A-EE4D-BF9E-A31130558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7106"/>
            <a:ext cx="441191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3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CEC7484-A3E3-C74A-BC15-3E18069ACD90}"/>
              </a:ext>
            </a:extLst>
          </p:cNvPr>
          <p:cNvSpPr/>
          <p:nvPr/>
        </p:nvSpPr>
        <p:spPr>
          <a:xfrm>
            <a:off x="-9524" y="1057274"/>
            <a:ext cx="12201524" cy="52247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00" y="1057274"/>
            <a:ext cx="10800000" cy="3094314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96000" y="4410075"/>
            <a:ext cx="10800000" cy="147637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subtitle / Speaker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CD5DFA-08FC-8B49-A7E1-FB3F1B9A3465}"/>
              </a:ext>
            </a:extLst>
          </p:cNvPr>
          <p:cNvCxnSpPr>
            <a:cxnSpLocks/>
          </p:cNvCxnSpPr>
          <p:nvPr/>
        </p:nvCxnSpPr>
        <p:spPr>
          <a:xfrm>
            <a:off x="696000" y="4166100"/>
            <a:ext cx="1080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857FDB7-1C3A-C549-A253-EB50D4889C5F}"/>
              </a:ext>
            </a:extLst>
          </p:cNvPr>
          <p:cNvSpPr/>
          <p:nvPr userDrawn="1"/>
        </p:nvSpPr>
        <p:spPr>
          <a:xfrm>
            <a:off x="-9524" y="1057274"/>
            <a:ext cx="12201524" cy="5224724"/>
          </a:xfrm>
          <a:prstGeom prst="rect">
            <a:avLst/>
          </a:prstGeom>
          <a:solidFill>
            <a:srgbClr val="367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00337A-AC4A-D343-827D-292CAE51444C}"/>
              </a:ext>
            </a:extLst>
          </p:cNvPr>
          <p:cNvCxnSpPr>
            <a:cxnSpLocks/>
          </p:cNvCxnSpPr>
          <p:nvPr userDrawn="1"/>
        </p:nvCxnSpPr>
        <p:spPr>
          <a:xfrm>
            <a:off x="696000" y="4166100"/>
            <a:ext cx="1080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189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CEC7484-A3E3-C74A-BC15-3E18069ACD90}"/>
              </a:ext>
            </a:extLst>
          </p:cNvPr>
          <p:cNvSpPr/>
          <p:nvPr/>
        </p:nvSpPr>
        <p:spPr>
          <a:xfrm>
            <a:off x="0" y="1057274"/>
            <a:ext cx="12192000" cy="52247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00" y="1057273"/>
            <a:ext cx="10800000" cy="3094314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96000" y="4410075"/>
            <a:ext cx="10776000" cy="147637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subtitle / Speaker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CD5DFA-08FC-8B49-A7E1-FB3F1B9A3465}"/>
              </a:ext>
            </a:extLst>
          </p:cNvPr>
          <p:cNvCxnSpPr>
            <a:cxnSpLocks/>
          </p:cNvCxnSpPr>
          <p:nvPr/>
        </p:nvCxnSpPr>
        <p:spPr>
          <a:xfrm>
            <a:off x="696000" y="4166100"/>
            <a:ext cx="1080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66E8835-A464-844A-9F9C-F68DF4DB45A8}"/>
              </a:ext>
            </a:extLst>
          </p:cNvPr>
          <p:cNvSpPr/>
          <p:nvPr userDrawn="1"/>
        </p:nvSpPr>
        <p:spPr>
          <a:xfrm>
            <a:off x="0" y="1057274"/>
            <a:ext cx="12192000" cy="5224724"/>
          </a:xfrm>
          <a:prstGeom prst="rect">
            <a:avLst/>
          </a:prstGeom>
          <a:solidFill>
            <a:srgbClr val="96C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149027-1E91-A641-9F78-DEE96BEF964E}"/>
              </a:ext>
            </a:extLst>
          </p:cNvPr>
          <p:cNvCxnSpPr>
            <a:cxnSpLocks/>
          </p:cNvCxnSpPr>
          <p:nvPr userDrawn="1"/>
        </p:nvCxnSpPr>
        <p:spPr>
          <a:xfrm>
            <a:off x="696000" y="4166100"/>
            <a:ext cx="1080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075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1E226AE-EA6F-8E04-A71F-F8CF29FE2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150" y="1419699"/>
            <a:ext cx="10794526" cy="44937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572446-B181-0CBD-2EE2-58A73F2D0F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1675" y="6281998"/>
            <a:ext cx="10795000" cy="576002"/>
          </a:xfrm>
        </p:spPr>
        <p:txBody>
          <a:bodyPr anchor="ctr"/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5pPr marL="864000" indent="0">
              <a:buNone/>
              <a:defRPr/>
            </a:lvl5pPr>
          </a:lstStyle>
          <a:p>
            <a:pPr lvl="0"/>
            <a:r>
              <a:rPr lang="en-GB" sz="1000"/>
              <a:t>Note: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01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6F9BC4-CF8C-772F-9195-B814823DA3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148" y="1419225"/>
            <a:ext cx="5112000" cy="44937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B23C84-6C45-F328-5274-82F5E437B8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4879" y="1419225"/>
            <a:ext cx="5111795" cy="4494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A43C831-5902-7C03-465A-7D4F43C5DB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675" y="6281998"/>
            <a:ext cx="10795000" cy="576002"/>
          </a:xfrm>
        </p:spPr>
        <p:txBody>
          <a:bodyPr anchor="ctr"/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5pPr marL="864000" indent="0">
              <a:buNone/>
              <a:defRPr/>
            </a:lvl5pPr>
          </a:lstStyle>
          <a:p>
            <a:pPr lvl="0"/>
            <a:r>
              <a:rPr lang="en-GB" sz="1000"/>
              <a:t>Note: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740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E5510D-5894-8F60-D6F3-33AF0FF0ED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5" y="1412875"/>
            <a:ext cx="3365500" cy="450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FE2512C-21AA-E327-5D03-1A8133AB4E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47062" y="1419699"/>
            <a:ext cx="3305175" cy="450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FE08F91-3F0D-F589-D0B0-A13BABD2C7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84000" y="1419698"/>
            <a:ext cx="3312000" cy="450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A58DCCE-751B-B938-3B67-49ABF3AFEC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1675" y="6281998"/>
            <a:ext cx="10795000" cy="576002"/>
          </a:xfrm>
        </p:spPr>
        <p:txBody>
          <a:bodyPr anchor="ctr"/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5pPr marL="864000" indent="0">
              <a:buNone/>
              <a:defRPr/>
            </a:lvl5pPr>
          </a:lstStyle>
          <a:p>
            <a:pPr lvl="0"/>
            <a:r>
              <a:rPr lang="en-GB" sz="1000"/>
              <a:t>Note: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22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BD817F-10FF-7F40-06F2-230C128282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2149" y="1419698"/>
            <a:ext cx="3365500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E635199-6F05-644F-3150-FD4678CFF3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47062" y="1419699"/>
            <a:ext cx="7056437" cy="450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E52891B-56CE-F625-1329-1183C5116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1675" y="6281998"/>
            <a:ext cx="10795000" cy="576002"/>
          </a:xfrm>
        </p:spPr>
        <p:txBody>
          <a:bodyPr anchor="ctr"/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5pPr marL="864000" indent="0">
              <a:buNone/>
              <a:defRPr/>
            </a:lvl5pPr>
          </a:lstStyle>
          <a:p>
            <a:pPr lvl="0"/>
            <a:r>
              <a:rPr lang="en-GB" sz="1000"/>
              <a:t>Note: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547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8" userDrawn="1">
          <p15:clr>
            <a:srgbClr val="FBAE40"/>
          </p15:clr>
        </p15:guide>
        <p15:guide id="3" pos="724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BD817F-10FF-7F40-06F2-230C128282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31649" y="1424687"/>
            <a:ext cx="3365500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E635199-6F05-644F-3150-FD4678CFF3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1675" y="1419699"/>
            <a:ext cx="7056437" cy="450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E52891B-56CE-F625-1329-1183C5116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1675" y="6281998"/>
            <a:ext cx="10795000" cy="576002"/>
          </a:xfrm>
        </p:spPr>
        <p:txBody>
          <a:bodyPr anchor="ctr"/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5pPr marL="864000" indent="0">
              <a:buNone/>
              <a:defRPr/>
            </a:lvl5pPr>
          </a:lstStyle>
          <a:p>
            <a:pPr lvl="0"/>
            <a:r>
              <a:rPr lang="en-GB" sz="1000"/>
              <a:t>Note: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993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8" userDrawn="1">
          <p15:clr>
            <a:srgbClr val="FBAE40"/>
          </p15:clr>
        </p15:guide>
        <p15:guide id="3" pos="724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ACER Vacanc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CEC7484-A3E3-C74A-BC15-3E18069ACD90}"/>
              </a:ext>
            </a:extLst>
          </p:cNvPr>
          <p:cNvSpPr/>
          <p:nvPr/>
        </p:nvSpPr>
        <p:spPr>
          <a:xfrm>
            <a:off x="-9524" y="0"/>
            <a:ext cx="12201524" cy="5362575"/>
          </a:xfrm>
          <a:prstGeom prst="rect">
            <a:avLst/>
          </a:prstGeom>
          <a:solidFill>
            <a:srgbClr val="367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 bright light in the dark&#10;&#10;Description automatically generated">
            <a:extLst>
              <a:ext uri="{FF2B5EF4-FFF2-40B4-BE49-F238E27FC236}">
                <a16:creationId xmlns:a16="http://schemas.microsoft.com/office/drawing/2014/main" id="{69271CE8-BA44-0305-7390-F6BFE747A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4106" b="19048"/>
          <a:stretch/>
        </p:blipFill>
        <p:spPr>
          <a:xfrm>
            <a:off x="6358727" y="118270"/>
            <a:ext cx="5833270" cy="4580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00" y="1057274"/>
            <a:ext cx="10800000" cy="3094314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you.</a:t>
            </a:r>
            <a:br>
              <a:rPr lang="en-GB"/>
            </a:br>
            <a:r>
              <a:rPr lang="en-GB"/>
              <a:t>Any questions?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F1D9E9-0C93-624B-9861-30471BCD6B8F}"/>
              </a:ext>
            </a:extLst>
          </p:cNvPr>
          <p:cNvSpPr/>
          <p:nvPr userDrawn="1"/>
        </p:nvSpPr>
        <p:spPr>
          <a:xfrm>
            <a:off x="-9524" y="4698000"/>
            <a:ext cx="12200400" cy="21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A9C4BA8-0AF4-D648-AE98-33A2D2A47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98000"/>
            <a:ext cx="4411916" cy="2160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12CBEB-0DAC-8F4B-9A0A-2BFD123ED617}"/>
              </a:ext>
            </a:extLst>
          </p:cNvPr>
          <p:cNvCxnSpPr/>
          <p:nvPr/>
        </p:nvCxnSpPr>
        <p:spPr>
          <a:xfrm>
            <a:off x="4411916" y="5219700"/>
            <a:ext cx="0" cy="110308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EC4F1F8D-6A04-F7BD-FB1E-02CD5F52A6E0}"/>
              </a:ext>
            </a:extLst>
          </p:cNvPr>
          <p:cNvSpPr txBox="1">
            <a:spLocks/>
          </p:cNvSpPr>
          <p:nvPr userDrawn="1"/>
        </p:nvSpPr>
        <p:spPr>
          <a:xfrm>
            <a:off x="9019848" y="5800726"/>
            <a:ext cx="2747156" cy="52205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 spc="-15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>
              <a:lnSpc>
                <a:spcPts val="1800"/>
              </a:lnSpc>
            </a:pPr>
            <a:r>
              <a:rPr lang="en-GB" sz="1300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@</a:t>
            </a:r>
            <a:r>
              <a:rPr lang="en-GB" sz="1300" spc="0" err="1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eu_acer</a:t>
            </a:r>
            <a:endParaRPr lang="en-GB" sz="1300" spc="0"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r>
              <a:rPr lang="en-GB" sz="1300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linkedin.com/company/</a:t>
            </a:r>
            <a:r>
              <a:rPr lang="sl-SI" sz="1300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eu</a:t>
            </a:r>
            <a:r>
              <a:rPr lang="en-GB" sz="1300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-</a:t>
            </a:r>
            <a:r>
              <a:rPr lang="sl-SI" sz="1300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acer</a:t>
            </a:r>
            <a:endParaRPr lang="en-GB" sz="1300" spc="0"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1C5CD0-60DE-4903-A668-5BDD545C7A18}"/>
              </a:ext>
            </a:extLst>
          </p:cNvPr>
          <p:cNvGrpSpPr/>
          <p:nvPr userDrawn="1"/>
        </p:nvGrpSpPr>
        <p:grpSpPr>
          <a:xfrm>
            <a:off x="5993437" y="5800726"/>
            <a:ext cx="2563387" cy="529025"/>
            <a:chOff x="6806479" y="5800726"/>
            <a:chExt cx="2563387" cy="529025"/>
          </a:xfrm>
        </p:grpSpPr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AB1F54ED-67EF-C16A-BE17-DB8FC07C4E5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062279" y="5800726"/>
              <a:ext cx="2307587" cy="522056"/>
            </a:xfrm>
            <a:prstGeom prst="rect">
              <a:avLst/>
            </a:prstGeom>
          </p:spPr>
          <p:txBody>
            <a:bodyPr vert="horz" lIns="0" tIns="0" rIns="0" bIns="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b="0" i="0" kern="1200" spc="-150">
                  <a:solidFill>
                    <a:schemeClr val="tx1"/>
                  </a:solidFill>
                  <a:latin typeface="Inter" panose="020B0502030000000004" pitchFamily="34" charset="0"/>
                  <a:ea typeface="Inter" panose="020B0502030000000004" pitchFamily="34" charset="0"/>
                  <a:cs typeface="Inter" panose="020B0502030000000004" pitchFamily="34" charset="0"/>
                </a:defRPr>
              </a:lvl1pPr>
            </a:lstStyle>
            <a:p>
              <a:pPr>
                <a:lnSpc>
                  <a:spcPts val="1800"/>
                </a:lnSpc>
              </a:pPr>
              <a:r>
                <a:rPr lang="en-GB" sz="1300" u="none" spc="0" err="1">
                  <a:latin typeface="Arial" panose="020B0604020202020204" pitchFamily="34" charset="0"/>
                  <a:ea typeface="Inter" panose="020B0502030000000004" pitchFamily="34" charset="0"/>
                  <a:cs typeface="Arial" panose="020B0604020202020204" pitchFamily="34" charset="0"/>
                </a:rPr>
                <a:t>info@acer.europa.eu</a:t>
              </a:r>
              <a:endParaRPr lang="en-GB" sz="1300" u="none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GB" sz="1300" spc="0">
                  <a:latin typeface="Arial" panose="020B0604020202020204" pitchFamily="34" charset="0"/>
                  <a:ea typeface="Inter" panose="020B0502030000000004" pitchFamily="34" charset="0"/>
                  <a:cs typeface="Arial" panose="020B0604020202020204" pitchFamily="34" charset="0"/>
                </a:rPr>
                <a:t>acer.europa.eu</a:t>
              </a:r>
              <a:endParaRPr lang="en-SI" sz="1300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816656-D67F-45E6-4ED8-BB5CA6701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808398" y="5925525"/>
              <a:ext cx="180000" cy="180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1B88CA-E5E0-282A-8F07-9F75DEAC52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6806479" y="6149751"/>
              <a:ext cx="180000" cy="180000"/>
            </a:xfrm>
            <a:prstGeom prst="rect">
              <a:avLst/>
            </a:prstGeom>
          </p:spPr>
        </p:pic>
      </p:grpSp>
      <p:pic>
        <p:nvPicPr>
          <p:cNvPr id="16" name="Picture 15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77273225-559F-A4F8-318A-C3FC452C292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781798" y="5932671"/>
            <a:ext cx="155038" cy="158526"/>
          </a:xfrm>
          <a:prstGeom prst="rect">
            <a:avLst/>
          </a:prstGeom>
        </p:spPr>
      </p:pic>
      <p:sp>
        <p:nvSpPr>
          <p:cNvPr id="18" name="Rectangle 17">
            <a:hlinkClick r:id="rId7"/>
            <a:extLst>
              <a:ext uri="{FF2B5EF4-FFF2-40B4-BE49-F238E27FC236}">
                <a16:creationId xmlns:a16="http://schemas.microsoft.com/office/drawing/2014/main" id="{828AE29B-B177-153A-29B9-33BF40CB0789}"/>
              </a:ext>
            </a:extLst>
          </p:cNvPr>
          <p:cNvSpPr/>
          <p:nvPr userDrawn="1"/>
        </p:nvSpPr>
        <p:spPr>
          <a:xfrm>
            <a:off x="5959475" y="5925525"/>
            <a:ext cx="1892299" cy="165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hlinkClick r:id="rId8"/>
            <a:extLst>
              <a:ext uri="{FF2B5EF4-FFF2-40B4-BE49-F238E27FC236}">
                <a16:creationId xmlns:a16="http://schemas.microsoft.com/office/drawing/2014/main" id="{19F1626E-8FCA-4B04-ABBA-5FFDEF995347}"/>
              </a:ext>
            </a:extLst>
          </p:cNvPr>
          <p:cNvSpPr/>
          <p:nvPr userDrawn="1"/>
        </p:nvSpPr>
        <p:spPr>
          <a:xfrm>
            <a:off x="5998440" y="6157110"/>
            <a:ext cx="1383436" cy="165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0F80A4FF-6690-55FF-FD64-A1AA0FF817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r="12743"/>
          <a:stretch/>
        </p:blipFill>
        <p:spPr>
          <a:xfrm>
            <a:off x="8781798" y="6144981"/>
            <a:ext cx="181555" cy="175836"/>
          </a:xfrm>
          <a:prstGeom prst="rect">
            <a:avLst/>
          </a:prstGeom>
        </p:spPr>
      </p:pic>
      <p:sp>
        <p:nvSpPr>
          <p:cNvPr id="22" name="Rectangle 21">
            <a:hlinkClick r:id="rId10"/>
            <a:extLst>
              <a:ext uri="{FF2B5EF4-FFF2-40B4-BE49-F238E27FC236}">
                <a16:creationId xmlns:a16="http://schemas.microsoft.com/office/drawing/2014/main" id="{2812435B-E248-E899-B2DF-788C86333D62}"/>
              </a:ext>
            </a:extLst>
          </p:cNvPr>
          <p:cNvSpPr/>
          <p:nvPr userDrawn="1"/>
        </p:nvSpPr>
        <p:spPr>
          <a:xfrm>
            <a:off x="8781798" y="5930057"/>
            <a:ext cx="1060702" cy="165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hlinkClick r:id="rId11"/>
            <a:extLst>
              <a:ext uri="{FF2B5EF4-FFF2-40B4-BE49-F238E27FC236}">
                <a16:creationId xmlns:a16="http://schemas.microsoft.com/office/drawing/2014/main" id="{F41C04BB-ADE7-5B91-5B50-E540BB16B5B7}"/>
              </a:ext>
            </a:extLst>
          </p:cNvPr>
          <p:cNvSpPr/>
          <p:nvPr userDrawn="1"/>
        </p:nvSpPr>
        <p:spPr>
          <a:xfrm>
            <a:off x="8781798" y="6137051"/>
            <a:ext cx="2502151" cy="165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0A14BB-2679-F3DD-A36D-44B2E0CB7742}"/>
              </a:ext>
            </a:extLst>
          </p:cNvPr>
          <p:cNvGrpSpPr/>
          <p:nvPr userDrawn="1"/>
        </p:nvGrpSpPr>
        <p:grpSpPr>
          <a:xfrm>
            <a:off x="7965692" y="0"/>
            <a:ext cx="4048125" cy="4129420"/>
            <a:chOff x="7699684" y="-5809"/>
            <a:chExt cx="4048125" cy="41294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281CAB-D855-05CB-DA50-AD6F60511629}"/>
                </a:ext>
              </a:extLst>
            </p:cNvPr>
            <p:cNvGrpSpPr/>
            <p:nvPr/>
          </p:nvGrpSpPr>
          <p:grpSpPr>
            <a:xfrm>
              <a:off x="8897510" y="0"/>
              <a:ext cx="1887489" cy="3652156"/>
              <a:chOff x="8897510" y="0"/>
              <a:chExt cx="1887489" cy="3652156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89FA348-F868-163C-0A2E-5EF7BB2269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28167" y="0"/>
                <a:ext cx="0" cy="2070100"/>
              </a:xfrm>
              <a:prstGeom prst="line">
                <a:avLst/>
              </a:prstGeom>
              <a:ln w="38100">
                <a:solidFill>
                  <a:srgbClr val="9699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" name="Picture 16" descr="A light bulb with a silver cap&#10;&#10;Description automatically generated">
                <a:extLst>
                  <a:ext uri="{FF2B5EF4-FFF2-40B4-BE49-F238E27FC236}">
                    <a16:creationId xmlns:a16="http://schemas.microsoft.com/office/drawing/2014/main" id="{45CCA183-CA4B-AD2F-140F-73E03B2829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97510" y="1017478"/>
                <a:ext cx="1887489" cy="2634678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0E9D9E5-6F51-9DF3-9D04-215E3B55A4C9}"/>
                  </a:ext>
                </a:extLst>
              </p:cNvPr>
              <p:cNvSpPr/>
              <p:nvPr/>
            </p:nvSpPr>
            <p:spPr>
              <a:xfrm>
                <a:off x="9178096" y="2436336"/>
                <a:ext cx="1307265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sl-SI" sz="1200" b="1">
                    <a:solidFill>
                      <a:srgbClr val="3678BD"/>
                    </a:solidFill>
                  </a:rPr>
                  <a:t>ACER is hiring!</a:t>
                </a:r>
                <a:br>
                  <a:rPr lang="sl-SI" sz="1200" b="1">
                    <a:solidFill>
                      <a:srgbClr val="3678BD"/>
                    </a:solidFill>
                  </a:rPr>
                </a:br>
                <a:br>
                  <a:rPr lang="sl-SI" sz="500" b="1">
                    <a:solidFill>
                      <a:srgbClr val="3678BD"/>
                    </a:solidFill>
                  </a:rPr>
                </a:br>
                <a:r>
                  <a:rPr lang="sl-SI" sz="1200" b="1">
                    <a:solidFill>
                      <a:srgbClr val="3678BD"/>
                    </a:solidFill>
                  </a:rPr>
                  <a:t>Visit our</a:t>
                </a:r>
                <a:br>
                  <a:rPr lang="sl-SI" sz="1200" b="1">
                    <a:solidFill>
                      <a:srgbClr val="3678BD"/>
                    </a:solidFill>
                  </a:rPr>
                </a:br>
                <a:r>
                  <a:rPr lang="sl-SI" sz="1200" b="1">
                    <a:solidFill>
                      <a:srgbClr val="3678BD"/>
                    </a:solidFill>
                  </a:rPr>
                  <a:t>vacancies page.</a:t>
                </a:r>
                <a:endParaRPr lang="en-GB" sz="1200" b="1">
                  <a:solidFill>
                    <a:srgbClr val="3678BD"/>
                  </a:solidFill>
                </a:endParaRPr>
              </a:p>
            </p:txBody>
          </p:sp>
        </p:grpSp>
        <p:sp>
          <p:nvSpPr>
            <p:cNvPr id="14" name="Rectangle 13">
              <a:hlinkClick r:id="rId13"/>
              <a:extLst>
                <a:ext uri="{FF2B5EF4-FFF2-40B4-BE49-F238E27FC236}">
                  <a16:creationId xmlns:a16="http://schemas.microsoft.com/office/drawing/2014/main" id="{5A6A5C22-78B5-4619-73E4-C4E79512D34A}"/>
                </a:ext>
              </a:extLst>
            </p:cNvPr>
            <p:cNvSpPr/>
            <p:nvPr/>
          </p:nvSpPr>
          <p:spPr>
            <a:xfrm>
              <a:off x="7699684" y="-5809"/>
              <a:ext cx="4048125" cy="41294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noFill/>
              </a:endParaRPr>
            </a:p>
          </p:txBody>
        </p:sp>
      </p:grpSp>
      <p:sp>
        <p:nvSpPr>
          <p:cNvPr id="25" name="Rectangle 24">
            <a:hlinkClick r:id="rId13"/>
            <a:extLst>
              <a:ext uri="{FF2B5EF4-FFF2-40B4-BE49-F238E27FC236}">
                <a16:creationId xmlns:a16="http://schemas.microsoft.com/office/drawing/2014/main" id="{6EB01A4E-1E75-F066-F01C-3348107FABC3}"/>
              </a:ext>
            </a:extLst>
          </p:cNvPr>
          <p:cNvSpPr/>
          <p:nvPr userDrawn="1"/>
        </p:nvSpPr>
        <p:spPr>
          <a:xfrm>
            <a:off x="7957390" y="-1953"/>
            <a:ext cx="4216400" cy="4702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884353039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CEC7484-A3E3-C74A-BC15-3E18069ACD90}"/>
              </a:ext>
            </a:extLst>
          </p:cNvPr>
          <p:cNvSpPr/>
          <p:nvPr/>
        </p:nvSpPr>
        <p:spPr>
          <a:xfrm>
            <a:off x="-9524" y="0"/>
            <a:ext cx="12201524" cy="5362575"/>
          </a:xfrm>
          <a:prstGeom prst="rect">
            <a:avLst/>
          </a:prstGeom>
          <a:solidFill>
            <a:srgbClr val="367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00" y="1057274"/>
            <a:ext cx="10800000" cy="3094314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you.</a:t>
            </a:r>
            <a:br>
              <a:rPr lang="en-GB"/>
            </a:br>
            <a:r>
              <a:rPr lang="en-GB"/>
              <a:t>Any questions?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F1D9E9-0C93-624B-9861-30471BCD6B8F}"/>
              </a:ext>
            </a:extLst>
          </p:cNvPr>
          <p:cNvSpPr/>
          <p:nvPr userDrawn="1"/>
        </p:nvSpPr>
        <p:spPr>
          <a:xfrm>
            <a:off x="-9524" y="4698000"/>
            <a:ext cx="12200400" cy="21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A9C4BA8-0AF4-D648-AE98-33A2D2A47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8000"/>
            <a:ext cx="4411916" cy="2160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12CBEB-0DAC-8F4B-9A0A-2BFD123ED617}"/>
              </a:ext>
            </a:extLst>
          </p:cNvPr>
          <p:cNvCxnSpPr/>
          <p:nvPr/>
        </p:nvCxnSpPr>
        <p:spPr>
          <a:xfrm>
            <a:off x="4411916" y="5219700"/>
            <a:ext cx="0" cy="110308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EC4F1F8D-6A04-F7BD-FB1E-02CD5F52A6E0}"/>
              </a:ext>
            </a:extLst>
          </p:cNvPr>
          <p:cNvSpPr txBox="1">
            <a:spLocks/>
          </p:cNvSpPr>
          <p:nvPr userDrawn="1"/>
        </p:nvSpPr>
        <p:spPr>
          <a:xfrm>
            <a:off x="9019848" y="5800726"/>
            <a:ext cx="2747156" cy="52205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 spc="-15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>
              <a:lnSpc>
                <a:spcPts val="1800"/>
              </a:lnSpc>
            </a:pPr>
            <a:r>
              <a:rPr lang="en-GB" sz="1300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@</a:t>
            </a:r>
            <a:r>
              <a:rPr lang="en-GB" sz="1300" spc="0" err="1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eu_acer</a:t>
            </a:r>
            <a:endParaRPr lang="en-GB" sz="1300" spc="0"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r>
              <a:rPr lang="en-GB" sz="1300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linkedin.com/company/</a:t>
            </a:r>
            <a:r>
              <a:rPr lang="sl-SI" sz="1300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eu</a:t>
            </a:r>
            <a:r>
              <a:rPr lang="en-GB" sz="1300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-</a:t>
            </a:r>
            <a:r>
              <a:rPr lang="sl-SI" sz="1300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acer</a:t>
            </a:r>
            <a:endParaRPr lang="en-GB" sz="1300" spc="0"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1C5CD0-60DE-4903-A668-5BDD545C7A18}"/>
              </a:ext>
            </a:extLst>
          </p:cNvPr>
          <p:cNvGrpSpPr/>
          <p:nvPr userDrawn="1"/>
        </p:nvGrpSpPr>
        <p:grpSpPr>
          <a:xfrm>
            <a:off x="5993437" y="5800726"/>
            <a:ext cx="2563387" cy="529025"/>
            <a:chOff x="6806479" y="5800726"/>
            <a:chExt cx="2563387" cy="529025"/>
          </a:xfrm>
        </p:grpSpPr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AB1F54ED-67EF-C16A-BE17-DB8FC07C4E5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062279" y="5800726"/>
              <a:ext cx="2307587" cy="522056"/>
            </a:xfrm>
            <a:prstGeom prst="rect">
              <a:avLst/>
            </a:prstGeom>
          </p:spPr>
          <p:txBody>
            <a:bodyPr vert="horz" lIns="0" tIns="0" rIns="0" bIns="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b="0" i="0" kern="1200" spc="-150">
                  <a:solidFill>
                    <a:schemeClr val="tx1"/>
                  </a:solidFill>
                  <a:latin typeface="Inter" panose="020B0502030000000004" pitchFamily="34" charset="0"/>
                  <a:ea typeface="Inter" panose="020B0502030000000004" pitchFamily="34" charset="0"/>
                  <a:cs typeface="Inter" panose="020B0502030000000004" pitchFamily="34" charset="0"/>
                </a:defRPr>
              </a:lvl1pPr>
            </a:lstStyle>
            <a:p>
              <a:pPr>
                <a:lnSpc>
                  <a:spcPts val="1800"/>
                </a:lnSpc>
              </a:pPr>
              <a:r>
                <a:rPr lang="en-GB" sz="1300" u="none" spc="0" err="1">
                  <a:latin typeface="Arial" panose="020B0604020202020204" pitchFamily="34" charset="0"/>
                  <a:ea typeface="Inter" panose="020B0502030000000004" pitchFamily="34" charset="0"/>
                  <a:cs typeface="Arial" panose="020B0604020202020204" pitchFamily="34" charset="0"/>
                </a:rPr>
                <a:t>info@acer.europa.eu</a:t>
              </a:r>
              <a:endParaRPr lang="en-GB" sz="1300" u="none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GB" sz="1300" spc="0">
                  <a:latin typeface="Arial" panose="020B0604020202020204" pitchFamily="34" charset="0"/>
                  <a:ea typeface="Inter" panose="020B0502030000000004" pitchFamily="34" charset="0"/>
                  <a:cs typeface="Arial" panose="020B0604020202020204" pitchFamily="34" charset="0"/>
                </a:rPr>
                <a:t>acer.europa.eu</a:t>
              </a:r>
              <a:endParaRPr lang="en-SI" sz="1300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816656-D67F-45E6-4ED8-BB5CA6701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808398" y="5925525"/>
              <a:ext cx="180000" cy="180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1B88CA-E5E0-282A-8F07-9F75DEAC52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806479" y="6149751"/>
              <a:ext cx="180000" cy="180000"/>
            </a:xfrm>
            <a:prstGeom prst="rect">
              <a:avLst/>
            </a:prstGeom>
          </p:spPr>
        </p:pic>
      </p:grpSp>
      <p:pic>
        <p:nvPicPr>
          <p:cNvPr id="16" name="Picture 15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77273225-559F-A4F8-318A-C3FC452C292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81798" y="5932671"/>
            <a:ext cx="155038" cy="158526"/>
          </a:xfrm>
          <a:prstGeom prst="rect">
            <a:avLst/>
          </a:prstGeom>
        </p:spPr>
      </p:pic>
      <p:sp>
        <p:nvSpPr>
          <p:cNvPr id="18" name="Rectangle 17">
            <a:hlinkClick r:id="rId6"/>
            <a:extLst>
              <a:ext uri="{FF2B5EF4-FFF2-40B4-BE49-F238E27FC236}">
                <a16:creationId xmlns:a16="http://schemas.microsoft.com/office/drawing/2014/main" id="{828AE29B-B177-153A-29B9-33BF40CB0789}"/>
              </a:ext>
            </a:extLst>
          </p:cNvPr>
          <p:cNvSpPr/>
          <p:nvPr userDrawn="1"/>
        </p:nvSpPr>
        <p:spPr>
          <a:xfrm>
            <a:off x="5959475" y="5925525"/>
            <a:ext cx="1892299" cy="165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hlinkClick r:id="rId7"/>
            <a:extLst>
              <a:ext uri="{FF2B5EF4-FFF2-40B4-BE49-F238E27FC236}">
                <a16:creationId xmlns:a16="http://schemas.microsoft.com/office/drawing/2014/main" id="{19F1626E-8FCA-4B04-ABBA-5FFDEF995347}"/>
              </a:ext>
            </a:extLst>
          </p:cNvPr>
          <p:cNvSpPr/>
          <p:nvPr userDrawn="1"/>
        </p:nvSpPr>
        <p:spPr>
          <a:xfrm>
            <a:off x="5998440" y="6157110"/>
            <a:ext cx="1383436" cy="165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0F80A4FF-6690-55FF-FD64-A1AA0FF817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12743"/>
          <a:stretch/>
        </p:blipFill>
        <p:spPr>
          <a:xfrm>
            <a:off x="8781798" y="6144981"/>
            <a:ext cx="181555" cy="175836"/>
          </a:xfrm>
          <a:prstGeom prst="rect">
            <a:avLst/>
          </a:prstGeom>
        </p:spPr>
      </p:pic>
      <p:sp>
        <p:nvSpPr>
          <p:cNvPr id="22" name="Rectangle 21">
            <a:hlinkClick r:id="rId9"/>
            <a:extLst>
              <a:ext uri="{FF2B5EF4-FFF2-40B4-BE49-F238E27FC236}">
                <a16:creationId xmlns:a16="http://schemas.microsoft.com/office/drawing/2014/main" id="{2812435B-E248-E899-B2DF-788C86333D62}"/>
              </a:ext>
            </a:extLst>
          </p:cNvPr>
          <p:cNvSpPr/>
          <p:nvPr userDrawn="1"/>
        </p:nvSpPr>
        <p:spPr>
          <a:xfrm>
            <a:off x="8781798" y="5930057"/>
            <a:ext cx="1060702" cy="165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hlinkClick r:id="rId10"/>
            <a:extLst>
              <a:ext uri="{FF2B5EF4-FFF2-40B4-BE49-F238E27FC236}">
                <a16:creationId xmlns:a16="http://schemas.microsoft.com/office/drawing/2014/main" id="{F41C04BB-ADE7-5B91-5B50-E540BB16B5B7}"/>
              </a:ext>
            </a:extLst>
          </p:cNvPr>
          <p:cNvSpPr/>
          <p:nvPr userDrawn="1"/>
        </p:nvSpPr>
        <p:spPr>
          <a:xfrm>
            <a:off x="8781798" y="6137051"/>
            <a:ext cx="2502151" cy="165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366572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A1C639-99B2-4A4E-A848-FCDF8B8CE1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694D6CEC-7C5A-3644-8542-9DB48BE16B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SI"/>
              <a:t>Title of the presentation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D035378-5C01-FC45-A1F5-C4ADE23D92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4A4C6FB-EF59-2346-BFA1-FB3C5245B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7106"/>
            <a:ext cx="441191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49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E58104-D31B-2A46-9D9A-EA9CD0F81CF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45" y="177106"/>
            <a:ext cx="4407226" cy="216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 background image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EE8584F-776F-CE43-B82A-08901CB04C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5928C1-AE23-4C47-B754-890FE72745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78BD"/>
          </a:solidFill>
          <a:ln>
            <a:solidFill>
              <a:srgbClr val="367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38795F-832F-7A41-BFE2-2AA1C1E12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45" y="177106"/>
            <a:ext cx="4407226" cy="2160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C0C623-2D29-9141-8B28-8E51290D708C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614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E58104-D31B-2A46-9D9A-EA9CD0F81CF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78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45" y="177106"/>
            <a:ext cx="4407226" cy="216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EE8584F-776F-CE43-B82A-08901CB04C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13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Renew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SI"/>
              <a:t>Title of the presentation</a:t>
            </a:r>
            <a:endParaRPr lang="en-US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77106"/>
            <a:ext cx="4411916" cy="216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49C593FC-B38D-F24A-AAA6-81EAFBB41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30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77106"/>
            <a:ext cx="4411916" cy="216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B95523F-D147-4043-8292-0F1CB1A989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92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REM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45" y="177106"/>
            <a:ext cx="4407226" cy="216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60C75DC-8031-B34F-8CD7-0B5EA60E28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38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00" y="337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45" y="177106"/>
            <a:ext cx="4407226" cy="216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60C75DC-8031-B34F-8CD7-0B5EA60E28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759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Content 2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4850" y="1377949"/>
            <a:ext cx="5181600" cy="449897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75" y="1377950"/>
            <a:ext cx="5181600" cy="45085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20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2000"/>
            </a:lvl4pPr>
            <a:lvl5pPr marL="1828800" indent="0"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882945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ER is hi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nging incandescent light bulbs">
            <a:extLst>
              <a:ext uri="{FF2B5EF4-FFF2-40B4-BE49-F238E27FC236}">
                <a16:creationId xmlns:a16="http://schemas.microsoft.com/office/drawing/2014/main" id="{093FBE6D-A720-EEBE-4C83-AC4788FD2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75" y="-38100"/>
            <a:ext cx="12195475" cy="6894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55E2EA-4DB7-CBD4-8B14-18D085E8FC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45" y="177106"/>
            <a:ext cx="3502851" cy="171676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7F16635-F23B-FA2F-C2D6-755A5A123D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500" y="3360427"/>
            <a:ext cx="8940800" cy="2001743"/>
          </a:xfrm>
        </p:spPr>
        <p:txBody>
          <a:bodyPr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sz="4400"/>
              <a:t>Click to edit Master title style</a:t>
            </a:r>
            <a:endParaRPr lang="en-GB" sz="2500"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sp>
        <p:nvSpPr>
          <p:cNvPr id="7" name="Rectangle 6">
            <a:hlinkClick r:id="rId4"/>
            <a:extLst>
              <a:ext uri="{FF2B5EF4-FFF2-40B4-BE49-F238E27FC236}">
                <a16:creationId xmlns:a16="http://schemas.microsoft.com/office/drawing/2014/main" id="{E29E2A62-6B95-D78E-9E70-2645778149CA}"/>
              </a:ext>
            </a:extLst>
          </p:cNvPr>
          <p:cNvSpPr/>
          <p:nvPr userDrawn="1"/>
        </p:nvSpPr>
        <p:spPr>
          <a:xfrm>
            <a:off x="444499" y="5298669"/>
            <a:ext cx="6959601" cy="736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0FBCC5-A82B-51A9-9251-6F116B483BFA}"/>
              </a:ext>
            </a:extLst>
          </p:cNvPr>
          <p:cNvGrpSpPr/>
          <p:nvPr userDrawn="1"/>
        </p:nvGrpSpPr>
        <p:grpSpPr>
          <a:xfrm>
            <a:off x="444500" y="5298670"/>
            <a:ext cx="6959600" cy="736600"/>
            <a:chOff x="342900" y="4437841"/>
            <a:chExt cx="6959600" cy="7366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564D440-24F7-5F17-673B-F931523DA0F9}"/>
                </a:ext>
              </a:extLst>
            </p:cNvPr>
            <p:cNvSpPr/>
            <p:nvPr/>
          </p:nvSpPr>
          <p:spPr>
            <a:xfrm>
              <a:off x="342900" y="4437841"/>
              <a:ext cx="6959600" cy="736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b="1">
                  <a:solidFill>
                    <a:srgbClr val="48739E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Check out our job vacancies </a:t>
              </a:r>
              <a:r>
                <a:rPr lang="sl-SI" sz="2200" b="1">
                  <a:solidFill>
                    <a:srgbClr val="48739E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(</a:t>
              </a:r>
              <a:r>
                <a:rPr lang="en-GB" sz="2200" b="1">
                  <a:solidFill>
                    <a:srgbClr val="48739E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in many areas</a:t>
              </a:r>
              <a:r>
                <a:rPr lang="sl-SI" sz="2200" b="1">
                  <a:solidFill>
                    <a:srgbClr val="48739E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).</a:t>
              </a:r>
              <a:endParaRPr lang="en-GB" sz="2200" b="1"/>
            </a:p>
          </p:txBody>
        </p:sp>
        <p:pic>
          <p:nvPicPr>
            <p:cNvPr id="10" name="Graphic 9" descr="Cursor with solid fill">
              <a:extLst>
                <a:ext uri="{FF2B5EF4-FFF2-40B4-BE49-F238E27FC236}">
                  <a16:creationId xmlns:a16="http://schemas.microsoft.com/office/drawing/2014/main" id="{8D1C2D55-F1A6-6977-2B01-5716B8341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29400" y="4501341"/>
              <a:ext cx="60960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494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3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4850" y="1377949"/>
            <a:ext cx="3305175" cy="449897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498FB5-8216-1548-B0EF-EBF44C50486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90825" y="1377949"/>
            <a:ext cx="3305175" cy="449897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A53F0A-0D78-F94E-BF9C-8ACC2184155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43412" y="1377949"/>
            <a:ext cx="3305175" cy="449897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5512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Renew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SI"/>
              <a:t>Title of the presentation background image</a:t>
            </a:r>
            <a:endParaRPr lang="en-US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106"/>
            <a:ext cx="4411916" cy="216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49C593FC-B38D-F24A-AAA6-81EAFBB41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5245AF-6641-7A4E-B23C-A79A6745B2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4D4D13F-CFA2-0543-9CCE-43109CFF0D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77106"/>
            <a:ext cx="4411916" cy="2160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EF1F50-700F-AD4F-8758-1949A3E3D040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33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106"/>
            <a:ext cx="4411916" cy="216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 background image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B95523F-D147-4043-8292-0F1CB1A989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32859F-D5F4-A040-A623-C48B68772D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02CDB1-8A22-DE41-8438-596048C938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77106"/>
            <a:ext cx="4411916" cy="2160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6049DD-4F2F-B546-BAC1-DA9580223C20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979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REM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45" y="177106"/>
            <a:ext cx="4407226" cy="216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 on renewable energy background image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60C75DC-8031-B34F-8CD7-0B5EA60E28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CD2130-0C59-A24E-87B6-47C3253CA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5E6D44-AD3D-734B-8CDF-7885FFE9E6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45" y="177106"/>
            <a:ext cx="4407226" cy="2160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E95D42-62A6-3A49-9013-2E0E801F3882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240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pe in a field with wind turbines&#10;&#10;Description automatically generated">
            <a:extLst>
              <a:ext uri="{FF2B5EF4-FFF2-40B4-BE49-F238E27FC236}">
                <a16:creationId xmlns:a16="http://schemas.microsoft.com/office/drawing/2014/main" id="{2021FF52-A744-5634-C877-6790D5BE3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45" y="177106"/>
            <a:ext cx="4407226" cy="216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 background image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60C75DC-8031-B34F-8CD7-0B5EA60E28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989843-35E4-554E-857E-B8B4D858E4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45" y="177106"/>
            <a:ext cx="4407226" cy="2160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6A3406-20DF-EC41-B915-E2FEFD2C7051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571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l-SI"/>
              <a:t>Agenda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8E16D21-2873-7F4D-BC1C-4DCC7B7156B8}" type="slidenum">
              <a:rPr lang="en-SI" smtClean="0"/>
              <a:pPr/>
              <a:t>‹#›</a:t>
            </a:fld>
            <a:endParaRPr lang="en-S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26D3AD-FEF8-4340-934D-46D6144F23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2572" y="1427034"/>
            <a:ext cx="8734362" cy="4351338"/>
          </a:xfrm>
        </p:spPr>
        <p:txBody>
          <a:bodyPr/>
          <a:lstStyle>
            <a:lvl1pPr marL="342900" indent="-342900">
              <a:buClr>
                <a:srgbClr val="3678BD"/>
              </a:buClr>
              <a:buFont typeface="Arial" panose="020B0604020202020204" pitchFamily="34" charset="0"/>
              <a:buChar char="•"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Agenda item number one</a:t>
            </a:r>
          </a:p>
          <a:p>
            <a:pPr lvl="0"/>
            <a:r>
              <a:rPr lang="en-GB"/>
              <a:t>Agenda item number two</a:t>
            </a:r>
          </a:p>
          <a:p>
            <a:pPr lvl="0"/>
            <a:r>
              <a:rPr lang="en-GB"/>
              <a:t>Agenda item number three</a:t>
            </a:r>
          </a:p>
        </p:txBody>
      </p:sp>
    </p:spTree>
    <p:extLst>
      <p:ext uri="{BB962C8B-B14F-4D97-AF65-F5344CB8AC3E}">
        <p14:creationId xmlns:p14="http://schemas.microsoft.com/office/powerpoint/2010/main" val="563383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00" y="1066800"/>
            <a:ext cx="10800000" cy="3084787"/>
          </a:xfrm>
        </p:spPr>
        <p:txBody>
          <a:bodyPr anchor="ctr">
            <a:normAutofit/>
          </a:bodyPr>
          <a:lstStyle>
            <a:lvl1pPr algn="l">
              <a:defRPr sz="6000"/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94800" y="4410075"/>
            <a:ext cx="10800000" cy="147637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subtitle / Speaker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CD5DFA-08FC-8B49-A7E1-FB3F1B9A3465}"/>
              </a:ext>
            </a:extLst>
          </p:cNvPr>
          <p:cNvCxnSpPr>
            <a:cxnSpLocks/>
          </p:cNvCxnSpPr>
          <p:nvPr/>
        </p:nvCxnSpPr>
        <p:spPr>
          <a:xfrm>
            <a:off x="696000" y="4166100"/>
            <a:ext cx="108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F4285B-4D3D-5548-9399-8AD26F3535EF}"/>
              </a:ext>
            </a:extLst>
          </p:cNvPr>
          <p:cNvCxnSpPr>
            <a:cxnSpLocks/>
          </p:cNvCxnSpPr>
          <p:nvPr userDrawn="1"/>
        </p:nvCxnSpPr>
        <p:spPr>
          <a:xfrm>
            <a:off x="696000" y="4166100"/>
            <a:ext cx="108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538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CD5DFA-08FC-8B49-A7E1-FB3F1B9A3465}"/>
              </a:ext>
            </a:extLst>
          </p:cNvPr>
          <p:cNvCxnSpPr>
            <a:cxnSpLocks/>
          </p:cNvCxnSpPr>
          <p:nvPr/>
        </p:nvCxnSpPr>
        <p:spPr>
          <a:xfrm>
            <a:off x="696000" y="4166100"/>
            <a:ext cx="108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F4285B-4D3D-5548-9399-8AD26F3535EF}"/>
              </a:ext>
            </a:extLst>
          </p:cNvPr>
          <p:cNvCxnSpPr>
            <a:cxnSpLocks/>
          </p:cNvCxnSpPr>
          <p:nvPr userDrawn="1"/>
        </p:nvCxnSpPr>
        <p:spPr>
          <a:xfrm>
            <a:off x="696000" y="4166100"/>
            <a:ext cx="108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4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591B5B6-D938-0F47-BF55-D21DE155CC0B}"/>
              </a:ext>
            </a:extLst>
          </p:cNvPr>
          <p:cNvSpPr/>
          <p:nvPr userDrawn="1"/>
        </p:nvSpPr>
        <p:spPr>
          <a:xfrm>
            <a:off x="0" y="6282000"/>
            <a:ext cx="12192000" cy="57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80270" y="0"/>
            <a:ext cx="8715730" cy="1080000"/>
          </a:xfrm>
          <a:prstGeom prst="rect">
            <a:avLst/>
          </a:prstGeom>
        </p:spPr>
        <p:txBody>
          <a:bodyPr vert="horz" lIns="0" tIns="180000" rIns="0" bIns="180000" rtlCol="0" anchor="ctr">
            <a:noAutofit/>
          </a:bodyPr>
          <a:lstStyle/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0984" y="1423384"/>
            <a:ext cx="10795016" cy="44900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72000" y="6281998"/>
            <a:ext cx="720000" cy="576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8E16D21-2873-7F4D-BC1C-4DCC7B7156B8}" type="slidenum">
              <a:rPr lang="en-SI" smtClean="0"/>
              <a:pPr/>
              <a:t>‹#›</a:t>
            </a:fld>
            <a:endParaRPr lang="en-SI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C56792E-A1FB-BC4F-B5FD-E43FDCCB94F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34142" y="0"/>
            <a:ext cx="2205958" cy="1080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2DEC96-CFD0-C54C-AEEF-2574905C03C2}"/>
              </a:ext>
            </a:extLst>
          </p:cNvPr>
          <p:cNvCxnSpPr>
            <a:cxnSpLocks/>
          </p:cNvCxnSpPr>
          <p:nvPr/>
        </p:nvCxnSpPr>
        <p:spPr>
          <a:xfrm>
            <a:off x="696000" y="1080000"/>
            <a:ext cx="108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375F696-5CE6-CE46-AE30-00563537777A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434142" y="0"/>
            <a:ext cx="2205958" cy="108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EFC4A9-1E97-2044-9DB0-7D4F091944BB}"/>
              </a:ext>
            </a:extLst>
          </p:cNvPr>
          <p:cNvCxnSpPr>
            <a:cxnSpLocks/>
          </p:cNvCxnSpPr>
          <p:nvPr userDrawn="1"/>
        </p:nvCxnSpPr>
        <p:spPr>
          <a:xfrm>
            <a:off x="696000" y="1080000"/>
            <a:ext cx="108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23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728" r:id="rId16"/>
    <p:sldLayoutId id="2147483696" r:id="rId17"/>
    <p:sldLayoutId id="2147483698" r:id="rId18"/>
    <p:sldLayoutId id="2147483661" r:id="rId19"/>
    <p:sldLayoutId id="2147483678" r:id="rId20"/>
    <p:sldLayoutId id="2147483675" r:id="rId21"/>
    <p:sldLayoutId id="2147483673" r:id="rId22"/>
    <p:sldLayoutId id="2147483677" r:id="rId23"/>
    <p:sldLayoutId id="2147483679" r:id="rId24"/>
    <p:sldLayoutId id="2147483731" r:id="rId25"/>
    <p:sldLayoutId id="2147483732" r:id="rId26"/>
    <p:sldLayoutId id="2147483733" r:id="rId27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242" userDrawn="1">
          <p15:clr>
            <a:srgbClr val="F26B43"/>
          </p15:clr>
        </p15:guide>
        <p15:guide id="4" pos="438" userDrawn="1">
          <p15:clr>
            <a:srgbClr val="F26B43"/>
          </p15:clr>
        </p15:guide>
        <p15:guide id="5" pos="4883" userDrawn="1">
          <p15:clr>
            <a:srgbClr val="F26B43"/>
          </p15:clr>
        </p15:guide>
        <p15:guide id="6" pos="2797" userDrawn="1">
          <p15:clr>
            <a:srgbClr val="F26B43"/>
          </p15:clr>
        </p15:guide>
        <p15:guide id="7" orient="horz" pos="2273" userDrawn="1">
          <p15:clr>
            <a:srgbClr val="F26B43"/>
          </p15:clr>
        </p15:guide>
        <p15:guide id="8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er.europa.eu/monitoring/MMR/crosszonal_electricity_trade_capacities_2024" TargetMode="External"/><Relationship Id="rId2" Type="http://schemas.openxmlformats.org/officeDocument/2006/relationships/hyperlink" Target="Demand%20response%20and%20other%20distributed%20energy%20resources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er.europa.eu/sites/default/files/documents/Official_documents/Acts_of_the_Agency/Opinions/Opinions/ACER_Opinion_02-2024_minimum_cross-zonal_capacity_requirements.pdf" TargetMode="External"/><Relationship Id="rId2" Type="http://schemas.openxmlformats.org/officeDocument/2006/relationships/hyperlink" Target="https://www.acer.europa.eu/news-and-events/news/acer-points-pressing-need-electricity-system-operators-maximise-electricity-transmission-capacity-trading-neighbours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3" Type="http://schemas.openxmlformats.org/officeDocument/2006/relationships/image" Target="../media/image45.svg"/><Relationship Id="rId21" Type="http://schemas.openxmlformats.org/officeDocument/2006/relationships/image" Target="../media/image66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44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24" Type="http://schemas.openxmlformats.org/officeDocument/2006/relationships/image" Target="../media/image69.jpe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23" Type="http://schemas.openxmlformats.org/officeDocument/2006/relationships/image" Target="../media/image68.svg"/><Relationship Id="rId10" Type="http://schemas.openxmlformats.org/officeDocument/2006/relationships/image" Target="../media/image55.png"/><Relationship Id="rId19" Type="http://schemas.openxmlformats.org/officeDocument/2006/relationships/image" Target="../media/image64.sv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cer.europa.eu/the-agency/careers/vacancies" TargetMode="Externa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uegel.org/system/files/2024-04/PB%2003%202024.pdf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uegel.org/policy-brief/decarbonising-competitiveness-four-ways-reduce-european-energy-prices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rrenteurope.eu/wp-content/uploads/2024/06/CL-CurrENT-BE-Prospects-for-Innovative-Grid-Technologies-final-report-20240617-2.pdf" TargetMode="External"/><Relationship Id="rId2" Type="http://schemas.openxmlformats.org/officeDocument/2006/relationships/hyperlink" Target="https://www.acer.europa.eu/sites/default/files/documents/Publications/ACER_2024_Monitoring_Electricity_Infrastructure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epublicdownloads.entsoe.eu/clean-documents/SOC%20documents/SOC%20Reports/Continental%20Europe%20Synchronous%20Area%20Separation%20on%2008%20January%202021%20-%20Main%20Report_updated.pdf#page=42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bruegel.org/system/files/2024-04/PB%2003%202024.pdf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er.europa.eu/sites/default/files/documents/Publications/Final_Assessment_EU_Wholesale_Electricity_Market_Design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44181B57-0817-4D85-4B77-2ED30C3FFD04}"/>
              </a:ext>
            </a:extLst>
          </p:cNvPr>
          <p:cNvSpPr txBox="1">
            <a:spLocks/>
          </p:cNvSpPr>
          <p:nvPr/>
        </p:nvSpPr>
        <p:spPr>
          <a:xfrm>
            <a:off x="4847771" y="4400903"/>
            <a:ext cx="7432598" cy="1709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latin typeface="+mj-lt"/>
              </a:rPr>
              <a:t>EUFORES conference in the European Parliament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latin typeface="+mj-lt"/>
              </a:rPr>
              <a:t>Brussels, 21 March 2025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4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latin typeface="+mj-lt"/>
              </a:rPr>
              <a:t>Christian Zinglersen, </a:t>
            </a:r>
            <a:r>
              <a:rPr lang="en-GB" sz="1800" i="1" dirty="0">
                <a:latin typeface="+mj-lt"/>
              </a:rPr>
              <a:t>ACER Director</a:t>
            </a:r>
            <a:endParaRPr lang="en-GB" b="1" i="1" dirty="0">
              <a:latin typeface="+mj-lt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D88B79DC-B2C8-4DF5-018D-2E1D9EBC5B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5829" y="630466"/>
            <a:ext cx="7100641" cy="2867736"/>
          </a:xfrm>
        </p:spPr>
        <p:txBody>
          <a:bodyPr>
            <a:normAutofit/>
          </a:bodyPr>
          <a:lstStyle/>
          <a:p>
            <a:r>
              <a:rPr lang="en-GB" dirty="0"/>
              <a:t>The EU’s internal electricity market and grids: challenges for the years ahead</a:t>
            </a:r>
            <a:endParaRPr lang="en-GB" sz="3100" noProof="0" dirty="0"/>
          </a:p>
        </p:txBody>
      </p:sp>
    </p:spTree>
    <p:extLst>
      <p:ext uri="{BB962C8B-B14F-4D97-AF65-F5344CB8AC3E}">
        <p14:creationId xmlns:p14="http://schemas.microsoft.com/office/powerpoint/2010/main" val="1582360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753C6-3C3F-F4E6-1739-40DEC6763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C346A2-FB67-70A2-46EB-1D3D6BAD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2885" y="6259137"/>
            <a:ext cx="720000" cy="576001"/>
          </a:xfrm>
        </p:spPr>
        <p:txBody>
          <a:bodyPr/>
          <a:lstStyle/>
          <a:p>
            <a:fld id="{68E16D21-2873-7F4D-BC1C-4DCC7B7156B8}" type="slidenum">
              <a:rPr lang="en-SI" smtClean="0"/>
              <a:t>10</a:t>
            </a:fld>
            <a:endParaRPr lang="en-SI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EFB576E-D307-475D-3492-6088F12DF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713" y="0"/>
            <a:ext cx="8716962" cy="1079500"/>
          </a:xfrm>
        </p:spPr>
        <p:txBody>
          <a:bodyPr/>
          <a:lstStyle/>
          <a:p>
            <a:r>
              <a:rPr lang="en-GB" sz="2400" noProof="0"/>
              <a:t>Impact on Member States differ per varying electricity mix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00700-122C-F8F3-19C8-30005767B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599" y="1973075"/>
            <a:ext cx="5651482" cy="43041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0E6D71-F36E-29C7-4729-D51393B39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1689" y="1953620"/>
            <a:ext cx="4950381" cy="44199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6A9FA5-6DB2-6844-C07E-6EC64A41E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2447" y="2096056"/>
            <a:ext cx="5334462" cy="42005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D368E-7530-E31B-B67B-DE083A847B04}"/>
              </a:ext>
            </a:extLst>
          </p:cNvPr>
          <p:cNvSpPr txBox="1"/>
          <p:nvPr/>
        </p:nvSpPr>
        <p:spPr>
          <a:xfrm>
            <a:off x="600074" y="1167939"/>
            <a:ext cx="109918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600" dirty="0"/>
              <a:t>In 2024, the link between gas and electricity prices in Italy remained similar to 2022. </a:t>
            </a:r>
            <a:r>
              <a:rPr lang="en-GB" sz="1600" dirty="0">
                <a:solidFill>
                  <a:schemeClr val="bg1"/>
                </a:solidFill>
              </a:rPr>
              <a:t>In Germany, long-term electricity and gas prices remained closely linked, but renewable deployment has reduced gas influence on short-term electricity prices. In France, gas had significantly less impact on electricity prices, with the return of nuclear capacity. </a:t>
            </a:r>
            <a:br>
              <a:rPr lang="en-GB" sz="1600" dirty="0"/>
            </a:br>
            <a:endParaRPr lang="en-GB" sz="160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619F413-F342-56BD-455A-2574F0EE48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1675" y="6281738"/>
            <a:ext cx="10795000" cy="576262"/>
          </a:xfrm>
        </p:spPr>
        <p:txBody>
          <a:bodyPr/>
          <a:lstStyle/>
          <a:p>
            <a:r>
              <a:rPr lang="en-GB" sz="1000" noProof="0" dirty="0"/>
              <a:t>Source: ACER calculations based on ENTSO-E </a:t>
            </a:r>
            <a:r>
              <a:rPr lang="sl-SI" sz="1000" noProof="0" dirty="0"/>
              <a:t>T</a:t>
            </a:r>
            <a:r>
              <a:rPr lang="en-GB" sz="1000" noProof="0" dirty="0" err="1"/>
              <a:t>ransparency</a:t>
            </a:r>
            <a:r>
              <a:rPr lang="en-GB" sz="1000" noProof="0" dirty="0"/>
              <a:t> </a:t>
            </a:r>
            <a:r>
              <a:rPr lang="sl-SI" sz="1000" noProof="0" dirty="0"/>
              <a:t>P</a:t>
            </a:r>
            <a:r>
              <a:rPr lang="en-GB" sz="1000" noProof="0" dirty="0" err="1"/>
              <a:t>latform</a:t>
            </a:r>
            <a:r>
              <a:rPr lang="en-GB" sz="1000" noProof="0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0190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3061A-CB81-125F-5271-779AECF97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265CBF-509A-C091-7220-A6F7FEF4A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2885" y="6259137"/>
            <a:ext cx="720000" cy="576001"/>
          </a:xfrm>
        </p:spPr>
        <p:txBody>
          <a:bodyPr/>
          <a:lstStyle/>
          <a:p>
            <a:fld id="{68E16D21-2873-7F4D-BC1C-4DCC7B7156B8}" type="slidenum">
              <a:rPr lang="en-SI" smtClean="0"/>
              <a:t>11</a:t>
            </a:fld>
            <a:endParaRPr lang="en-SI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2B97A3F-37CA-1910-9BB5-332555A1E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713" y="0"/>
            <a:ext cx="8716962" cy="1079500"/>
          </a:xfrm>
        </p:spPr>
        <p:txBody>
          <a:bodyPr/>
          <a:lstStyle/>
          <a:p>
            <a:r>
              <a:rPr lang="en-GB" sz="2400" noProof="0"/>
              <a:t>Impact on Member States differ per varying electricity mix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EA737F-04E3-496E-936B-CE19A2D95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3832937"/>
            <a:ext cx="2971800" cy="22633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1A3EE0-8F9F-4F72-01D3-802B57EB0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514" y="1953620"/>
            <a:ext cx="4950381" cy="44199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D620D7-4121-4404-596E-CBCAFA41C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2447" y="2096056"/>
            <a:ext cx="5334462" cy="4200508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A5D3A0-74AE-4571-0C68-A6E6CF6A6D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1675" y="6281738"/>
            <a:ext cx="10795000" cy="576262"/>
          </a:xfrm>
        </p:spPr>
        <p:txBody>
          <a:bodyPr/>
          <a:lstStyle/>
          <a:p>
            <a:r>
              <a:rPr lang="en-GB" sz="1000" noProof="0" dirty="0"/>
              <a:t>Source: ACER calculations based on ENTSO-E </a:t>
            </a:r>
            <a:r>
              <a:rPr lang="sl-SI" sz="1000" noProof="0" dirty="0"/>
              <a:t>T</a:t>
            </a:r>
            <a:r>
              <a:rPr lang="en-GB" sz="1000" noProof="0" dirty="0" err="1"/>
              <a:t>ransparency</a:t>
            </a:r>
            <a:r>
              <a:rPr lang="en-GB" sz="1000" noProof="0" dirty="0"/>
              <a:t> </a:t>
            </a:r>
            <a:r>
              <a:rPr lang="sl-SI" sz="1000" noProof="0" dirty="0"/>
              <a:t>P</a:t>
            </a:r>
            <a:r>
              <a:rPr lang="en-GB" sz="1000" noProof="0" dirty="0" err="1"/>
              <a:t>latform</a:t>
            </a:r>
            <a:r>
              <a:rPr lang="en-GB" sz="1000" noProof="0" dirty="0"/>
              <a:t>.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5AA5C4-16D3-8F48-57B0-025318FD0AEA}"/>
              </a:ext>
            </a:extLst>
          </p:cNvPr>
          <p:cNvSpPr txBox="1"/>
          <p:nvPr/>
        </p:nvSpPr>
        <p:spPr>
          <a:xfrm>
            <a:off x="600074" y="1167939"/>
            <a:ext cx="109918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600" dirty="0"/>
              <a:t>In 2024, the link between gas and electricity prices in Italy remained similar to 2022. In Germany, long-term electricity and gas prices remained closely linked, but renewable deployment has reduced gas influence on short-term electricity prices. </a:t>
            </a:r>
            <a:r>
              <a:rPr lang="en-GB" sz="1600" dirty="0">
                <a:solidFill>
                  <a:schemeClr val="bg1"/>
                </a:solidFill>
              </a:rPr>
              <a:t>In France, gas had significantly less impact on electricity prices, with the return of nuclear capacity. </a:t>
            </a:r>
            <a:br>
              <a:rPr lang="en-GB" sz="1600" dirty="0"/>
            </a:b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76966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98E8A-3868-C009-9E8A-9B7FAFD0F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60E9FF-13E7-7375-3F4A-2D59A4B3A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2885" y="6259137"/>
            <a:ext cx="720000" cy="576001"/>
          </a:xfrm>
        </p:spPr>
        <p:txBody>
          <a:bodyPr/>
          <a:lstStyle/>
          <a:p>
            <a:fld id="{68E16D21-2873-7F4D-BC1C-4DCC7B7156B8}" type="slidenum">
              <a:rPr lang="en-SI" smtClean="0"/>
              <a:t>12</a:t>
            </a:fld>
            <a:endParaRPr lang="en-SI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7E6FF85-0D94-B4BA-F1F9-FA09CF9F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713" y="0"/>
            <a:ext cx="8716962" cy="1079500"/>
          </a:xfrm>
        </p:spPr>
        <p:txBody>
          <a:bodyPr/>
          <a:lstStyle/>
          <a:p>
            <a:r>
              <a:rPr lang="en-GB" sz="2400" noProof="0"/>
              <a:t>Impact on Member States differ per varying electricity mix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C85963-EA66-5B8A-5528-10F122F9C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3832937"/>
            <a:ext cx="2971800" cy="2263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F3DD1D-B973-BEC2-3F9F-EA74436A7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869" y="2096056"/>
            <a:ext cx="5334462" cy="42005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B12EF4-5223-26C7-8543-B34DB54F1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5290" y="3813395"/>
            <a:ext cx="2623590" cy="2342491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D056774-5554-EB71-E4F9-D9F9D2C8B4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1675" y="6281738"/>
            <a:ext cx="10795000" cy="576262"/>
          </a:xfrm>
        </p:spPr>
        <p:txBody>
          <a:bodyPr/>
          <a:lstStyle/>
          <a:p>
            <a:r>
              <a:rPr lang="en-GB" sz="1000" noProof="0" dirty="0"/>
              <a:t>Source: ACER calculations based on ENTSO-E </a:t>
            </a:r>
            <a:r>
              <a:rPr lang="sl-SI" sz="1000" noProof="0" dirty="0"/>
              <a:t>T</a:t>
            </a:r>
            <a:r>
              <a:rPr lang="en-GB" sz="1000" noProof="0" dirty="0" err="1"/>
              <a:t>ransparency</a:t>
            </a:r>
            <a:r>
              <a:rPr lang="en-GB" sz="1000" noProof="0" dirty="0"/>
              <a:t> </a:t>
            </a:r>
            <a:r>
              <a:rPr lang="sl-SI" sz="1000" noProof="0" dirty="0"/>
              <a:t>P</a:t>
            </a:r>
            <a:r>
              <a:rPr lang="en-GB" sz="1000" noProof="0" dirty="0" err="1"/>
              <a:t>latform</a:t>
            </a:r>
            <a:r>
              <a:rPr lang="en-GB" sz="1000" noProof="0" dirty="0"/>
              <a:t>.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6EEF9C-0B48-9C75-2AAE-5241D22A6689}"/>
              </a:ext>
            </a:extLst>
          </p:cNvPr>
          <p:cNvSpPr txBox="1"/>
          <p:nvPr/>
        </p:nvSpPr>
        <p:spPr>
          <a:xfrm>
            <a:off x="600074" y="1167939"/>
            <a:ext cx="109918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600" dirty="0"/>
              <a:t>In 2024, the link between gas and electricity prices in Italy remained similar to 2022. In Germany, long-term electricity and gas prices remained closely linked, but renewable deployment has reduced gas influence on short-term electricity prices. In France, gas had significantly less impact on electricity prices, with the return of nuclear capacity. </a:t>
            </a:r>
            <a:br>
              <a:rPr lang="en-GB" sz="1600" dirty="0"/>
            </a:b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30129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9320F-0A05-CF0E-D12C-767BFF6AD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23A93-CF1D-0497-077B-4A5DCF84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75" y="1881843"/>
            <a:ext cx="10800000" cy="3094314"/>
          </a:xfrm>
        </p:spPr>
        <p:txBody>
          <a:bodyPr>
            <a:normAutofit/>
          </a:bodyPr>
          <a:lstStyle/>
          <a:p>
            <a:r>
              <a:rPr lang="en-GB" sz="4500" dirty="0"/>
              <a:t>Recent ACER monitoring insights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D93F1-C310-A0D7-104C-FEB3A0E6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13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045538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69A4D-B46C-9266-D59E-48B89CF50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90C1B-2AF8-23AF-B500-BCAC5351E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First, the good news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781072-847D-F83B-0F2B-AF6FCC521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14</a:t>
            </a:fld>
            <a:endParaRPr lang="en-S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BB24FE-F2A5-5D50-2E79-9A9978403A30}"/>
              </a:ext>
            </a:extLst>
          </p:cNvPr>
          <p:cNvSpPr txBox="1"/>
          <p:nvPr/>
        </p:nvSpPr>
        <p:spPr>
          <a:xfrm>
            <a:off x="612125" y="1268890"/>
            <a:ext cx="4164811" cy="306370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400" b="1" noProof="0" dirty="0">
                <a:solidFill>
                  <a:schemeClr val="accent1"/>
                </a:solidFill>
              </a:rPr>
              <a:t>Day-</a:t>
            </a:r>
            <a:r>
              <a:rPr lang="en-GB" sz="1400" b="1" dirty="0">
                <a:solidFill>
                  <a:schemeClr val="accent1"/>
                </a:solidFill>
              </a:rPr>
              <a:t>ahead prices</a:t>
            </a:r>
            <a:r>
              <a:rPr lang="en-GB" sz="1400" b="1" noProof="0" dirty="0">
                <a:solidFill>
                  <a:schemeClr val="accent1"/>
                </a:solidFill>
              </a:rPr>
              <a:t> at their lowest since 2021</a:t>
            </a:r>
            <a:r>
              <a:rPr lang="sl-SI" sz="1400" b="1" noProof="0" dirty="0">
                <a:solidFill>
                  <a:schemeClr val="accent1"/>
                </a:solidFill>
              </a:rPr>
              <a:t> </a:t>
            </a:r>
            <a:r>
              <a:rPr lang="en-GB" sz="1400" b="1" noProof="0" dirty="0">
                <a:solidFill>
                  <a:schemeClr val="accent1"/>
                </a:solidFill>
              </a:rPr>
              <a:t>… </a:t>
            </a:r>
            <a:endParaRPr lang="sl-SI" sz="1200" b="1" dirty="0">
              <a:solidFill>
                <a:schemeClr val="accent1"/>
              </a:solidFill>
            </a:endParaRP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200" b="1" noProof="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annual day-ahead electricity prices, EU-27 /EEA(Norway), 2019-2024 (EUR/MWh)</a:t>
            </a:r>
          </a:p>
          <a:p>
            <a:pPr algn="l">
              <a:spcAft>
                <a:spcPts val="600"/>
              </a:spcAft>
              <a:buClr>
                <a:schemeClr val="tx2"/>
              </a:buClr>
            </a:pPr>
            <a:endParaRPr lang="en-GB" sz="1400" b="1" noProof="0" dirty="0">
              <a:solidFill>
                <a:schemeClr val="accent1"/>
              </a:solidFill>
            </a:endParaRPr>
          </a:p>
          <a:p>
            <a:pPr algn="l">
              <a:spcAft>
                <a:spcPts val="600"/>
              </a:spcAft>
              <a:buClr>
                <a:schemeClr val="tx2"/>
              </a:buClr>
            </a:pPr>
            <a:endParaRPr lang="en-GB" sz="1400" b="1" noProof="0" dirty="0">
              <a:solidFill>
                <a:schemeClr val="accent1"/>
              </a:solidFill>
            </a:endParaRPr>
          </a:p>
        </p:txBody>
      </p:sp>
      <p:pic>
        <p:nvPicPr>
          <p:cNvPr id="10" name="Picture 9" descr="A map of europe with numbers&#10;&#10;AI-generated content may be incorrect.">
            <a:extLst>
              <a:ext uri="{FF2B5EF4-FFF2-40B4-BE49-F238E27FC236}">
                <a16:creationId xmlns:a16="http://schemas.microsoft.com/office/drawing/2014/main" id="{F76E644B-6A44-22B7-0DBC-A14B051719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3798" y="1542006"/>
            <a:ext cx="4322202" cy="44922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AA6F3C-9C30-2532-E495-D72527C08AD6}"/>
              </a:ext>
            </a:extLst>
          </p:cNvPr>
          <p:cNvSpPr txBox="1"/>
          <p:nvPr/>
        </p:nvSpPr>
        <p:spPr>
          <a:xfrm>
            <a:off x="6542025" y="1261624"/>
            <a:ext cx="4954650" cy="11887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but with notable regional and seasonal variations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200" b="1" noProof="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annual day-ahead electricity </a:t>
            </a:r>
            <a:br>
              <a:rPr lang="sl-SI" sz="1200" b="1" noProof="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noProof="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prices &amp; year-on-year difference </a:t>
            </a:r>
            <a:br>
              <a:rPr lang="sl-SI" sz="1200" b="1" noProof="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noProof="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EU-27 /EEA(Norway),</a:t>
            </a:r>
            <a:r>
              <a:rPr lang="sl-SI" sz="1200" b="1" noProof="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sl-SI" sz="1200" b="1" noProof="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noProof="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(EUR/MWh,</a:t>
            </a:r>
            <a:r>
              <a:rPr lang="sl-SI" sz="1200" b="1" noProof="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noProof="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</a:p>
          <a:p>
            <a:pPr algn="l">
              <a:spcAft>
                <a:spcPts val="600"/>
              </a:spcAft>
              <a:buClr>
                <a:schemeClr val="tx2"/>
              </a:buClr>
            </a:pPr>
            <a:endParaRPr lang="en-GB" sz="1400" b="1" noProof="0" dirty="0">
              <a:solidFill>
                <a:schemeClr val="accent1"/>
              </a:solidFill>
            </a:endParaRPr>
          </a:p>
          <a:p>
            <a:pPr algn="l">
              <a:spcAft>
                <a:spcPts val="600"/>
              </a:spcAft>
              <a:buClr>
                <a:schemeClr val="tx2"/>
              </a:buClr>
            </a:pPr>
            <a:endParaRPr lang="en-GB" sz="1400" b="1" noProof="0" dirty="0">
              <a:solidFill>
                <a:schemeClr val="accent1"/>
              </a:solidFill>
            </a:endParaRPr>
          </a:p>
        </p:txBody>
      </p:sp>
      <p:pic>
        <p:nvPicPr>
          <p:cNvPr id="4" name="Picture 3" descr="A graph with numbers and a black background&#10;&#10;AI-generated content may be incorrect.">
            <a:extLst>
              <a:ext uri="{FF2B5EF4-FFF2-40B4-BE49-F238E27FC236}">
                <a16:creationId xmlns:a16="http://schemas.microsoft.com/office/drawing/2014/main" id="{242DF97D-427B-C082-8894-C1CC6D1568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47" y="2450378"/>
            <a:ext cx="3691318" cy="278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0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0DEE7-1927-5E9F-84C8-2694BADE6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with numbers and numbers&#10;&#10;Description automatically generated">
            <a:extLst>
              <a:ext uri="{FF2B5EF4-FFF2-40B4-BE49-F238E27FC236}">
                <a16:creationId xmlns:a16="http://schemas.microsoft.com/office/drawing/2014/main" id="{D223CD54-1E64-404B-75D0-C7B03697FE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842" y="4563882"/>
            <a:ext cx="1672149" cy="1638109"/>
          </a:xfrm>
          <a:prstGeom prst="rect">
            <a:avLst/>
          </a:prstGeom>
        </p:spPr>
      </p:pic>
      <p:pic>
        <p:nvPicPr>
          <p:cNvPr id="26" name="Picture 25" descr="A map of europe with numbers and numbers&#10;&#10;AI-generated content may be incorrect.">
            <a:extLst>
              <a:ext uri="{FF2B5EF4-FFF2-40B4-BE49-F238E27FC236}">
                <a16:creationId xmlns:a16="http://schemas.microsoft.com/office/drawing/2014/main" id="{023365F1-DAF7-5386-D921-E77F375205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991" y="1634065"/>
            <a:ext cx="4588272" cy="4744047"/>
          </a:xfrm>
          <a:prstGeom prst="rect">
            <a:avLst/>
          </a:prstGeom>
        </p:spPr>
      </p:pic>
      <p:pic>
        <p:nvPicPr>
          <p:cNvPr id="24" name="Picture 23" descr="A map of europe with numbers&#10;&#10;AI-generated content may be incorrect.">
            <a:extLst>
              <a:ext uri="{FF2B5EF4-FFF2-40B4-BE49-F238E27FC236}">
                <a16:creationId xmlns:a16="http://schemas.microsoft.com/office/drawing/2014/main" id="{8794F041-AD39-FAD5-DE77-34B6A50936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0" y="1556513"/>
            <a:ext cx="4641487" cy="47960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46EA90-DBAC-52F8-DDDB-84D01A157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noProof="0" dirty="0"/>
              <a:t>Electricity prices reveal a need for short-term flexibility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7B46CE-6FDB-BEBE-FC03-B7AFABA64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GB" noProof="0" smtClean="0"/>
              <a:t>15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384518-CBD9-71E8-25EA-CA6C20F483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900" noProof="0" dirty="0"/>
              <a:t>Source: ENTSO-E </a:t>
            </a:r>
            <a:r>
              <a:rPr lang="sl-SI" sz="900" noProof="0" dirty="0"/>
              <a:t>T</a:t>
            </a:r>
            <a:r>
              <a:rPr lang="en-GB" sz="900" noProof="0" dirty="0" err="1"/>
              <a:t>ransparency</a:t>
            </a:r>
            <a:r>
              <a:rPr lang="en-GB" sz="900" noProof="0" dirty="0"/>
              <a:t> </a:t>
            </a:r>
            <a:r>
              <a:rPr lang="sl-SI" sz="900" dirty="0"/>
              <a:t>P</a:t>
            </a:r>
            <a:r>
              <a:rPr lang="en-GB" sz="900" noProof="0" dirty="0" err="1"/>
              <a:t>latform</a:t>
            </a:r>
            <a:r>
              <a:rPr lang="en-GB" sz="900" noProof="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15446E-17A7-F3B3-380A-E3ACD7D4AB10}"/>
              </a:ext>
            </a:extLst>
          </p:cNvPr>
          <p:cNvSpPr txBox="1"/>
          <p:nvPr/>
        </p:nvSpPr>
        <p:spPr>
          <a:xfrm>
            <a:off x="8382000" y="140017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>
              <a:spcAft>
                <a:spcPts val="600"/>
              </a:spcAft>
              <a:buClr>
                <a:schemeClr val="tx2"/>
              </a:buClr>
            </a:pPr>
            <a:endParaRPr lang="en-GB" sz="2000"/>
          </a:p>
        </p:txBody>
      </p:sp>
      <p:pic>
        <p:nvPicPr>
          <p:cNvPr id="10" name="Picture 9" descr="A graph of numbers and numbers on a black background&#10;&#10;Description automatically generated">
            <a:extLst>
              <a:ext uri="{FF2B5EF4-FFF2-40B4-BE49-F238E27FC236}">
                <a16:creationId xmlns:a16="http://schemas.microsoft.com/office/drawing/2014/main" id="{10B05C8F-A791-25DF-2312-247351EE24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614" y="4553306"/>
            <a:ext cx="1681454" cy="16857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99132C-DF36-1591-6E27-9D037A2D6A4F}"/>
              </a:ext>
            </a:extLst>
          </p:cNvPr>
          <p:cNvSpPr txBox="1"/>
          <p:nvPr/>
        </p:nvSpPr>
        <p:spPr>
          <a:xfrm>
            <a:off x="607684" y="1091080"/>
            <a:ext cx="6124810" cy="3593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400" b="1" noProof="0" dirty="0">
                <a:solidFill>
                  <a:schemeClr val="accent1"/>
                </a:solidFill>
              </a:rPr>
              <a:t>Fewer extreme price spikes after the crisis</a:t>
            </a:r>
            <a:r>
              <a:rPr lang="sl-SI" sz="1400" b="1" noProof="0" dirty="0">
                <a:solidFill>
                  <a:schemeClr val="accent1"/>
                </a:solidFill>
              </a:rPr>
              <a:t> </a:t>
            </a:r>
            <a:r>
              <a:rPr lang="en-GB" sz="1400" b="1" noProof="0" dirty="0">
                <a:solidFill>
                  <a:schemeClr val="accent1"/>
                </a:solidFill>
              </a:rPr>
              <a:t>…</a:t>
            </a:r>
            <a:endParaRPr lang="en-GB" sz="1400" b="1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306E7A-E811-8FE4-DB1C-C0E346E5620E}"/>
              </a:ext>
            </a:extLst>
          </p:cNvPr>
          <p:cNvSpPr txBox="1"/>
          <p:nvPr/>
        </p:nvSpPr>
        <p:spPr>
          <a:xfrm>
            <a:off x="3441694" y="3699030"/>
            <a:ext cx="24112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</a:t>
            </a:r>
            <a:r>
              <a:rPr lang="sl-SI" sz="120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1200" dirty="0" err="1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ercentage</a:t>
            </a:r>
            <a:r>
              <a:rPr lang="en-GB" sz="120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time when prices were above 150 EUR/MWh, EU-27/EEA</a:t>
            </a:r>
            <a:r>
              <a:rPr lang="sl-SI" sz="120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(Norway)</a:t>
            </a:r>
            <a:r>
              <a:rPr lang="sl-SI" sz="120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20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2019-2024 (%)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E4673C-6D99-8736-EA8B-72B383A4768A}"/>
              </a:ext>
            </a:extLst>
          </p:cNvPr>
          <p:cNvSpPr txBox="1"/>
          <p:nvPr/>
        </p:nvSpPr>
        <p:spPr>
          <a:xfrm>
            <a:off x="5852957" y="3689572"/>
            <a:ext cx="25133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percentage of days when price variation per day was greater than 50 EUR/MWh, EU-27/EEA(Norway)</a:t>
            </a:r>
            <a:r>
              <a:rPr lang="sl-SI" sz="120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20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2019-2024 (%)</a:t>
            </a: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06CBA7BB-2E2A-3AF7-7C56-F14707D7F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737" y="2070174"/>
            <a:ext cx="534511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/>
              <a:t>Electricity prices are now less extreme, but frequent swings within a day remain. This signals </a:t>
            </a:r>
            <a:r>
              <a:rPr lang="en-GB" sz="2000" dirty="0">
                <a:solidFill>
                  <a:schemeClr val="accent1"/>
                </a:solidFill>
              </a:rPr>
              <a:t>shifting supply-demand patterns that call for more short-term flexibility</a:t>
            </a:r>
            <a:r>
              <a:rPr lang="en-GB" sz="2000" dirty="0"/>
              <a:t>.</a:t>
            </a: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E78C6-D097-E094-9982-C52EE0A2E32D}"/>
              </a:ext>
            </a:extLst>
          </p:cNvPr>
          <p:cNvSpPr txBox="1"/>
          <p:nvPr/>
        </p:nvSpPr>
        <p:spPr>
          <a:xfrm>
            <a:off x="7488084" y="291930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>
              <a:spcAft>
                <a:spcPts val="600"/>
              </a:spcAft>
              <a:buClr>
                <a:schemeClr val="tx2"/>
              </a:buClr>
            </a:pPr>
            <a:endParaRPr lang="en-GB" sz="2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81904E-0826-2F95-216E-126EE716C9A5}"/>
              </a:ext>
            </a:extLst>
          </p:cNvPr>
          <p:cNvSpPr txBox="1"/>
          <p:nvPr/>
        </p:nvSpPr>
        <p:spPr>
          <a:xfrm>
            <a:off x="8263467" y="469952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>
              <a:spcAft>
                <a:spcPts val="600"/>
              </a:spcAft>
              <a:buClr>
                <a:schemeClr val="tx2"/>
              </a:buClr>
            </a:pPr>
            <a:endParaRPr lang="en-GB" sz="2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2D348E-8234-ACD3-2FF8-74D7C365E7EB}"/>
              </a:ext>
            </a:extLst>
          </p:cNvPr>
          <p:cNvSpPr txBox="1"/>
          <p:nvPr/>
        </p:nvSpPr>
        <p:spPr>
          <a:xfrm>
            <a:off x="607684" y="1343836"/>
            <a:ext cx="35411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20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of hours and number of days with electricity prices above 150€/MWh, </a:t>
            </a:r>
            <a:br>
              <a:rPr lang="sl-SI" sz="120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EU-27/EEA</a:t>
            </a:r>
            <a:r>
              <a:rPr lang="sl-SI" sz="120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(Norway),</a:t>
            </a:r>
            <a:r>
              <a:rPr lang="en-GB" sz="120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11400C-F430-8FAD-376E-DFB2F49DF1A0}"/>
              </a:ext>
            </a:extLst>
          </p:cNvPr>
          <p:cNvSpPr txBox="1"/>
          <p:nvPr/>
        </p:nvSpPr>
        <p:spPr>
          <a:xfrm>
            <a:off x="7945284" y="1347349"/>
            <a:ext cx="3225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20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days with price swings above 50€ and average within-day price difference, </a:t>
            </a:r>
            <a:br>
              <a:rPr lang="sl-SI" sz="120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EU-27/EEA</a:t>
            </a:r>
            <a:r>
              <a:rPr lang="sl-SI" sz="120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(Norway),</a:t>
            </a:r>
            <a:r>
              <a:rPr lang="en-GB" sz="120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9F47E-27AF-BD33-511A-152E85243526}"/>
              </a:ext>
            </a:extLst>
          </p:cNvPr>
          <p:cNvSpPr txBox="1"/>
          <p:nvPr/>
        </p:nvSpPr>
        <p:spPr>
          <a:xfrm>
            <a:off x="6338046" y="1064095"/>
            <a:ext cx="4781435" cy="3593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r">
              <a:spcAft>
                <a:spcPts val="600"/>
              </a:spcAft>
              <a:buClr>
                <a:schemeClr val="tx2"/>
              </a:buClr>
            </a:pPr>
            <a:r>
              <a:rPr lang="en-GB" sz="1400" b="1" noProof="0" dirty="0">
                <a:solidFill>
                  <a:schemeClr val="accent1"/>
                </a:solidFill>
              </a:rPr>
              <a:t>	…</a:t>
            </a:r>
            <a:r>
              <a:rPr lang="sl-SI" sz="1400" b="1" noProof="0" dirty="0">
                <a:solidFill>
                  <a:schemeClr val="accent1"/>
                </a:solidFill>
              </a:rPr>
              <a:t> </a:t>
            </a:r>
            <a:r>
              <a:rPr lang="en-GB" sz="1400" b="1" noProof="0" dirty="0">
                <a:solidFill>
                  <a:schemeClr val="accent1"/>
                </a:solidFill>
              </a:rPr>
              <a:t>but strong price swings persist</a:t>
            </a:r>
            <a:endParaRPr lang="en-GB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7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ap of europe with numbers and numbers&#10;&#10;AI-generated content may be incorrect.">
            <a:extLst>
              <a:ext uri="{FF2B5EF4-FFF2-40B4-BE49-F238E27FC236}">
                <a16:creationId xmlns:a16="http://schemas.microsoft.com/office/drawing/2014/main" id="{1B6A526B-AF6D-667E-E24C-CD0E424C82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788" y="1817688"/>
            <a:ext cx="3314699" cy="33689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55274B-C562-22CA-09A6-AA98673EE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Also, n</a:t>
            </a:r>
            <a:r>
              <a:rPr lang="en-GB" sz="2400" noProof="0" dirty="0" err="1"/>
              <a:t>egative</a:t>
            </a:r>
            <a:r>
              <a:rPr lang="en-GB" sz="2400" noProof="0" dirty="0"/>
              <a:t> and low electricity prices increased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8E1C40-B35E-8854-700C-AC69832FB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GB" noProof="0" smtClean="0"/>
              <a:t>16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A42836-7D6F-B085-F098-29271BF168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900" noProof="0"/>
              <a:t>Source: ACER calculations based on ENTSO-E </a:t>
            </a:r>
            <a:r>
              <a:rPr lang="sl-SI" sz="900" noProof="0"/>
              <a:t>T</a:t>
            </a:r>
            <a:r>
              <a:rPr lang="en-GB" sz="900" noProof="0" err="1"/>
              <a:t>ransparency</a:t>
            </a:r>
            <a:r>
              <a:rPr lang="en-GB" sz="900" noProof="0"/>
              <a:t> </a:t>
            </a:r>
            <a:r>
              <a:rPr lang="sl-SI" sz="900"/>
              <a:t>P</a:t>
            </a:r>
            <a:r>
              <a:rPr lang="en-GB" sz="900" noProof="0" err="1"/>
              <a:t>latform</a:t>
            </a:r>
            <a:r>
              <a:rPr lang="en-GB" sz="900" noProof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FD2A79-6835-FEB9-8915-5AF93B4357C9}"/>
              </a:ext>
            </a:extLst>
          </p:cNvPr>
          <p:cNvSpPr txBox="1"/>
          <p:nvPr/>
        </p:nvSpPr>
        <p:spPr>
          <a:xfrm>
            <a:off x="4971347" y="1098975"/>
            <a:ext cx="3788998" cy="9144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en-US"/>
            </a:defPPr>
            <a:lvl1pPr>
              <a:spcAft>
                <a:spcPts val="600"/>
              </a:spcAft>
              <a:buClr>
                <a:schemeClr val="tx2"/>
              </a:buClr>
              <a:defRPr sz="1050" u="none" strike="noStrike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7DC5B8-4FED-9343-003C-2A50A7863334}"/>
              </a:ext>
            </a:extLst>
          </p:cNvPr>
          <p:cNvSpPr txBox="1"/>
          <p:nvPr/>
        </p:nvSpPr>
        <p:spPr>
          <a:xfrm>
            <a:off x="701675" y="115299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>
              <a:spcAft>
                <a:spcPts val="600"/>
              </a:spcAft>
              <a:buClr>
                <a:schemeClr val="tx2"/>
              </a:buClr>
            </a:pPr>
            <a:endParaRPr lang="en-GB" sz="2000" noProof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1084AA-5B75-852A-F054-B5BFC16C8011}"/>
              </a:ext>
            </a:extLst>
          </p:cNvPr>
          <p:cNvSpPr txBox="1"/>
          <p:nvPr/>
        </p:nvSpPr>
        <p:spPr>
          <a:xfrm>
            <a:off x="843643" y="161019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>
              <a:spcAft>
                <a:spcPts val="600"/>
              </a:spcAft>
              <a:buClr>
                <a:schemeClr val="tx2"/>
              </a:buClr>
            </a:pPr>
            <a:endParaRPr lang="en-GB" sz="2000" noProof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382692-D2FA-BC1D-B8B6-D561B4D60F1C}"/>
              </a:ext>
            </a:extLst>
          </p:cNvPr>
          <p:cNvSpPr txBox="1"/>
          <p:nvPr/>
        </p:nvSpPr>
        <p:spPr>
          <a:xfrm>
            <a:off x="600911" y="1197669"/>
            <a:ext cx="10888316" cy="9144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400" b="1" noProof="0">
                <a:solidFill>
                  <a:schemeClr val="accent1"/>
                </a:solidFill>
                <a:latin typeface="+mj-lt"/>
              </a:rPr>
              <a:t>Surge in negative electricity prices across the EU in 2023 intensifies further in 2024</a:t>
            </a:r>
            <a:r>
              <a:rPr lang="sl-SI" sz="1400" b="1" noProof="0">
                <a:solidFill>
                  <a:schemeClr val="accent1"/>
                </a:solidFill>
                <a:latin typeface="+mj-lt"/>
              </a:rPr>
              <a:t>.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100">
                <a:solidFill>
                  <a:srgbClr val="C0C0C0"/>
                </a:solidFill>
                <a:latin typeface="+mj-lt"/>
                <a:cs typeface="Arial" panose="020B0604020202020204" pitchFamily="34" charset="0"/>
              </a:rPr>
              <a:t>Percentage of the time and number of days when prices were negative (left) and below 5€/MWh (right), EU-27/EEA(Norway), 2024</a:t>
            </a:r>
            <a:endParaRPr lang="en-GB" sz="1200">
              <a:solidFill>
                <a:srgbClr val="C0C0C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3FA48E-3FC9-0E0A-7740-07D594DD286C}"/>
              </a:ext>
            </a:extLst>
          </p:cNvPr>
          <p:cNvSpPr txBox="1"/>
          <p:nvPr/>
        </p:nvSpPr>
        <p:spPr>
          <a:xfrm>
            <a:off x="7692781" y="1906386"/>
            <a:ext cx="19476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</a:t>
            </a:r>
            <a:r>
              <a:rPr lang="sl-SI" sz="110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1100" err="1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ercentage</a:t>
            </a:r>
            <a:r>
              <a:rPr lang="en-GB" sz="110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time when prices were negative, EU-27/EEA</a:t>
            </a:r>
            <a:r>
              <a:rPr lang="sl-SI" sz="110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(Norway)</a:t>
            </a:r>
            <a:r>
              <a:rPr lang="sl-SI" sz="110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10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2019-2024 (%)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AC0D84-DF7F-3F97-BC13-B2E296057B5B}"/>
              </a:ext>
            </a:extLst>
          </p:cNvPr>
          <p:cNvSpPr txBox="1"/>
          <p:nvPr/>
        </p:nvSpPr>
        <p:spPr>
          <a:xfrm>
            <a:off x="7692782" y="3623083"/>
            <a:ext cx="18487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</a:t>
            </a:r>
            <a:r>
              <a:rPr lang="sl-SI" sz="110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1100" err="1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ercentage</a:t>
            </a:r>
            <a:r>
              <a:rPr lang="en-GB" sz="110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time when prices were &lt;5EUR/MWh, EU-27/EEA</a:t>
            </a:r>
            <a:r>
              <a:rPr lang="sl-SI" sz="110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(Norway)</a:t>
            </a:r>
            <a:r>
              <a:rPr lang="sl-SI" sz="110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10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2019-2024 (%)</a:t>
            </a:r>
          </a:p>
        </p:txBody>
      </p:sp>
      <p:pic>
        <p:nvPicPr>
          <p:cNvPr id="21" name="Picture 20" descr="A graph with numbers and a black background&#10;&#10;Description automatically generated">
            <a:extLst>
              <a:ext uri="{FF2B5EF4-FFF2-40B4-BE49-F238E27FC236}">
                <a16:creationId xmlns:a16="http://schemas.microsoft.com/office/drawing/2014/main" id="{285126AB-880D-355C-5AB1-8F4AB40752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699" y="1422220"/>
            <a:ext cx="1906528" cy="1792228"/>
          </a:xfrm>
          <a:prstGeom prst="rect">
            <a:avLst/>
          </a:prstGeom>
        </p:spPr>
      </p:pic>
      <p:pic>
        <p:nvPicPr>
          <p:cNvPr id="23" name="Picture 22" descr="A graph of numbers and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D4A53173-215C-B8B9-75E1-45F08F103E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51" y="3436974"/>
            <a:ext cx="1947676" cy="180137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FD4A256-141D-5879-8E52-ABB6730A2706}"/>
              </a:ext>
            </a:extLst>
          </p:cNvPr>
          <p:cNvSpPr txBox="1"/>
          <p:nvPr/>
        </p:nvSpPr>
        <p:spPr>
          <a:xfrm>
            <a:off x="766699" y="5381312"/>
            <a:ext cx="10801770" cy="8172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Occurrences of negative prices had risen by 12 times in 2023; they increased further by half in 2024. </a:t>
            </a:r>
            <a:br>
              <a:rPr lang="sl-SI"/>
            </a:br>
            <a:r>
              <a:rPr lang="en-GB"/>
              <a:t>Better subsidy designs and overall tariffs reflecting local constraints could encourage renewable producers </a:t>
            </a:r>
            <a:br>
              <a:rPr lang="sl-SI"/>
            </a:br>
            <a:r>
              <a:rPr lang="en-GB"/>
              <a:t>to align output with system needs, reducing negative price episodes.</a:t>
            </a:r>
          </a:p>
        </p:txBody>
      </p:sp>
      <p:pic>
        <p:nvPicPr>
          <p:cNvPr id="13" name="Picture 12" descr="A map of europe with numbers&#10;&#10;AI-generated content may be incorrect.">
            <a:extLst>
              <a:ext uri="{FF2B5EF4-FFF2-40B4-BE49-F238E27FC236}">
                <a16:creationId xmlns:a16="http://schemas.microsoft.com/office/drawing/2014/main" id="{944A6081-BB50-D0E1-36AA-38F28FE2EB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8993" y="1817688"/>
            <a:ext cx="3334482" cy="340042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DB8595-D31C-2B47-C7DD-C2A5F43B7BA1}"/>
              </a:ext>
            </a:extLst>
          </p:cNvPr>
          <p:cNvCxnSpPr/>
          <p:nvPr/>
        </p:nvCxnSpPr>
        <p:spPr>
          <a:xfrm>
            <a:off x="4104474" y="1869440"/>
            <a:ext cx="0" cy="3368906"/>
          </a:xfrm>
          <a:prstGeom prst="line">
            <a:avLst/>
          </a:prstGeom>
          <a:ln w="19050"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A38094F-4FBD-0A20-A54B-FC1DE90C3C2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9694"/>
          <a:stretch/>
        </p:blipFill>
        <p:spPr>
          <a:xfrm rot="5400000">
            <a:off x="1762854" y="4427049"/>
            <a:ext cx="67409" cy="1717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B31AD5-EF5F-FF7C-351F-E64B2D4C3F2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9694"/>
          <a:stretch/>
        </p:blipFill>
        <p:spPr>
          <a:xfrm rot="5400000">
            <a:off x="5203478" y="4424215"/>
            <a:ext cx="67409" cy="171763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E05B09-C493-879D-F474-7012034F2B39}"/>
              </a:ext>
            </a:extLst>
          </p:cNvPr>
          <p:cNvCxnSpPr>
            <a:cxnSpLocks/>
          </p:cNvCxnSpPr>
          <p:nvPr/>
        </p:nvCxnSpPr>
        <p:spPr>
          <a:xfrm>
            <a:off x="2001750" y="5920797"/>
            <a:ext cx="5286556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69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39F15-6835-4C57-A850-2D5AC8BC3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FCB10-3C30-59E6-50E0-C9EEEB898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Short-term flexibility solutions exist; uptake must grow</a:t>
            </a:r>
            <a:endParaRPr lang="en-GB" sz="2400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C72728-1FFB-A5F3-8CE2-D48CBA13F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GB" noProof="0" smtClean="0"/>
              <a:t>17</a:t>
            </a:fld>
            <a:endParaRPr lang="en-GB" noProof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8959BE-791B-51B1-C578-E57DEC088034}"/>
              </a:ext>
            </a:extLst>
          </p:cNvPr>
          <p:cNvSpPr txBox="1"/>
          <p:nvPr/>
        </p:nvSpPr>
        <p:spPr>
          <a:xfrm>
            <a:off x="700819" y="156702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br>
              <a:rPr lang="en-GB" sz="1200" b="1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1" dirty="0">
                <a:solidFill>
                  <a:schemeClr val="tx2"/>
                </a:solidFill>
              </a:rPr>
              <a:t>Renewables induce short-term flexibility needs </a:t>
            </a:r>
            <a:br>
              <a:rPr lang="en-GB" sz="1200" b="1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Hourly averages of energy generation in Spain, 2024 (MWh)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12D7756F-5348-33A4-DFD3-BCC2A03A05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1675" y="6562724"/>
            <a:ext cx="10947400" cy="295275"/>
          </a:xfrm>
        </p:spPr>
        <p:txBody>
          <a:bodyPr/>
          <a:lstStyle/>
          <a:p>
            <a:r>
              <a:rPr lang="fr-FR" sz="900" dirty="0"/>
              <a:t>Note: 1. </a:t>
            </a:r>
            <a:r>
              <a:rPr lang="fr-FR" sz="900" dirty="0" err="1"/>
              <a:t>See</a:t>
            </a:r>
            <a:r>
              <a:rPr lang="fr-FR" sz="900" dirty="0"/>
              <a:t> the </a:t>
            </a:r>
            <a:r>
              <a:rPr lang="fr-FR" sz="900" dirty="0">
                <a:hlinkClick r:id="rId2"/>
              </a:rPr>
              <a:t>ACER report on </a:t>
            </a:r>
            <a:r>
              <a:rPr lang="en-GB" sz="900" dirty="0">
                <a:hlinkClick r:id="rId2"/>
              </a:rPr>
              <a:t>Demand response and other distributed energy resources (December 2023) </a:t>
            </a:r>
            <a:r>
              <a:rPr lang="en-GB" sz="900" dirty="0"/>
              <a:t>and the upcoming ACER report on</a:t>
            </a:r>
            <a:r>
              <a:rPr lang="fr-FR" sz="900" dirty="0"/>
              <a:t> </a:t>
            </a:r>
            <a:r>
              <a:rPr lang="en-GB" sz="900" dirty="0"/>
              <a:t>No-regret measures to remove barriers to demand response (April 2025) 2. See the yearly </a:t>
            </a:r>
            <a:r>
              <a:rPr lang="en-GB" sz="900" dirty="0">
                <a:hlinkClick r:id="rId3"/>
              </a:rPr>
              <a:t>ACER report on Capacities for cross-zonal electricity trade and congestion management</a:t>
            </a:r>
            <a:r>
              <a:rPr lang="en-GB" sz="900" dirty="0"/>
              <a:t>.</a:t>
            </a:r>
          </a:p>
          <a:p>
            <a:endParaRPr lang="en-GB" sz="900" dirty="0"/>
          </a:p>
        </p:txBody>
      </p:sp>
      <p:sp>
        <p:nvSpPr>
          <p:cNvPr id="38" name="Rectangle 1">
            <a:extLst>
              <a:ext uri="{FF2B5EF4-FFF2-40B4-BE49-F238E27FC236}">
                <a16:creationId xmlns:a16="http://schemas.microsoft.com/office/drawing/2014/main" id="{80FC9178-483D-3D17-2342-EF4118343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75" y="1240823"/>
            <a:ext cx="10770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/>
              <a:t>The gap between midday solar oversupply and evening demand is growing. </a:t>
            </a:r>
            <a:endParaRPr lang="en-US" alt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0843217-2CF7-D156-4C70-BBA4E8F9E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75" y="5264472"/>
            <a:ext cx="107703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600">
                <a:latin typeface="Arial" panose="020B0604020202020204" pitchFamily="34" charset="0"/>
              </a:rPr>
              <a:t>In real time, the gap between midday solar oversupply and evening demand is growing. Solutions exist to manage this </a:t>
            </a:r>
            <a:r>
              <a:rPr lang="en-GB" sz="1600"/>
              <a:t>gap e.g. access to demand-side response</a:t>
            </a:r>
            <a:r>
              <a:rPr lang="en-GB" sz="1600" baseline="30000"/>
              <a:t>1</a:t>
            </a:r>
            <a:r>
              <a:rPr lang="en-GB" sz="1600"/>
              <a:t>, battery deployment, and cross-border trade through interconnections</a:t>
            </a:r>
            <a:r>
              <a:rPr lang="en-GB" sz="1600" baseline="30000"/>
              <a:t>2</a:t>
            </a:r>
            <a:r>
              <a:rPr lang="en-GB" sz="1600"/>
              <a:t>. For longer-term flexibility, the role of gas storage remains central.</a:t>
            </a:r>
            <a:endParaRPr lang="en-US" altLang="en-US" sz="1600"/>
          </a:p>
        </p:txBody>
      </p:sp>
      <p:pic>
        <p:nvPicPr>
          <p:cNvPr id="7" name="Picture 6" descr="A graph of solar energy&#10;&#10;AI-generated content may be incorrect.">
            <a:extLst>
              <a:ext uri="{FF2B5EF4-FFF2-40B4-BE49-F238E27FC236}">
                <a16:creationId xmlns:a16="http://schemas.microsoft.com/office/drawing/2014/main" id="{CC4D7F95-D46D-26FB-590F-3C0A307A60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75" y="2206237"/>
            <a:ext cx="5149401" cy="291722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BF3560-BD29-53B3-93A3-CC23D9EEDE46}"/>
              </a:ext>
            </a:extLst>
          </p:cNvPr>
          <p:cNvCxnSpPr>
            <a:cxnSpLocks/>
          </p:cNvCxnSpPr>
          <p:nvPr/>
        </p:nvCxnSpPr>
        <p:spPr>
          <a:xfrm>
            <a:off x="1930031" y="5813217"/>
            <a:ext cx="7869952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258AA6-9EC0-9B4B-2AF2-8385FFF3EDAF}"/>
              </a:ext>
            </a:extLst>
          </p:cNvPr>
          <p:cNvCxnSpPr>
            <a:cxnSpLocks/>
          </p:cNvCxnSpPr>
          <p:nvPr/>
        </p:nvCxnSpPr>
        <p:spPr>
          <a:xfrm>
            <a:off x="721553" y="6085530"/>
            <a:ext cx="1544568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41B81C4-6E94-52C8-7FB0-3B107BD0A61B}"/>
              </a:ext>
            </a:extLst>
          </p:cNvPr>
          <p:cNvSpPr txBox="1"/>
          <p:nvPr/>
        </p:nvSpPr>
        <p:spPr>
          <a:xfrm>
            <a:off x="6426286" y="1565605"/>
            <a:ext cx="5222789" cy="1079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br>
              <a:rPr lang="en-GB" sz="1200" b="1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1" dirty="0">
                <a:solidFill>
                  <a:schemeClr val="tx2"/>
                </a:solidFill>
              </a:rPr>
              <a:t>Demand-response, interconnections and batteries are key</a:t>
            </a:r>
            <a:br>
              <a:rPr lang="en-GB" sz="1200" b="1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Flexibility services provided by various technologies, sorted according to their duration</a:t>
            </a:r>
            <a:r>
              <a:rPr lang="en-GB" sz="1200" baseline="3000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1200" dirty="0">
              <a:solidFill>
                <a:srgbClr val="C0C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65689C-3EE0-0B45-A9A9-802A84A662B0}"/>
              </a:ext>
            </a:extLst>
          </p:cNvPr>
          <p:cNvGrpSpPr/>
          <p:nvPr/>
        </p:nvGrpSpPr>
        <p:grpSpPr>
          <a:xfrm>
            <a:off x="6549495" y="2474491"/>
            <a:ext cx="4857645" cy="2509256"/>
            <a:chOff x="7062377" y="2216592"/>
            <a:chExt cx="4048299" cy="260345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D2C644D-28DC-EC83-13B8-1AC1B6E4FCA8}"/>
                </a:ext>
              </a:extLst>
            </p:cNvPr>
            <p:cNvSpPr/>
            <p:nvPr/>
          </p:nvSpPr>
          <p:spPr>
            <a:xfrm>
              <a:off x="7062377" y="3486447"/>
              <a:ext cx="3624673" cy="219076"/>
            </a:xfrm>
            <a:prstGeom prst="roundRect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1200" noProof="0">
                  <a:solidFill>
                    <a:schemeClr val="bg1"/>
                  </a:solidFill>
                </a:rPr>
                <a:t>Hydro storage</a:t>
              </a:r>
              <a:endParaRPr lang="en-GB" sz="1200" noProof="0">
                <a:solidFill>
                  <a:schemeClr val="bg1"/>
                </a:solidFill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470B62-2421-8330-044A-5B2E6B5C894F}"/>
                </a:ext>
              </a:extLst>
            </p:cNvPr>
            <p:cNvSpPr/>
            <p:nvPr/>
          </p:nvSpPr>
          <p:spPr>
            <a:xfrm>
              <a:off x="9153525" y="3769687"/>
              <a:ext cx="1956309" cy="219076"/>
            </a:xfrm>
            <a:prstGeom prst="roundRect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1200" noProof="0">
                  <a:solidFill>
                    <a:schemeClr val="bg1"/>
                  </a:solidFill>
                </a:rPr>
                <a:t>Hydrgen/biomethane</a:t>
              </a:r>
              <a:endParaRPr lang="en-GB" sz="1200" noProof="0">
                <a:solidFill>
                  <a:schemeClr val="bg1"/>
                </a:solidFill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203519B-E8ED-4529-4A64-2B33AADE88A6}"/>
                </a:ext>
              </a:extLst>
            </p:cNvPr>
            <p:cNvSpPr/>
            <p:nvPr/>
          </p:nvSpPr>
          <p:spPr>
            <a:xfrm>
              <a:off x="7064063" y="4046874"/>
              <a:ext cx="4045771" cy="219076"/>
            </a:xfrm>
            <a:prstGeom prst="roundRect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1200" noProof="0">
                  <a:solidFill>
                    <a:schemeClr val="bg1"/>
                  </a:solidFill>
                </a:rPr>
                <a:t>Electricity network - interconnections</a:t>
              </a:r>
              <a:endParaRPr lang="en-GB" sz="1200" noProof="0">
                <a:solidFill>
                  <a:schemeClr val="bg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63C72D8-1690-ADC4-FE6F-1363BC440BA1}"/>
                </a:ext>
              </a:extLst>
            </p:cNvPr>
            <p:cNvSpPr/>
            <p:nvPr/>
          </p:nvSpPr>
          <p:spPr>
            <a:xfrm>
              <a:off x="7064063" y="4324061"/>
              <a:ext cx="4045771" cy="219076"/>
            </a:xfrm>
            <a:prstGeom prst="roundRect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1200" noProof="0">
                  <a:solidFill>
                    <a:schemeClr val="bg1"/>
                  </a:solidFill>
                </a:rPr>
                <a:t>Gas storage</a:t>
              </a:r>
              <a:endParaRPr lang="en-GB" sz="1200" noProof="0">
                <a:solidFill>
                  <a:schemeClr val="bg1"/>
                </a:solidFill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A1D2B4B-125A-21BF-4981-FFA542B6A18A}"/>
                </a:ext>
              </a:extLst>
            </p:cNvPr>
            <p:cNvSpPr/>
            <p:nvPr/>
          </p:nvSpPr>
          <p:spPr>
            <a:xfrm>
              <a:off x="7064063" y="4600969"/>
              <a:ext cx="4045771" cy="219076"/>
            </a:xfrm>
            <a:prstGeom prst="roundRect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1200" noProof="0">
                  <a:solidFill>
                    <a:schemeClr val="bg1"/>
                  </a:solidFill>
                </a:rPr>
                <a:t>Thermal generation unit</a:t>
              </a:r>
              <a:endParaRPr lang="en-GB" sz="1200" noProof="0">
                <a:solidFill>
                  <a:schemeClr val="bg1"/>
                </a:solidFill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51FA440-70EB-18ED-5768-ABA6C472D9E7}"/>
                </a:ext>
              </a:extLst>
            </p:cNvPr>
            <p:cNvSpPr/>
            <p:nvPr/>
          </p:nvSpPr>
          <p:spPr>
            <a:xfrm>
              <a:off x="7063219" y="3200362"/>
              <a:ext cx="4047457" cy="219076"/>
            </a:xfrm>
            <a:prstGeom prst="roundRect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noProof="0">
                  <a:solidFill>
                    <a:schemeClr val="bg1"/>
                  </a:solidFill>
                </a:rPr>
                <a:t>Storage (depending on the technology)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7B0CD2C-F5D5-0919-8FF2-516FE089A6F6}"/>
                </a:ext>
              </a:extLst>
            </p:cNvPr>
            <p:cNvSpPr/>
            <p:nvPr/>
          </p:nvSpPr>
          <p:spPr>
            <a:xfrm>
              <a:off x="7063218" y="2919067"/>
              <a:ext cx="1131457" cy="219076"/>
            </a:xfrm>
            <a:prstGeom prst="roundRect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1200" noProof="0">
                  <a:solidFill>
                    <a:schemeClr val="bg1"/>
                  </a:solidFill>
                </a:rPr>
                <a:t>Batteries</a:t>
              </a:r>
              <a:endParaRPr lang="en-GB" sz="1200" noProof="0">
                <a:solidFill>
                  <a:schemeClr val="bg1"/>
                </a:solidFill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78A974B-8470-60E7-8FA9-52D6DE82DF2B}"/>
                </a:ext>
              </a:extLst>
            </p:cNvPr>
            <p:cNvSpPr/>
            <p:nvPr/>
          </p:nvSpPr>
          <p:spPr>
            <a:xfrm>
              <a:off x="7063217" y="2637266"/>
              <a:ext cx="1991883" cy="219076"/>
            </a:xfrm>
            <a:prstGeom prst="roundRect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1200" noProof="0">
                  <a:solidFill>
                    <a:schemeClr val="bg1"/>
                  </a:solidFill>
                </a:rPr>
                <a:t>Demand-side response</a:t>
              </a:r>
              <a:endParaRPr lang="en-GB" sz="1200" noProof="0">
                <a:solidFill>
                  <a:schemeClr val="bg1"/>
                </a:solidFill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18EAD38-AB40-BAF2-A7E5-F78C28F8F1B3}"/>
                </a:ext>
              </a:extLst>
            </p:cNvPr>
            <p:cNvSpPr/>
            <p:nvPr/>
          </p:nvSpPr>
          <p:spPr>
            <a:xfrm>
              <a:off x="9086634" y="2635015"/>
              <a:ext cx="2023200" cy="219076"/>
            </a:xfrm>
            <a:prstGeom prst="roundRect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1200" noProof="0">
                  <a:solidFill>
                    <a:schemeClr val="bg1"/>
                  </a:solidFill>
                </a:rPr>
                <a:t>Energy efficiency</a:t>
              </a:r>
              <a:endParaRPr lang="en-GB" sz="1200" noProof="0">
                <a:solidFill>
                  <a:schemeClr val="bg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C68F3D8-1E4C-74AE-010E-AE54A3D37796}"/>
                </a:ext>
              </a:extLst>
            </p:cNvPr>
            <p:cNvSpPr/>
            <p:nvPr/>
          </p:nvSpPr>
          <p:spPr>
            <a:xfrm>
              <a:off x="7068571" y="2216659"/>
              <a:ext cx="877396" cy="361124"/>
            </a:xfrm>
            <a:prstGeom prst="rect">
              <a:avLst/>
            </a:prstGeom>
            <a:solidFill>
              <a:schemeClr val="accent6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1400" b="1" noProof="0">
                  <a:solidFill>
                    <a:schemeClr val="bg1"/>
                  </a:solidFill>
                </a:rPr>
                <a:t>Real time</a:t>
              </a:r>
              <a:endParaRPr lang="en-GB" sz="1400" b="1" noProof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CB861AA-BBB7-CF2B-0245-412508120992}"/>
                </a:ext>
              </a:extLst>
            </p:cNvPr>
            <p:cNvSpPr/>
            <p:nvPr/>
          </p:nvSpPr>
          <p:spPr>
            <a:xfrm>
              <a:off x="7975601" y="2216592"/>
              <a:ext cx="1079500" cy="361124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62000">
                  <a:schemeClr val="accent6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0"/>
            </a:gra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1400" b="1" noProof="0">
                  <a:solidFill>
                    <a:schemeClr val="bg1"/>
                  </a:solidFill>
                </a:rPr>
                <a:t>Day/week</a:t>
              </a:r>
              <a:endParaRPr lang="en-GB" sz="1400" b="1" noProof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5A54C13-FE53-49F5-607F-3E6E5ED07B14}"/>
                </a:ext>
              </a:extLst>
            </p:cNvPr>
            <p:cNvSpPr/>
            <p:nvPr/>
          </p:nvSpPr>
          <p:spPr>
            <a:xfrm>
              <a:off x="9083606" y="2216592"/>
              <a:ext cx="2023199" cy="36112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  <a:tileRect/>
            </a:gra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1400" b="1" noProof="0">
                  <a:solidFill>
                    <a:schemeClr val="bg1"/>
                  </a:solidFill>
                </a:rPr>
                <a:t>Month/year</a:t>
              </a:r>
              <a:endParaRPr lang="en-GB" sz="1400" b="1" noProof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2657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D8BDB-1947-5B2B-1D40-F54A7E6F3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8CBBF-3D0B-E448-D6B7-B11AB1C2C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75" y="1570022"/>
            <a:ext cx="10800000" cy="3094314"/>
          </a:xfrm>
        </p:spPr>
        <p:txBody>
          <a:bodyPr>
            <a:normAutofit/>
          </a:bodyPr>
          <a:lstStyle/>
          <a:p>
            <a:r>
              <a:rPr lang="en-GB" sz="4500" i="1" dirty="0"/>
              <a:t>Case in point?</a:t>
            </a:r>
            <a:r>
              <a:rPr lang="en-GB" sz="4500" dirty="0"/>
              <a:t> – price volatility</a:t>
            </a:r>
            <a:br>
              <a:rPr lang="en-GB" sz="4500" dirty="0"/>
            </a:br>
            <a:r>
              <a:rPr lang="en-GB" sz="4500" dirty="0"/>
              <a:t>in Central &amp; Eastern Europe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264AD-1598-C1AA-660C-8BA20B160C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82CEB-F0CE-B397-59FA-5D7B1C184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18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693571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A61AC-FD3A-7275-FD7A-C2E55471A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2263E-6685-6922-2192-59E4CA12F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Arial"/>
                <a:cs typeface="Arial"/>
              </a:rPr>
              <a:t>Zooming in on ‘summer developments’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A93201-FF08-0D0E-40C4-F5C66B7A3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19</a:t>
            </a:fld>
            <a:endParaRPr lang="en-SI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673720-2B1D-BF39-FBBE-FC63A3EC254A}"/>
              </a:ext>
            </a:extLst>
          </p:cNvPr>
          <p:cNvSpPr txBox="1"/>
          <p:nvPr/>
        </p:nvSpPr>
        <p:spPr>
          <a:xfrm>
            <a:off x="613812" y="6443169"/>
            <a:ext cx="4954261" cy="28800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Source: ACER calculations based on ENTSO-E’s transparency platform</a:t>
            </a:r>
            <a:r>
              <a:rPr lang="sl-SI" sz="10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.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9" descr="A map of europe with numbers and numbers&#10;&#10;Description automatically generated">
            <a:extLst>
              <a:ext uri="{FF2B5EF4-FFF2-40B4-BE49-F238E27FC236}">
                <a16:creationId xmlns:a16="http://schemas.microsoft.com/office/drawing/2014/main" id="{E829E90E-9F86-DDA1-DCC3-5C66AC4D2F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23" y="1674496"/>
            <a:ext cx="4348457" cy="45120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BA6A86-22B8-90FD-BB3E-3D839EB6A54B}"/>
              </a:ext>
            </a:extLst>
          </p:cNvPr>
          <p:cNvSpPr txBox="1"/>
          <p:nvPr/>
        </p:nvSpPr>
        <p:spPr>
          <a:xfrm>
            <a:off x="1191486" y="1243609"/>
            <a:ext cx="3420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>
                <a:schemeClr val="tx2"/>
              </a:buClr>
            </a:pPr>
            <a:r>
              <a:rPr lang="en-GB" sz="1100">
                <a:solidFill>
                  <a:schemeClr val="tx1">
                    <a:lumMod val="50000"/>
                    <a:lumOff val="50000"/>
                  </a:schemeClr>
                </a:solidFill>
              </a:rPr>
              <a:t>Average day-ahead prices, EU-27/EEA(Norway)</a:t>
            </a:r>
            <a:r>
              <a:rPr lang="sl-SI" sz="110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GB" sz="1100">
                <a:solidFill>
                  <a:schemeClr val="tx1">
                    <a:lumMod val="50000"/>
                    <a:lumOff val="50000"/>
                  </a:schemeClr>
                </a:solidFill>
              </a:rPr>
              <a:t>July to September 2024 at 17:00 UTC (EUR/MWh)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52BBF6-CE06-D7D8-2A01-63D8D8652E81}"/>
              </a:ext>
            </a:extLst>
          </p:cNvPr>
          <p:cNvSpPr txBox="1"/>
          <p:nvPr/>
        </p:nvSpPr>
        <p:spPr>
          <a:xfrm>
            <a:off x="6936522" y="1329148"/>
            <a:ext cx="3420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>
                <a:schemeClr val="tx2"/>
              </a:buClr>
            </a:pP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Evolution of average day-ahead prices in select EU bidding zones</a:t>
            </a:r>
            <a:r>
              <a:rPr lang="sl-SI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July to September 2024 (EUR/MWh)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73CA5FC-2FEC-8E62-CCD8-1420DA89E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69392" y="2009183"/>
            <a:ext cx="4954261" cy="396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2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870EE-9098-7449-FAEC-158B89E51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5C5F1-A710-4FE9-0C45-550219097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75" y="1570022"/>
            <a:ext cx="10800000" cy="3094314"/>
          </a:xfrm>
        </p:spPr>
        <p:txBody>
          <a:bodyPr>
            <a:normAutofit/>
          </a:bodyPr>
          <a:lstStyle/>
          <a:p>
            <a:r>
              <a:rPr lang="en-GB" sz="4500" dirty="0"/>
              <a:t>Integrated markets bring benefits</a:t>
            </a:r>
            <a:br>
              <a:rPr lang="en-GB" sz="4500" dirty="0"/>
            </a:br>
            <a:r>
              <a:rPr lang="en-GB" sz="4500" dirty="0"/>
              <a:t>- </a:t>
            </a:r>
            <a:r>
              <a:rPr lang="en-GB" sz="4500" i="1" dirty="0"/>
              <a:t>okay, fine, but what about in crises</a:t>
            </a:r>
            <a:r>
              <a:rPr lang="en-GB" sz="4500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147E7-5507-EA34-5367-035896364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2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843273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2C6F6-C385-2114-F76E-BC68A832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500" dirty="0"/>
              <a:t>More interconnector capacity needs to be made available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2801E-D33B-D0F1-57A2-83212E9C5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20</a:t>
            </a:fld>
            <a:endParaRPr lang="en-S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A34928-8905-7C33-8C65-A7823DA46C4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91941" y="2551048"/>
            <a:ext cx="3861971" cy="2296268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GB" i="1" dirty="0"/>
              <a:t>“ACER estimates that, during the summer of 2024, meeting the 70% requirement would have yielded </a:t>
            </a:r>
            <a:r>
              <a:rPr lang="en-GB" b="1" i="1" dirty="0"/>
              <a:t>between 10 and 25% of additional margin of capacity </a:t>
            </a:r>
            <a:r>
              <a:rPr lang="en-GB" i="1" dirty="0"/>
              <a:t>in the most relevant bottlenecks [affecting Central Eastern Europe].”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61B3328-AF30-3447-E046-09FDBBEAC4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217" y="6281998"/>
            <a:ext cx="10795000" cy="576002"/>
          </a:xfrm>
        </p:spPr>
        <p:txBody>
          <a:bodyPr/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</a:t>
            </a:r>
            <a:r>
              <a:rPr lang="en-GB" sz="1000" dirty="0"/>
              <a:t> </a:t>
            </a:r>
            <a:r>
              <a:rPr lang="en-GB" sz="1000" dirty="0">
                <a:hlinkClick r:id="rId2"/>
              </a:rPr>
              <a:t>ACER’s report on capacities for cross-zonal trade of electricity and congestion management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July 2024. ACER 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Opinion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issued on 10 April 2024. Background note for TTE Council of 16 December 2024.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C3D22E-BAF8-500B-C574-1342F358337D}"/>
              </a:ext>
            </a:extLst>
          </p:cNvPr>
          <p:cNvGrpSpPr/>
          <p:nvPr/>
        </p:nvGrpSpPr>
        <p:grpSpPr>
          <a:xfrm>
            <a:off x="661355" y="1188086"/>
            <a:ext cx="7090882" cy="5013934"/>
            <a:chOff x="-222332" y="40190"/>
            <a:chExt cx="3472000" cy="2308917"/>
          </a:xfrm>
        </p:grpSpPr>
        <p:sp>
          <p:nvSpPr>
            <p:cNvPr id="9" name="Text Box 1">
              <a:extLst>
                <a:ext uri="{FF2B5EF4-FFF2-40B4-BE49-F238E27FC236}">
                  <a16:creationId xmlns:a16="http://schemas.microsoft.com/office/drawing/2014/main" id="{1505A176-8F66-53C9-B075-0F17B4AA389E}"/>
                </a:ext>
              </a:extLst>
            </p:cNvPr>
            <p:cNvSpPr txBox="1"/>
            <p:nvPr/>
          </p:nvSpPr>
          <p:spPr>
            <a:xfrm>
              <a:off x="-222332" y="40190"/>
              <a:ext cx="3472000" cy="379141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b="1" dirty="0">
                  <a:solidFill>
                    <a:srgbClr val="004FEE"/>
                  </a:solidFill>
                  <a:latin typeface="Arial" panose="020B0604020202020204" pitchFamily="34" charset="0"/>
                </a:rPr>
                <a:t>There is limited progress towards 70%</a:t>
              </a:r>
            </a:p>
            <a:p>
              <a:pPr algn="ctr">
                <a:spcAft>
                  <a:spcPts val="1000"/>
                </a:spcAft>
              </a:pPr>
              <a:br>
                <a:rPr lang="sl-SI" sz="800" i="1" dirty="0" bmk="">
                  <a:solidFill>
                    <a:srgbClr val="7F7F7F"/>
                  </a:solidFill>
                  <a:latin typeface="Arial" panose="020B0604020202020204" pitchFamily="34" charset="0"/>
                </a:rPr>
              </a:br>
              <a:r>
                <a:rPr lang="en-GB" sz="800" i="1" dirty="0" bmk="">
                  <a:solidFill>
                    <a:srgbClr val="7F7F7F"/>
                  </a:solidFill>
                  <a:latin typeface="Arial" panose="020B0604020202020204" pitchFamily="34" charset="0"/>
                </a:rPr>
                <a:t>Average minimum hourly margin available for cross-zonal trade in the Core capacity calculation region </a:t>
              </a:r>
              <a:br>
                <a:rPr lang="sl-SI" sz="800" i="1" dirty="0" bmk="">
                  <a:solidFill>
                    <a:srgbClr val="7F7F7F"/>
                  </a:solidFill>
                  <a:latin typeface="Arial" panose="020B0604020202020204" pitchFamily="34" charset="0"/>
                </a:rPr>
              </a:br>
              <a:r>
                <a:rPr lang="en-GB" sz="800" i="1" dirty="0" bmk="">
                  <a:solidFill>
                    <a:srgbClr val="7F7F7F"/>
                  </a:solidFill>
                  <a:latin typeface="Arial" panose="020B0604020202020204" pitchFamily="34" charset="0"/>
                </a:rPr>
                <a:t>per Member State – H2 2022-2023 (% of Fmax)</a:t>
              </a:r>
            </a:p>
          </p:txBody>
        </p:sp>
        <p:pic>
          <p:nvPicPr>
            <p:cNvPr id="10" name="Graphic 1">
              <a:extLst>
                <a:ext uri="{FF2B5EF4-FFF2-40B4-BE49-F238E27FC236}">
                  <a16:creationId xmlns:a16="http://schemas.microsoft.com/office/drawing/2014/main" id="{A95A7384-C801-AD96-ACC2-174F78622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71155" y="317289"/>
              <a:ext cx="3369647" cy="2031818"/>
            </a:xfrm>
            <a:prstGeom prst="rect">
              <a:avLst/>
            </a:prstGeom>
          </p:spPr>
        </p:pic>
      </p:grpSp>
      <p:pic>
        <p:nvPicPr>
          <p:cNvPr id="11" name="Picture 10" descr="A hand holding a yellow card&#10;&#10;Description automatically generated">
            <a:extLst>
              <a:ext uri="{FF2B5EF4-FFF2-40B4-BE49-F238E27FC236}">
                <a16:creationId xmlns:a16="http://schemas.microsoft.com/office/drawing/2014/main" id="{49F5B924-EFC9-1D20-6644-D45694ABBA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0691" y="1080000"/>
            <a:ext cx="3702215" cy="523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8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B1A64-99D3-51B9-6BB2-96CA16304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58BBF7C-3705-9A74-4239-98767F5C4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24935" y="1873887"/>
            <a:ext cx="4540707" cy="36312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C67C14-B1F0-2962-AC01-452009B58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Sneak peek 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DCDA22-5A3F-ADCD-7871-7D26F256E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21</a:t>
            </a:fld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FDAD51-AED6-CF2A-0E51-7E488C07F0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EA0566-3DA6-5527-1EBA-439373C38645}"/>
              </a:ext>
            </a:extLst>
          </p:cNvPr>
          <p:cNvSpPr txBox="1"/>
          <p:nvPr/>
        </p:nvSpPr>
        <p:spPr>
          <a:xfrm>
            <a:off x="452674" y="5445248"/>
            <a:ext cx="6572815" cy="9144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GB" b="1" noProof="0" dirty="0">
                <a:solidFill>
                  <a:srgbClr val="004FEE"/>
                </a:solidFill>
              </a:rPr>
              <a:t>ACER’s</a:t>
            </a:r>
            <a:r>
              <a:rPr lang="en-GB" b="1" dirty="0">
                <a:solidFill>
                  <a:srgbClr val="004FEE"/>
                </a:solidFill>
              </a:rPr>
              <a:t> “Unlocking flexibility” report</a:t>
            </a:r>
            <a:r>
              <a:rPr lang="sl-SI" b="1" dirty="0">
                <a:solidFill>
                  <a:srgbClr val="004FEE"/>
                </a:solidFill>
              </a:rPr>
              <a:t>:</a:t>
            </a:r>
            <a:r>
              <a:rPr lang="en-GB" b="1" dirty="0">
                <a:solidFill>
                  <a:srgbClr val="004FEE"/>
                </a:solidFill>
              </a:rPr>
              <a:t> </a:t>
            </a:r>
            <a:r>
              <a:rPr lang="sl-SI" b="1" dirty="0">
                <a:solidFill>
                  <a:srgbClr val="004FEE"/>
                </a:solidFill>
              </a:rPr>
              <a:t>N</a:t>
            </a:r>
            <a:r>
              <a:rPr lang="en-GB" b="1" dirty="0">
                <a:solidFill>
                  <a:srgbClr val="004FEE"/>
                </a:solidFill>
              </a:rPr>
              <a:t>o-regret measures </a:t>
            </a:r>
            <a:br>
              <a:rPr lang="sl-SI" b="1" dirty="0">
                <a:solidFill>
                  <a:srgbClr val="004FEE"/>
                </a:solidFill>
              </a:rPr>
            </a:br>
            <a:r>
              <a:rPr lang="en-GB" b="1" dirty="0">
                <a:solidFill>
                  <a:srgbClr val="004FEE"/>
                </a:solidFill>
              </a:rPr>
              <a:t>to remove barriers to demand response (April 2025)</a:t>
            </a:r>
            <a:endParaRPr lang="en-GB" b="1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364E0E-8716-0485-B313-8D41BB3BFA1E}"/>
              </a:ext>
            </a:extLst>
          </p:cNvPr>
          <p:cNvSpPr txBox="1"/>
          <p:nvPr/>
        </p:nvSpPr>
        <p:spPr>
          <a:xfrm>
            <a:off x="701675" y="1367604"/>
            <a:ext cx="6174910" cy="9144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GB" sz="2000" b="1" noProof="0">
                <a:solidFill>
                  <a:srgbClr val="004FEE"/>
                </a:solidFill>
              </a:rPr>
              <a:t>12 actions</a:t>
            </a:r>
            <a:r>
              <a:rPr lang="en-GB" sz="2000" noProof="0"/>
              <a:t> </a:t>
            </a:r>
            <a:r>
              <a:rPr lang="en-GB" sz="2000" b="1" noProof="0"/>
              <a:t>to unlock flexibility in the electricity markets at the national level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75D5723-FD19-64C5-3E89-F18429961B3C}"/>
              </a:ext>
            </a:extLst>
          </p:cNvPr>
          <p:cNvGrpSpPr/>
          <p:nvPr/>
        </p:nvGrpSpPr>
        <p:grpSpPr>
          <a:xfrm>
            <a:off x="1066294" y="2160693"/>
            <a:ext cx="5478885" cy="3210203"/>
            <a:chOff x="1499430" y="2074066"/>
            <a:chExt cx="5581112" cy="337118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ABAA329-CAA5-05D9-B554-CAB45624C06F}"/>
                </a:ext>
              </a:extLst>
            </p:cNvPr>
            <p:cNvGrpSpPr/>
            <p:nvPr/>
          </p:nvGrpSpPr>
          <p:grpSpPr>
            <a:xfrm>
              <a:off x="3298305" y="2224379"/>
              <a:ext cx="274068" cy="545394"/>
              <a:chOff x="1890732" y="5410476"/>
              <a:chExt cx="445654" cy="559438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3" name="Freeform: Shape 5">
                <a:extLst>
                  <a:ext uri="{FF2B5EF4-FFF2-40B4-BE49-F238E27FC236}">
                    <a16:creationId xmlns:a16="http://schemas.microsoft.com/office/drawing/2014/main" id="{02B9F292-ED11-D78B-8141-1CB1B3F0A8F9}"/>
                  </a:ext>
                </a:extLst>
              </p:cNvPr>
              <p:cNvSpPr/>
              <p:nvPr/>
            </p:nvSpPr>
            <p:spPr>
              <a:xfrm>
                <a:off x="2139634" y="5529001"/>
                <a:ext cx="102026" cy="127343"/>
              </a:xfrm>
              <a:custGeom>
                <a:avLst/>
                <a:gdLst>
                  <a:gd name="connsiteX0" fmla="*/ 4836 w 102026"/>
                  <a:gd name="connsiteY0" fmla="*/ 127343 h 127343"/>
                  <a:gd name="connsiteX1" fmla="*/ 0 w 102026"/>
                  <a:gd name="connsiteY1" fmla="*/ 119189 h 127343"/>
                  <a:gd name="connsiteX2" fmla="*/ 92544 w 102026"/>
                  <a:gd name="connsiteY2" fmla="*/ 0 h 127343"/>
                  <a:gd name="connsiteX3" fmla="*/ 102026 w 102026"/>
                  <a:gd name="connsiteY3" fmla="*/ 0 h 127343"/>
                  <a:gd name="connsiteX4" fmla="*/ 4931 w 102026"/>
                  <a:gd name="connsiteY4" fmla="*/ 127343 h 127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026" h="127343">
                    <a:moveTo>
                      <a:pt x="4836" y="127343"/>
                    </a:moveTo>
                    <a:lnTo>
                      <a:pt x="0" y="119189"/>
                    </a:lnTo>
                    <a:cubicBezTo>
                      <a:pt x="91501" y="64288"/>
                      <a:pt x="92544" y="664"/>
                      <a:pt x="92544" y="0"/>
                    </a:cubicBezTo>
                    <a:lnTo>
                      <a:pt x="102026" y="0"/>
                    </a:lnTo>
                    <a:cubicBezTo>
                      <a:pt x="102026" y="2844"/>
                      <a:pt x="100888" y="69693"/>
                      <a:pt x="4931" y="127343"/>
                    </a:cubicBezTo>
                    <a:close/>
                  </a:path>
                </a:pathLst>
              </a:custGeom>
              <a:grpFill/>
              <a:ln w="9475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" name="Freeform: Shape 6">
                <a:extLst>
                  <a:ext uri="{FF2B5EF4-FFF2-40B4-BE49-F238E27FC236}">
                    <a16:creationId xmlns:a16="http://schemas.microsoft.com/office/drawing/2014/main" id="{E9485498-739E-1309-7D54-6F3A0BA40F90}"/>
                  </a:ext>
                </a:extLst>
              </p:cNvPr>
              <p:cNvSpPr/>
              <p:nvPr/>
            </p:nvSpPr>
            <p:spPr>
              <a:xfrm>
                <a:off x="1985552" y="5529001"/>
                <a:ext cx="102026" cy="127343"/>
              </a:xfrm>
              <a:custGeom>
                <a:avLst/>
                <a:gdLst>
                  <a:gd name="connsiteX0" fmla="*/ 97096 w 102026"/>
                  <a:gd name="connsiteY0" fmla="*/ 127343 h 127343"/>
                  <a:gd name="connsiteX1" fmla="*/ 0 w 102026"/>
                  <a:gd name="connsiteY1" fmla="*/ 0 h 127343"/>
                  <a:gd name="connsiteX2" fmla="*/ 9482 w 102026"/>
                  <a:gd name="connsiteY2" fmla="*/ 0 h 127343"/>
                  <a:gd name="connsiteX3" fmla="*/ 102026 w 102026"/>
                  <a:gd name="connsiteY3" fmla="*/ 119189 h 127343"/>
                  <a:gd name="connsiteX4" fmla="*/ 97191 w 102026"/>
                  <a:gd name="connsiteY4" fmla="*/ 127343 h 127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026" h="127343">
                    <a:moveTo>
                      <a:pt x="97096" y="127343"/>
                    </a:moveTo>
                    <a:cubicBezTo>
                      <a:pt x="1043" y="69693"/>
                      <a:pt x="0" y="2844"/>
                      <a:pt x="0" y="0"/>
                    </a:cubicBezTo>
                    <a:lnTo>
                      <a:pt x="9482" y="0"/>
                    </a:lnTo>
                    <a:cubicBezTo>
                      <a:pt x="9482" y="664"/>
                      <a:pt x="10904" y="64572"/>
                      <a:pt x="102026" y="119189"/>
                    </a:cubicBezTo>
                    <a:lnTo>
                      <a:pt x="97191" y="127343"/>
                    </a:lnTo>
                    <a:close/>
                  </a:path>
                </a:pathLst>
              </a:custGeom>
              <a:grpFill/>
              <a:ln w="9475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" name="Freeform: Shape 6037">
                <a:extLst>
                  <a:ext uri="{FF2B5EF4-FFF2-40B4-BE49-F238E27FC236}">
                    <a16:creationId xmlns:a16="http://schemas.microsoft.com/office/drawing/2014/main" id="{0326B7B6-A083-7B3D-3E9E-36AF21F3E9D8}"/>
                  </a:ext>
                </a:extLst>
              </p:cNvPr>
              <p:cNvSpPr/>
              <p:nvPr/>
            </p:nvSpPr>
            <p:spPr>
              <a:xfrm>
                <a:off x="1890732" y="5410476"/>
                <a:ext cx="445654" cy="559438"/>
              </a:xfrm>
              <a:custGeom>
                <a:avLst/>
                <a:gdLst>
                  <a:gd name="connsiteX0" fmla="*/ 241791 w 445654"/>
                  <a:gd name="connsiteY0" fmla="*/ 559438 h 559438"/>
                  <a:gd name="connsiteX1" fmla="*/ 203863 w 445654"/>
                  <a:gd name="connsiteY1" fmla="*/ 559438 h 559438"/>
                  <a:gd name="connsiteX2" fmla="*/ 189640 w 445654"/>
                  <a:gd name="connsiteY2" fmla="*/ 545215 h 559438"/>
                  <a:gd name="connsiteX3" fmla="*/ 189640 w 445654"/>
                  <a:gd name="connsiteY3" fmla="*/ 123266 h 559438"/>
                  <a:gd name="connsiteX4" fmla="*/ 14223 w 445654"/>
                  <a:gd name="connsiteY4" fmla="*/ 123266 h 559438"/>
                  <a:gd name="connsiteX5" fmla="*/ 0 w 445654"/>
                  <a:gd name="connsiteY5" fmla="*/ 109043 h 559438"/>
                  <a:gd name="connsiteX6" fmla="*/ 0 w 445654"/>
                  <a:gd name="connsiteY6" fmla="*/ 71115 h 559438"/>
                  <a:gd name="connsiteX7" fmla="*/ 14223 w 445654"/>
                  <a:gd name="connsiteY7" fmla="*/ 56892 h 559438"/>
                  <a:gd name="connsiteX8" fmla="*/ 189640 w 445654"/>
                  <a:gd name="connsiteY8" fmla="*/ 56892 h 559438"/>
                  <a:gd name="connsiteX9" fmla="*/ 189640 w 445654"/>
                  <a:gd name="connsiteY9" fmla="*/ 14223 h 559438"/>
                  <a:gd name="connsiteX10" fmla="*/ 203863 w 445654"/>
                  <a:gd name="connsiteY10" fmla="*/ 0 h 559438"/>
                  <a:gd name="connsiteX11" fmla="*/ 241791 w 445654"/>
                  <a:gd name="connsiteY11" fmla="*/ 0 h 559438"/>
                  <a:gd name="connsiteX12" fmla="*/ 256014 w 445654"/>
                  <a:gd name="connsiteY12" fmla="*/ 14223 h 559438"/>
                  <a:gd name="connsiteX13" fmla="*/ 256014 w 445654"/>
                  <a:gd name="connsiteY13" fmla="*/ 56892 h 559438"/>
                  <a:gd name="connsiteX14" fmla="*/ 431431 w 445654"/>
                  <a:gd name="connsiteY14" fmla="*/ 56892 h 559438"/>
                  <a:gd name="connsiteX15" fmla="*/ 445654 w 445654"/>
                  <a:gd name="connsiteY15" fmla="*/ 71115 h 559438"/>
                  <a:gd name="connsiteX16" fmla="*/ 445654 w 445654"/>
                  <a:gd name="connsiteY16" fmla="*/ 109043 h 559438"/>
                  <a:gd name="connsiteX17" fmla="*/ 431431 w 445654"/>
                  <a:gd name="connsiteY17" fmla="*/ 123266 h 559438"/>
                  <a:gd name="connsiteX18" fmla="*/ 256014 w 445654"/>
                  <a:gd name="connsiteY18" fmla="*/ 123266 h 559438"/>
                  <a:gd name="connsiteX19" fmla="*/ 256014 w 445654"/>
                  <a:gd name="connsiteY19" fmla="*/ 545215 h 559438"/>
                  <a:gd name="connsiteX20" fmla="*/ 241791 w 445654"/>
                  <a:gd name="connsiteY20" fmla="*/ 559438 h 559438"/>
                  <a:gd name="connsiteX21" fmla="*/ 14223 w 445654"/>
                  <a:gd name="connsiteY21" fmla="*/ 66374 h 559438"/>
                  <a:gd name="connsiteX22" fmla="*/ 9482 w 445654"/>
                  <a:gd name="connsiteY22" fmla="*/ 71115 h 559438"/>
                  <a:gd name="connsiteX23" fmla="*/ 9482 w 445654"/>
                  <a:gd name="connsiteY23" fmla="*/ 109043 h 559438"/>
                  <a:gd name="connsiteX24" fmla="*/ 14223 w 445654"/>
                  <a:gd name="connsiteY24" fmla="*/ 113784 h 559438"/>
                  <a:gd name="connsiteX25" fmla="*/ 194381 w 445654"/>
                  <a:gd name="connsiteY25" fmla="*/ 113784 h 559438"/>
                  <a:gd name="connsiteX26" fmla="*/ 199122 w 445654"/>
                  <a:gd name="connsiteY26" fmla="*/ 118525 h 559438"/>
                  <a:gd name="connsiteX27" fmla="*/ 199122 w 445654"/>
                  <a:gd name="connsiteY27" fmla="*/ 545215 h 559438"/>
                  <a:gd name="connsiteX28" fmla="*/ 203863 w 445654"/>
                  <a:gd name="connsiteY28" fmla="*/ 549956 h 559438"/>
                  <a:gd name="connsiteX29" fmla="*/ 241791 w 445654"/>
                  <a:gd name="connsiteY29" fmla="*/ 549956 h 559438"/>
                  <a:gd name="connsiteX30" fmla="*/ 246532 w 445654"/>
                  <a:gd name="connsiteY30" fmla="*/ 545215 h 559438"/>
                  <a:gd name="connsiteX31" fmla="*/ 246532 w 445654"/>
                  <a:gd name="connsiteY31" fmla="*/ 118525 h 559438"/>
                  <a:gd name="connsiteX32" fmla="*/ 251273 w 445654"/>
                  <a:gd name="connsiteY32" fmla="*/ 113784 h 559438"/>
                  <a:gd name="connsiteX33" fmla="*/ 431431 w 445654"/>
                  <a:gd name="connsiteY33" fmla="*/ 113784 h 559438"/>
                  <a:gd name="connsiteX34" fmla="*/ 436172 w 445654"/>
                  <a:gd name="connsiteY34" fmla="*/ 109043 h 559438"/>
                  <a:gd name="connsiteX35" fmla="*/ 436172 w 445654"/>
                  <a:gd name="connsiteY35" fmla="*/ 71115 h 559438"/>
                  <a:gd name="connsiteX36" fmla="*/ 431431 w 445654"/>
                  <a:gd name="connsiteY36" fmla="*/ 66374 h 559438"/>
                  <a:gd name="connsiteX37" fmla="*/ 251273 w 445654"/>
                  <a:gd name="connsiteY37" fmla="*/ 66374 h 559438"/>
                  <a:gd name="connsiteX38" fmla="*/ 246532 w 445654"/>
                  <a:gd name="connsiteY38" fmla="*/ 61633 h 559438"/>
                  <a:gd name="connsiteX39" fmla="*/ 246532 w 445654"/>
                  <a:gd name="connsiteY39" fmla="*/ 14223 h 559438"/>
                  <a:gd name="connsiteX40" fmla="*/ 241791 w 445654"/>
                  <a:gd name="connsiteY40" fmla="*/ 9482 h 559438"/>
                  <a:gd name="connsiteX41" fmla="*/ 203863 w 445654"/>
                  <a:gd name="connsiteY41" fmla="*/ 9482 h 559438"/>
                  <a:gd name="connsiteX42" fmla="*/ 199122 w 445654"/>
                  <a:gd name="connsiteY42" fmla="*/ 14223 h 559438"/>
                  <a:gd name="connsiteX43" fmla="*/ 199122 w 445654"/>
                  <a:gd name="connsiteY43" fmla="*/ 61633 h 559438"/>
                  <a:gd name="connsiteX44" fmla="*/ 194381 w 445654"/>
                  <a:gd name="connsiteY44" fmla="*/ 66374 h 559438"/>
                  <a:gd name="connsiteX45" fmla="*/ 14223 w 445654"/>
                  <a:gd name="connsiteY45" fmla="*/ 66374 h 55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45654" h="559438">
                    <a:moveTo>
                      <a:pt x="241791" y="559438"/>
                    </a:moveTo>
                    <a:lnTo>
                      <a:pt x="203863" y="559438"/>
                    </a:lnTo>
                    <a:cubicBezTo>
                      <a:pt x="195993" y="559438"/>
                      <a:pt x="189640" y="553085"/>
                      <a:pt x="189640" y="545215"/>
                    </a:cubicBezTo>
                    <a:lnTo>
                      <a:pt x="189640" y="123266"/>
                    </a:lnTo>
                    <a:lnTo>
                      <a:pt x="14223" y="123266"/>
                    </a:lnTo>
                    <a:cubicBezTo>
                      <a:pt x="6353" y="123266"/>
                      <a:pt x="0" y="116913"/>
                      <a:pt x="0" y="109043"/>
                    </a:cubicBezTo>
                    <a:lnTo>
                      <a:pt x="0" y="71115"/>
                    </a:lnTo>
                    <a:cubicBezTo>
                      <a:pt x="0" y="63245"/>
                      <a:pt x="6353" y="56892"/>
                      <a:pt x="14223" y="56892"/>
                    </a:cubicBezTo>
                    <a:lnTo>
                      <a:pt x="189640" y="56892"/>
                    </a:lnTo>
                    <a:lnTo>
                      <a:pt x="189640" y="14223"/>
                    </a:lnTo>
                    <a:cubicBezTo>
                      <a:pt x="189640" y="6353"/>
                      <a:pt x="195993" y="0"/>
                      <a:pt x="203863" y="0"/>
                    </a:cubicBezTo>
                    <a:lnTo>
                      <a:pt x="241791" y="0"/>
                    </a:lnTo>
                    <a:cubicBezTo>
                      <a:pt x="249661" y="0"/>
                      <a:pt x="256014" y="6353"/>
                      <a:pt x="256014" y="14223"/>
                    </a:cubicBezTo>
                    <a:lnTo>
                      <a:pt x="256014" y="56892"/>
                    </a:lnTo>
                    <a:lnTo>
                      <a:pt x="431431" y="56892"/>
                    </a:lnTo>
                    <a:cubicBezTo>
                      <a:pt x="439301" y="56892"/>
                      <a:pt x="445654" y="63245"/>
                      <a:pt x="445654" y="71115"/>
                    </a:cubicBezTo>
                    <a:lnTo>
                      <a:pt x="445654" y="109043"/>
                    </a:lnTo>
                    <a:cubicBezTo>
                      <a:pt x="445654" y="116913"/>
                      <a:pt x="439301" y="123266"/>
                      <a:pt x="431431" y="123266"/>
                    </a:cubicBezTo>
                    <a:lnTo>
                      <a:pt x="256014" y="123266"/>
                    </a:lnTo>
                    <a:lnTo>
                      <a:pt x="256014" y="545215"/>
                    </a:lnTo>
                    <a:cubicBezTo>
                      <a:pt x="256014" y="553085"/>
                      <a:pt x="249661" y="559438"/>
                      <a:pt x="241791" y="559438"/>
                    </a:cubicBezTo>
                    <a:close/>
                    <a:moveTo>
                      <a:pt x="14223" y="66374"/>
                    </a:moveTo>
                    <a:cubicBezTo>
                      <a:pt x="11568" y="66374"/>
                      <a:pt x="9482" y="68460"/>
                      <a:pt x="9482" y="71115"/>
                    </a:cubicBezTo>
                    <a:lnTo>
                      <a:pt x="9482" y="109043"/>
                    </a:lnTo>
                    <a:cubicBezTo>
                      <a:pt x="9482" y="111698"/>
                      <a:pt x="11568" y="113784"/>
                      <a:pt x="14223" y="113784"/>
                    </a:cubicBezTo>
                    <a:lnTo>
                      <a:pt x="194381" y="113784"/>
                    </a:lnTo>
                    <a:cubicBezTo>
                      <a:pt x="197036" y="113784"/>
                      <a:pt x="199122" y="115870"/>
                      <a:pt x="199122" y="118525"/>
                    </a:cubicBezTo>
                    <a:lnTo>
                      <a:pt x="199122" y="545215"/>
                    </a:lnTo>
                    <a:cubicBezTo>
                      <a:pt x="199122" y="547870"/>
                      <a:pt x="201208" y="549956"/>
                      <a:pt x="203863" y="549956"/>
                    </a:cubicBezTo>
                    <a:lnTo>
                      <a:pt x="241791" y="549956"/>
                    </a:lnTo>
                    <a:cubicBezTo>
                      <a:pt x="244446" y="549956"/>
                      <a:pt x="246532" y="547870"/>
                      <a:pt x="246532" y="545215"/>
                    </a:cubicBezTo>
                    <a:lnTo>
                      <a:pt x="246532" y="118525"/>
                    </a:lnTo>
                    <a:cubicBezTo>
                      <a:pt x="246532" y="115870"/>
                      <a:pt x="248618" y="113784"/>
                      <a:pt x="251273" y="113784"/>
                    </a:cubicBezTo>
                    <a:lnTo>
                      <a:pt x="431431" y="113784"/>
                    </a:lnTo>
                    <a:cubicBezTo>
                      <a:pt x="434086" y="113784"/>
                      <a:pt x="436172" y="111698"/>
                      <a:pt x="436172" y="109043"/>
                    </a:cubicBezTo>
                    <a:lnTo>
                      <a:pt x="436172" y="71115"/>
                    </a:lnTo>
                    <a:cubicBezTo>
                      <a:pt x="436172" y="68460"/>
                      <a:pt x="434086" y="66374"/>
                      <a:pt x="431431" y="66374"/>
                    </a:cubicBezTo>
                    <a:lnTo>
                      <a:pt x="251273" y="66374"/>
                    </a:lnTo>
                    <a:cubicBezTo>
                      <a:pt x="248618" y="66374"/>
                      <a:pt x="246532" y="64288"/>
                      <a:pt x="246532" y="61633"/>
                    </a:cubicBezTo>
                    <a:lnTo>
                      <a:pt x="246532" y="14223"/>
                    </a:lnTo>
                    <a:cubicBezTo>
                      <a:pt x="246532" y="11568"/>
                      <a:pt x="244446" y="9482"/>
                      <a:pt x="241791" y="9482"/>
                    </a:cubicBezTo>
                    <a:lnTo>
                      <a:pt x="203863" y="9482"/>
                    </a:lnTo>
                    <a:cubicBezTo>
                      <a:pt x="201208" y="9482"/>
                      <a:pt x="199122" y="11568"/>
                      <a:pt x="199122" y="14223"/>
                    </a:cubicBezTo>
                    <a:lnTo>
                      <a:pt x="199122" y="61633"/>
                    </a:lnTo>
                    <a:cubicBezTo>
                      <a:pt x="199122" y="64288"/>
                      <a:pt x="197036" y="66374"/>
                      <a:pt x="194381" y="66374"/>
                    </a:cubicBezTo>
                    <a:lnTo>
                      <a:pt x="14223" y="66374"/>
                    </a:lnTo>
                    <a:close/>
                  </a:path>
                </a:pathLst>
              </a:custGeom>
              <a:grpFill/>
              <a:ln w="9475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" name="Freeform: Shape 6038">
                <a:extLst>
                  <a:ext uri="{FF2B5EF4-FFF2-40B4-BE49-F238E27FC236}">
                    <a16:creationId xmlns:a16="http://schemas.microsoft.com/office/drawing/2014/main" id="{8D5C30C2-03FC-8BF9-6717-7C74E38135EF}"/>
                  </a:ext>
                </a:extLst>
              </p:cNvPr>
              <p:cNvSpPr/>
              <p:nvPr/>
            </p:nvSpPr>
            <p:spPr>
              <a:xfrm>
                <a:off x="2203638" y="5429440"/>
                <a:ext cx="75856" cy="42669"/>
              </a:xfrm>
              <a:custGeom>
                <a:avLst/>
                <a:gdLst>
                  <a:gd name="connsiteX0" fmla="*/ 75856 w 75856"/>
                  <a:gd name="connsiteY0" fmla="*/ 42669 h 42669"/>
                  <a:gd name="connsiteX1" fmla="*/ 66374 w 75856"/>
                  <a:gd name="connsiteY1" fmla="*/ 42669 h 42669"/>
                  <a:gd name="connsiteX2" fmla="*/ 66374 w 75856"/>
                  <a:gd name="connsiteY2" fmla="*/ 14223 h 42669"/>
                  <a:gd name="connsiteX3" fmla="*/ 61633 w 75856"/>
                  <a:gd name="connsiteY3" fmla="*/ 9482 h 42669"/>
                  <a:gd name="connsiteX4" fmla="*/ 14223 w 75856"/>
                  <a:gd name="connsiteY4" fmla="*/ 9482 h 42669"/>
                  <a:gd name="connsiteX5" fmla="*/ 9482 w 75856"/>
                  <a:gd name="connsiteY5" fmla="*/ 14223 h 42669"/>
                  <a:gd name="connsiteX6" fmla="*/ 9482 w 75856"/>
                  <a:gd name="connsiteY6" fmla="*/ 42669 h 42669"/>
                  <a:gd name="connsiteX7" fmla="*/ 0 w 75856"/>
                  <a:gd name="connsiteY7" fmla="*/ 42669 h 42669"/>
                  <a:gd name="connsiteX8" fmla="*/ 0 w 75856"/>
                  <a:gd name="connsiteY8" fmla="*/ 14223 h 42669"/>
                  <a:gd name="connsiteX9" fmla="*/ 14223 w 75856"/>
                  <a:gd name="connsiteY9" fmla="*/ 0 h 42669"/>
                  <a:gd name="connsiteX10" fmla="*/ 61633 w 75856"/>
                  <a:gd name="connsiteY10" fmla="*/ 0 h 42669"/>
                  <a:gd name="connsiteX11" fmla="*/ 75856 w 75856"/>
                  <a:gd name="connsiteY11" fmla="*/ 14223 h 42669"/>
                  <a:gd name="connsiteX12" fmla="*/ 75856 w 75856"/>
                  <a:gd name="connsiteY12" fmla="*/ 42669 h 4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5856" h="42669">
                    <a:moveTo>
                      <a:pt x="75856" y="42669"/>
                    </a:moveTo>
                    <a:lnTo>
                      <a:pt x="66374" y="42669"/>
                    </a:lnTo>
                    <a:lnTo>
                      <a:pt x="66374" y="14223"/>
                    </a:lnTo>
                    <a:cubicBezTo>
                      <a:pt x="66374" y="11568"/>
                      <a:pt x="64288" y="9482"/>
                      <a:pt x="61633" y="9482"/>
                    </a:cubicBezTo>
                    <a:lnTo>
                      <a:pt x="14223" y="9482"/>
                    </a:lnTo>
                    <a:cubicBezTo>
                      <a:pt x="11568" y="9482"/>
                      <a:pt x="9482" y="11568"/>
                      <a:pt x="9482" y="14223"/>
                    </a:cubicBezTo>
                    <a:lnTo>
                      <a:pt x="9482" y="42669"/>
                    </a:lnTo>
                    <a:lnTo>
                      <a:pt x="0" y="42669"/>
                    </a:lnTo>
                    <a:lnTo>
                      <a:pt x="0" y="14223"/>
                    </a:lnTo>
                    <a:cubicBezTo>
                      <a:pt x="0" y="6353"/>
                      <a:pt x="6353" y="0"/>
                      <a:pt x="14223" y="0"/>
                    </a:cubicBezTo>
                    <a:lnTo>
                      <a:pt x="61633" y="0"/>
                    </a:lnTo>
                    <a:cubicBezTo>
                      <a:pt x="69503" y="0"/>
                      <a:pt x="75856" y="6353"/>
                      <a:pt x="75856" y="14223"/>
                    </a:cubicBezTo>
                    <a:lnTo>
                      <a:pt x="75856" y="42669"/>
                    </a:lnTo>
                    <a:close/>
                  </a:path>
                </a:pathLst>
              </a:custGeom>
              <a:grpFill/>
              <a:ln w="9475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" name="Freeform: Shape 6039">
                <a:extLst>
                  <a:ext uri="{FF2B5EF4-FFF2-40B4-BE49-F238E27FC236}">
                    <a16:creationId xmlns:a16="http://schemas.microsoft.com/office/drawing/2014/main" id="{D91A5521-787E-01E3-135A-69F5AB73BFDF}"/>
                  </a:ext>
                </a:extLst>
              </p:cNvPr>
              <p:cNvSpPr/>
              <p:nvPr/>
            </p:nvSpPr>
            <p:spPr>
              <a:xfrm>
                <a:off x="1947624" y="5429440"/>
                <a:ext cx="75856" cy="42669"/>
              </a:xfrm>
              <a:custGeom>
                <a:avLst/>
                <a:gdLst>
                  <a:gd name="connsiteX0" fmla="*/ 75856 w 75856"/>
                  <a:gd name="connsiteY0" fmla="*/ 42669 h 42669"/>
                  <a:gd name="connsiteX1" fmla="*/ 66374 w 75856"/>
                  <a:gd name="connsiteY1" fmla="*/ 42669 h 42669"/>
                  <a:gd name="connsiteX2" fmla="*/ 66374 w 75856"/>
                  <a:gd name="connsiteY2" fmla="*/ 14223 h 42669"/>
                  <a:gd name="connsiteX3" fmla="*/ 61633 w 75856"/>
                  <a:gd name="connsiteY3" fmla="*/ 9482 h 42669"/>
                  <a:gd name="connsiteX4" fmla="*/ 14223 w 75856"/>
                  <a:gd name="connsiteY4" fmla="*/ 9482 h 42669"/>
                  <a:gd name="connsiteX5" fmla="*/ 9482 w 75856"/>
                  <a:gd name="connsiteY5" fmla="*/ 14223 h 42669"/>
                  <a:gd name="connsiteX6" fmla="*/ 9482 w 75856"/>
                  <a:gd name="connsiteY6" fmla="*/ 42669 h 42669"/>
                  <a:gd name="connsiteX7" fmla="*/ 0 w 75856"/>
                  <a:gd name="connsiteY7" fmla="*/ 42669 h 42669"/>
                  <a:gd name="connsiteX8" fmla="*/ 0 w 75856"/>
                  <a:gd name="connsiteY8" fmla="*/ 14223 h 42669"/>
                  <a:gd name="connsiteX9" fmla="*/ 14223 w 75856"/>
                  <a:gd name="connsiteY9" fmla="*/ 0 h 42669"/>
                  <a:gd name="connsiteX10" fmla="*/ 61633 w 75856"/>
                  <a:gd name="connsiteY10" fmla="*/ 0 h 42669"/>
                  <a:gd name="connsiteX11" fmla="*/ 75856 w 75856"/>
                  <a:gd name="connsiteY11" fmla="*/ 14223 h 42669"/>
                  <a:gd name="connsiteX12" fmla="*/ 75856 w 75856"/>
                  <a:gd name="connsiteY12" fmla="*/ 42669 h 4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5856" h="42669">
                    <a:moveTo>
                      <a:pt x="75856" y="42669"/>
                    </a:moveTo>
                    <a:lnTo>
                      <a:pt x="66374" y="42669"/>
                    </a:lnTo>
                    <a:lnTo>
                      <a:pt x="66374" y="14223"/>
                    </a:lnTo>
                    <a:cubicBezTo>
                      <a:pt x="66374" y="11568"/>
                      <a:pt x="64288" y="9482"/>
                      <a:pt x="61633" y="9482"/>
                    </a:cubicBezTo>
                    <a:lnTo>
                      <a:pt x="14223" y="9482"/>
                    </a:lnTo>
                    <a:cubicBezTo>
                      <a:pt x="11568" y="9482"/>
                      <a:pt x="9482" y="11568"/>
                      <a:pt x="9482" y="14223"/>
                    </a:cubicBezTo>
                    <a:lnTo>
                      <a:pt x="9482" y="42669"/>
                    </a:lnTo>
                    <a:lnTo>
                      <a:pt x="0" y="42669"/>
                    </a:lnTo>
                    <a:lnTo>
                      <a:pt x="0" y="14223"/>
                    </a:lnTo>
                    <a:cubicBezTo>
                      <a:pt x="0" y="6353"/>
                      <a:pt x="6353" y="0"/>
                      <a:pt x="14223" y="0"/>
                    </a:cubicBezTo>
                    <a:lnTo>
                      <a:pt x="61633" y="0"/>
                    </a:lnTo>
                    <a:cubicBezTo>
                      <a:pt x="69503" y="0"/>
                      <a:pt x="75856" y="6353"/>
                      <a:pt x="75856" y="14223"/>
                    </a:cubicBezTo>
                    <a:lnTo>
                      <a:pt x="75856" y="42669"/>
                    </a:lnTo>
                    <a:close/>
                  </a:path>
                </a:pathLst>
              </a:custGeom>
              <a:grpFill/>
              <a:ln w="9475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" name="Freeform: Shape 6040">
                <a:extLst>
                  <a:ext uri="{FF2B5EF4-FFF2-40B4-BE49-F238E27FC236}">
                    <a16:creationId xmlns:a16="http://schemas.microsoft.com/office/drawing/2014/main" id="{EE533DA3-249C-47F1-34F7-E65FDF1BD12D}"/>
                  </a:ext>
                </a:extLst>
              </p:cNvPr>
              <p:cNvSpPr/>
              <p:nvPr/>
            </p:nvSpPr>
            <p:spPr>
              <a:xfrm>
                <a:off x="2032962" y="5789756"/>
                <a:ext cx="52151" cy="142230"/>
              </a:xfrm>
              <a:custGeom>
                <a:avLst/>
                <a:gdLst>
                  <a:gd name="connsiteX0" fmla="*/ 52151 w 52151"/>
                  <a:gd name="connsiteY0" fmla="*/ 142230 h 142230"/>
                  <a:gd name="connsiteX1" fmla="*/ 23705 w 52151"/>
                  <a:gd name="connsiteY1" fmla="*/ 142230 h 142230"/>
                  <a:gd name="connsiteX2" fmla="*/ 0 w 52151"/>
                  <a:gd name="connsiteY2" fmla="*/ 118525 h 142230"/>
                  <a:gd name="connsiteX3" fmla="*/ 0 w 52151"/>
                  <a:gd name="connsiteY3" fmla="*/ 23705 h 142230"/>
                  <a:gd name="connsiteX4" fmla="*/ 23705 w 52151"/>
                  <a:gd name="connsiteY4" fmla="*/ 0 h 142230"/>
                  <a:gd name="connsiteX5" fmla="*/ 52151 w 52151"/>
                  <a:gd name="connsiteY5" fmla="*/ 0 h 142230"/>
                  <a:gd name="connsiteX6" fmla="*/ 52151 w 52151"/>
                  <a:gd name="connsiteY6" fmla="*/ 9482 h 142230"/>
                  <a:gd name="connsiteX7" fmla="*/ 23705 w 52151"/>
                  <a:gd name="connsiteY7" fmla="*/ 9482 h 142230"/>
                  <a:gd name="connsiteX8" fmla="*/ 9482 w 52151"/>
                  <a:gd name="connsiteY8" fmla="*/ 23705 h 142230"/>
                  <a:gd name="connsiteX9" fmla="*/ 9482 w 52151"/>
                  <a:gd name="connsiteY9" fmla="*/ 118525 h 142230"/>
                  <a:gd name="connsiteX10" fmla="*/ 23705 w 52151"/>
                  <a:gd name="connsiteY10" fmla="*/ 132748 h 142230"/>
                  <a:gd name="connsiteX11" fmla="*/ 52151 w 52151"/>
                  <a:gd name="connsiteY11" fmla="*/ 132748 h 142230"/>
                  <a:gd name="connsiteX12" fmla="*/ 52151 w 52151"/>
                  <a:gd name="connsiteY12" fmla="*/ 142230 h 14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151" h="142230">
                    <a:moveTo>
                      <a:pt x="52151" y="142230"/>
                    </a:moveTo>
                    <a:lnTo>
                      <a:pt x="23705" y="142230"/>
                    </a:lnTo>
                    <a:cubicBezTo>
                      <a:pt x="10620" y="142230"/>
                      <a:pt x="0" y="131610"/>
                      <a:pt x="0" y="118525"/>
                    </a:cubicBezTo>
                    <a:lnTo>
                      <a:pt x="0" y="23705"/>
                    </a:lnTo>
                    <a:cubicBezTo>
                      <a:pt x="0" y="10620"/>
                      <a:pt x="10620" y="0"/>
                      <a:pt x="23705" y="0"/>
                    </a:cubicBezTo>
                    <a:lnTo>
                      <a:pt x="52151" y="0"/>
                    </a:lnTo>
                    <a:lnTo>
                      <a:pt x="52151" y="9482"/>
                    </a:lnTo>
                    <a:lnTo>
                      <a:pt x="23705" y="9482"/>
                    </a:lnTo>
                    <a:cubicBezTo>
                      <a:pt x="15835" y="9482"/>
                      <a:pt x="9482" y="15835"/>
                      <a:pt x="9482" y="23705"/>
                    </a:cubicBezTo>
                    <a:lnTo>
                      <a:pt x="9482" y="118525"/>
                    </a:lnTo>
                    <a:cubicBezTo>
                      <a:pt x="9482" y="126395"/>
                      <a:pt x="15835" y="132748"/>
                      <a:pt x="23705" y="132748"/>
                    </a:cubicBezTo>
                    <a:lnTo>
                      <a:pt x="52151" y="132748"/>
                    </a:lnTo>
                    <a:lnTo>
                      <a:pt x="52151" y="142230"/>
                    </a:lnTo>
                    <a:close/>
                  </a:path>
                </a:pathLst>
              </a:custGeom>
              <a:grpFill/>
              <a:ln w="9475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862841F-9913-C6B6-394C-FE87C9C8D8AD}"/>
                </a:ext>
              </a:extLst>
            </p:cNvPr>
            <p:cNvGrpSpPr/>
            <p:nvPr/>
          </p:nvGrpSpPr>
          <p:grpSpPr>
            <a:xfrm>
              <a:off x="5043194" y="2074066"/>
              <a:ext cx="2037348" cy="1946454"/>
              <a:chOff x="4047254" y="2189267"/>
              <a:chExt cx="2037348" cy="1946454"/>
            </a:xfrm>
          </p:grpSpPr>
          <p:pic>
            <p:nvPicPr>
              <p:cNvPr id="7" name="Graphic 6" descr="Old Key with solid fill">
                <a:extLst>
                  <a:ext uri="{FF2B5EF4-FFF2-40B4-BE49-F238E27FC236}">
                    <a16:creationId xmlns:a16="http://schemas.microsoft.com/office/drawing/2014/main" id="{0F86657B-9AAF-BFC7-9896-6FAB9DA5B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54120">
                <a:off x="4138148" y="2189267"/>
                <a:ext cx="1946454" cy="1946454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FE570C-731E-940A-0510-37448FE1B416}"/>
                  </a:ext>
                </a:extLst>
              </p:cNvPr>
              <p:cNvSpPr txBox="1"/>
              <p:nvPr/>
            </p:nvSpPr>
            <p:spPr>
              <a:xfrm rot="19126471">
                <a:off x="4047254" y="3312067"/>
                <a:ext cx="1571874" cy="324162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normAutofit/>
              </a:bodyPr>
              <a:lstStyle/>
              <a:p>
                <a:pPr algn="ctr">
                  <a:spcAft>
                    <a:spcPts val="600"/>
                  </a:spcAft>
                  <a:buClr>
                    <a:schemeClr val="tx2"/>
                  </a:buClr>
                </a:pPr>
                <a:r>
                  <a:rPr lang="sl-SI" sz="700" b="1" noProof="0">
                    <a:solidFill>
                      <a:schemeClr val="bg1"/>
                    </a:solidFill>
                  </a:rPr>
                  <a:t>REVISED REGULATIONS</a:t>
                </a:r>
                <a:endParaRPr lang="en-GB" sz="700" b="1" noProof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4CF9F28-1819-FAF4-8062-F73798473F4D}"/>
                </a:ext>
              </a:extLst>
            </p:cNvPr>
            <p:cNvGrpSpPr/>
            <p:nvPr/>
          </p:nvGrpSpPr>
          <p:grpSpPr>
            <a:xfrm>
              <a:off x="1499430" y="4224581"/>
              <a:ext cx="4177287" cy="1220667"/>
              <a:chOff x="1029917" y="4224581"/>
              <a:chExt cx="4177287" cy="1220667"/>
            </a:xfrm>
          </p:grpSpPr>
          <p:pic>
            <p:nvPicPr>
              <p:cNvPr id="13" name="Graphic 12" descr="Wind Turbines with solid fill">
                <a:extLst>
                  <a:ext uri="{FF2B5EF4-FFF2-40B4-BE49-F238E27FC236}">
                    <a16:creationId xmlns:a16="http://schemas.microsoft.com/office/drawing/2014/main" id="{7A48CCAB-4B36-583B-0F11-BEE5F2FC1B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29917" y="4306433"/>
                <a:ext cx="887750" cy="887750"/>
              </a:xfrm>
              <a:prstGeom prst="rect">
                <a:avLst/>
              </a:prstGeom>
            </p:spPr>
          </p:pic>
          <p:pic>
            <p:nvPicPr>
              <p:cNvPr id="15" name="Graphic 14" descr="Battery charging with solid fill">
                <a:extLst>
                  <a:ext uri="{FF2B5EF4-FFF2-40B4-BE49-F238E27FC236}">
                    <a16:creationId xmlns:a16="http://schemas.microsoft.com/office/drawing/2014/main" id="{3CF43DEA-B397-921C-F232-45331EA86E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16200000">
                <a:off x="1799146" y="4816300"/>
                <a:ext cx="469715" cy="469715"/>
              </a:xfrm>
              <a:prstGeom prst="rect">
                <a:avLst/>
              </a:prstGeom>
            </p:spPr>
          </p:pic>
          <p:pic>
            <p:nvPicPr>
              <p:cNvPr id="17" name="Graphic 16" descr="Electric car with solid fill">
                <a:extLst>
                  <a:ext uri="{FF2B5EF4-FFF2-40B4-BE49-F238E27FC236}">
                    <a16:creationId xmlns:a16="http://schemas.microsoft.com/office/drawing/2014/main" id="{E2A3FE47-70B7-BF03-6191-70D1ADAA49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285015" y="4647554"/>
                <a:ext cx="797694" cy="797694"/>
              </a:xfrm>
              <a:prstGeom prst="rect">
                <a:avLst/>
              </a:prstGeom>
            </p:spPr>
          </p:pic>
          <p:pic>
            <p:nvPicPr>
              <p:cNvPr id="19" name="Graphic 18" descr="Solar Panels with solid fill">
                <a:extLst>
                  <a:ext uri="{FF2B5EF4-FFF2-40B4-BE49-F238E27FC236}">
                    <a16:creationId xmlns:a16="http://schemas.microsoft.com/office/drawing/2014/main" id="{01493B53-3F90-A7E4-B48B-862F2BCC13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335173" y="4357398"/>
                <a:ext cx="917345" cy="917345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77BD805-6287-1CAA-6C3B-2E2633055AA7}"/>
                  </a:ext>
                </a:extLst>
              </p:cNvPr>
              <p:cNvGrpSpPr/>
              <p:nvPr/>
            </p:nvGrpSpPr>
            <p:grpSpPr>
              <a:xfrm>
                <a:off x="3998216" y="4224581"/>
                <a:ext cx="1208988" cy="1145491"/>
                <a:chOff x="5030538" y="4221586"/>
                <a:chExt cx="1208988" cy="1145491"/>
              </a:xfrm>
            </p:grpSpPr>
            <p:pic>
              <p:nvPicPr>
                <p:cNvPr id="21" name="Graphic 20" descr="Home with solid fill">
                  <a:extLst>
                    <a:ext uri="{FF2B5EF4-FFF2-40B4-BE49-F238E27FC236}">
                      <a16:creationId xmlns:a16="http://schemas.microsoft.com/office/drawing/2014/main" id="{AAFB1BE6-354A-D44F-CD46-5EFE76055E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30538" y="4221586"/>
                  <a:ext cx="1142802" cy="114280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A36520E-DE9D-F242-8B10-5D533461B672}"/>
                    </a:ext>
                  </a:extLst>
                </p:cNvPr>
                <p:cNvSpPr/>
                <p:nvPr/>
              </p:nvSpPr>
              <p:spPr>
                <a:xfrm>
                  <a:off x="5775659" y="4776055"/>
                  <a:ext cx="286474" cy="5283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23" name="Graphic 22" descr="Smart Phone with solid fill">
                  <a:extLst>
                    <a:ext uri="{FF2B5EF4-FFF2-40B4-BE49-F238E27FC236}">
                      <a16:creationId xmlns:a16="http://schemas.microsoft.com/office/drawing/2014/main" id="{D6A2468F-1F13-D75B-541D-76C1A38201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96917" y="4724468"/>
                  <a:ext cx="642609" cy="642609"/>
                </a:xfrm>
                <a:prstGeom prst="rect">
                  <a:avLst/>
                </a:prstGeom>
              </p:spPr>
            </p:pic>
            <p:pic>
              <p:nvPicPr>
                <p:cNvPr id="25" name="Graphic 24" descr="Power with solid fill">
                  <a:extLst>
                    <a:ext uri="{FF2B5EF4-FFF2-40B4-BE49-F238E27FC236}">
                      <a16:creationId xmlns:a16="http://schemas.microsoft.com/office/drawing/2014/main" id="{971FE4B9-E6C2-0834-1DC5-B528CF9730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09943" y="4946896"/>
                  <a:ext cx="222557" cy="222557"/>
                </a:xfrm>
                <a:prstGeom prst="rect">
                  <a:avLst/>
                </a:prstGeom>
              </p:spPr>
            </p:pic>
          </p:grpSp>
        </p:grpSp>
        <p:pic>
          <p:nvPicPr>
            <p:cNvPr id="29" name="Graphic 28" descr="Electric Tower with solid fill">
              <a:extLst>
                <a:ext uri="{FF2B5EF4-FFF2-40B4-BE49-F238E27FC236}">
                  <a16:creationId xmlns:a16="http://schemas.microsoft.com/office/drawing/2014/main" id="{9ECAFCAB-7D07-636E-AEBF-1C9BAAA3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346300" y="2224379"/>
              <a:ext cx="673032" cy="673032"/>
            </a:xfrm>
            <a:prstGeom prst="rect">
              <a:avLst/>
            </a:prstGeom>
          </p:spPr>
        </p:pic>
        <p:pic>
          <p:nvPicPr>
            <p:cNvPr id="30" name="Graphic 29" descr="Electric Tower with solid fill">
              <a:extLst>
                <a:ext uri="{FF2B5EF4-FFF2-40B4-BE49-F238E27FC236}">
                  <a16:creationId xmlns:a16="http://schemas.microsoft.com/office/drawing/2014/main" id="{80233B65-AF5C-DBE3-551B-03CE3F153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830072" y="2224379"/>
              <a:ext cx="673032" cy="673032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E7C0155D-8082-5AAC-72C3-7AC5E139B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2281191" y="2815305"/>
              <a:ext cx="2261342" cy="1581184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3D0AE90-F364-CA72-9EBB-86682B3A9255}"/>
                </a:ext>
              </a:extLst>
            </p:cNvPr>
            <p:cNvSpPr/>
            <p:nvPr/>
          </p:nvSpPr>
          <p:spPr>
            <a:xfrm>
              <a:off x="2564780" y="3874871"/>
              <a:ext cx="1694986" cy="324510"/>
            </a:xfrm>
            <a:prstGeom prst="rect">
              <a:avLst/>
            </a:prstGeom>
            <a:ln>
              <a:solidFill>
                <a:srgbClr val="004FE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40CA2BD-7717-4991-3AE7-45B84B54878E}"/>
                </a:ext>
              </a:extLst>
            </p:cNvPr>
            <p:cNvSpPr txBox="1"/>
            <p:nvPr/>
          </p:nvSpPr>
          <p:spPr>
            <a:xfrm>
              <a:off x="2631909" y="3931210"/>
              <a:ext cx="1571874" cy="32416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algn="ctr">
                <a:spcAft>
                  <a:spcPts val="600"/>
                </a:spcAft>
                <a:buClr>
                  <a:schemeClr val="tx2"/>
                </a:buClr>
              </a:pPr>
              <a:r>
                <a:rPr lang="sl-SI" sz="1000" b="1" noProof="0">
                  <a:solidFill>
                    <a:schemeClr val="bg1"/>
                  </a:solidFill>
                </a:rPr>
                <a:t>MARKET ACCESS</a:t>
              </a:r>
              <a:endParaRPr lang="en-GB" sz="1000" b="1" noProof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AA9FC6F-4360-996A-985F-D452D04DF80A}"/>
              </a:ext>
            </a:extLst>
          </p:cNvPr>
          <p:cNvSpPr txBox="1">
            <a:spLocks/>
          </p:cNvSpPr>
          <p:nvPr/>
        </p:nvSpPr>
        <p:spPr>
          <a:xfrm>
            <a:off x="7498549" y="1424016"/>
            <a:ext cx="3770044" cy="408113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i="1" dirty="0"/>
          </a:p>
          <a:p>
            <a:pPr marL="0" indent="0" algn="ctr">
              <a:buNone/>
            </a:pPr>
            <a:endParaRPr lang="en-GB" i="1" dirty="0"/>
          </a:p>
          <a:p>
            <a:pPr marL="0" indent="0" algn="ctr">
              <a:buNone/>
            </a:pPr>
            <a:endParaRPr lang="en-GB" i="1" dirty="0"/>
          </a:p>
          <a:p>
            <a:pPr marL="0" indent="0" algn="ctr">
              <a:buNone/>
            </a:pPr>
            <a:endParaRPr lang="en-GB" i="1" dirty="0"/>
          </a:p>
          <a:p>
            <a:pPr marL="0" indent="0" algn="ctr">
              <a:buNone/>
            </a:pPr>
            <a:endParaRPr lang="en-GB" i="1" dirty="0"/>
          </a:p>
          <a:p>
            <a:pPr marL="0" indent="0" algn="ctr">
              <a:buNone/>
            </a:pPr>
            <a:endParaRPr lang="en-GB" sz="1800" i="1" dirty="0"/>
          </a:p>
          <a:p>
            <a:pPr marL="0" indent="0" algn="ctr">
              <a:spcBef>
                <a:spcPts val="1800"/>
              </a:spcBef>
              <a:spcAft>
                <a:spcPts val="1200"/>
              </a:spcAft>
              <a:buNone/>
            </a:pPr>
            <a:r>
              <a:rPr lang="en-GB" b="1" i="1" dirty="0">
                <a:solidFill>
                  <a:srgbClr val="004FEE"/>
                </a:solidFill>
              </a:rPr>
              <a:t>“As for the future, </a:t>
            </a:r>
            <a:br>
              <a:rPr lang="sl-SI" b="1" i="1" dirty="0">
                <a:solidFill>
                  <a:srgbClr val="004FEE"/>
                </a:solidFill>
              </a:rPr>
            </a:br>
            <a:r>
              <a:rPr lang="en-GB" b="1" i="1" dirty="0">
                <a:solidFill>
                  <a:srgbClr val="004FEE"/>
                </a:solidFill>
              </a:rPr>
              <a:t>your task is not to foresee it, </a:t>
            </a:r>
            <a:br>
              <a:rPr lang="sl-SI" b="1" i="1" dirty="0">
                <a:solidFill>
                  <a:srgbClr val="004FEE"/>
                </a:solidFill>
              </a:rPr>
            </a:br>
            <a:r>
              <a:rPr lang="en-GB" b="1" i="1" dirty="0">
                <a:solidFill>
                  <a:srgbClr val="004FEE"/>
                </a:solidFill>
              </a:rPr>
              <a:t>but to enable it</a:t>
            </a:r>
            <a:r>
              <a:rPr lang="en-GB" b="1" dirty="0">
                <a:solidFill>
                  <a:srgbClr val="004FEE"/>
                </a:solidFill>
              </a:rPr>
              <a:t>”</a:t>
            </a:r>
            <a:endParaRPr lang="sl-SI" b="1" dirty="0">
              <a:solidFill>
                <a:srgbClr val="004FEE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GB" dirty="0">
                <a:solidFill>
                  <a:srgbClr val="004FEE"/>
                </a:solidFill>
              </a:rPr>
              <a:t>Antoine de Saint </a:t>
            </a:r>
            <a:r>
              <a:rPr lang="en-GB" dirty="0" err="1">
                <a:solidFill>
                  <a:srgbClr val="004FEE"/>
                </a:solidFill>
              </a:rPr>
              <a:t>Exupery</a:t>
            </a:r>
            <a:endParaRPr lang="en-GB" sz="2400" dirty="0"/>
          </a:p>
        </p:txBody>
      </p:sp>
      <p:pic>
        <p:nvPicPr>
          <p:cNvPr id="1026" name="Picture 2" descr="Free Turn On Switch Off photo and picture">
            <a:extLst>
              <a:ext uri="{FF2B5EF4-FFF2-40B4-BE49-F238E27FC236}">
                <a16:creationId xmlns:a16="http://schemas.microsoft.com/office/drawing/2014/main" id="{128E1690-BFE4-40F2-F781-8227C9A05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screen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55436" y="1321959"/>
            <a:ext cx="3770044" cy="4493739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84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FE741-301B-AC2C-9106-FFCD04196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629" y="0"/>
            <a:ext cx="9079371" cy="1080000"/>
          </a:xfrm>
        </p:spPr>
        <p:txBody>
          <a:bodyPr/>
          <a:lstStyle/>
          <a:p>
            <a:r>
              <a:rPr lang="en-GB" sz="2500" dirty="0"/>
              <a:t>All in all, might it be time to renew (or revisit) initial vows?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629C6C-F9C0-6DAA-5016-1CE690E2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22</a:t>
            </a:fld>
            <a:endParaRPr lang="en-S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9F01E-1371-3FB7-D23F-4D04944B1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81" y="1130367"/>
            <a:ext cx="11707051" cy="511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1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FCC00B8-7B84-191F-0547-F6C9B9AECE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4400"/>
              <a:t>ACER is hiring!</a:t>
            </a:r>
            <a:br>
              <a:rPr lang="sl-SI" sz="2400">
                <a:latin typeface="Inter Medium" panose="02000503000000020004" pitchFamily="2" charset="0"/>
                <a:ea typeface="Inter Medium" panose="02000503000000020004" pitchFamily="2" charset="0"/>
              </a:rPr>
            </a:br>
            <a:br>
              <a:rPr lang="sl-SI" sz="2400">
                <a:latin typeface="Inter Medium" panose="02000503000000020004" pitchFamily="2" charset="0"/>
                <a:ea typeface="Inter Medium" panose="02000503000000020004" pitchFamily="2" charset="0"/>
              </a:rPr>
            </a:br>
            <a:r>
              <a:rPr lang="en-GB" sz="2500">
                <a:latin typeface="Inter Medium" panose="02000503000000020004" pitchFamily="2" charset="0"/>
                <a:ea typeface="Inter Medium" panose="02000503000000020004" pitchFamily="2" charset="0"/>
              </a:rPr>
              <a:t>Join </a:t>
            </a:r>
            <a:r>
              <a:rPr lang="sl-SI" sz="2500">
                <a:latin typeface="Inter Medium" panose="02000503000000020004" pitchFamily="2" charset="0"/>
                <a:ea typeface="Inter Medium" panose="02000503000000020004" pitchFamily="2" charset="0"/>
              </a:rPr>
              <a:t>u</a:t>
            </a:r>
            <a:r>
              <a:rPr lang="en-GB" sz="2500">
                <a:latin typeface="Inter Medium" panose="02000503000000020004" pitchFamily="2" charset="0"/>
                <a:ea typeface="Inter Medium" panose="02000503000000020004" pitchFamily="2" charset="0"/>
              </a:rPr>
              <a:t>s in </a:t>
            </a:r>
            <a:r>
              <a:rPr lang="sl-SI" sz="2500">
                <a:latin typeface="Inter Medium" panose="02000503000000020004" pitchFamily="2" charset="0"/>
                <a:ea typeface="Inter Medium" panose="02000503000000020004" pitchFamily="2" charset="0"/>
              </a:rPr>
              <a:t>p</a:t>
            </a:r>
            <a:r>
              <a:rPr lang="en-GB" sz="2500">
                <a:latin typeface="Inter Medium" panose="02000503000000020004" pitchFamily="2" charset="0"/>
                <a:ea typeface="Inter Medium" panose="02000503000000020004" pitchFamily="2" charset="0"/>
              </a:rPr>
              <a:t>owering Europe’s </a:t>
            </a:r>
            <a:r>
              <a:rPr lang="sl-SI" sz="2500">
                <a:latin typeface="Inter Medium" panose="02000503000000020004" pitchFamily="2" charset="0"/>
                <a:ea typeface="Inter Medium" panose="02000503000000020004" pitchFamily="2" charset="0"/>
              </a:rPr>
              <a:t>e</a:t>
            </a:r>
            <a:r>
              <a:rPr lang="en-GB" sz="2500">
                <a:latin typeface="Inter Medium" panose="02000503000000020004" pitchFamily="2" charset="0"/>
                <a:ea typeface="Inter Medium" panose="02000503000000020004" pitchFamily="2" charset="0"/>
              </a:rPr>
              <a:t>nergy </a:t>
            </a:r>
            <a:r>
              <a:rPr lang="sl-SI" sz="2500">
                <a:latin typeface="Inter Medium" panose="02000503000000020004" pitchFamily="2" charset="0"/>
                <a:ea typeface="Inter Medium" panose="02000503000000020004" pitchFamily="2" charset="0"/>
              </a:rPr>
              <a:t>f</a:t>
            </a:r>
            <a:r>
              <a:rPr lang="en-GB" sz="2500">
                <a:latin typeface="Inter Medium" panose="02000503000000020004" pitchFamily="2" charset="0"/>
                <a:ea typeface="Inter Medium" panose="02000503000000020004" pitchFamily="2" charset="0"/>
              </a:rPr>
              <a:t>uture.</a:t>
            </a:r>
            <a:r>
              <a:rPr lang="sl-SI" sz="2500"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  <a:br>
              <a:rPr lang="en-SI" sz="2500">
                <a:latin typeface="Inter Medium" panose="02000503000000020004" pitchFamily="2" charset="0"/>
                <a:ea typeface="Inter Medium" panose="02000503000000020004" pitchFamily="2" charset="0"/>
              </a:rPr>
            </a:br>
            <a:endParaRPr lang="en-GB" sz="2500"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sp>
        <p:nvSpPr>
          <p:cNvPr id="8" name="Rectangle 7">
            <a:hlinkClick r:id="rId2"/>
            <a:extLst>
              <a:ext uri="{FF2B5EF4-FFF2-40B4-BE49-F238E27FC236}">
                <a16:creationId xmlns:a16="http://schemas.microsoft.com/office/drawing/2014/main" id="{3C15692E-EDC4-F431-AC33-7AA58EFCBFB7}"/>
              </a:ext>
            </a:extLst>
          </p:cNvPr>
          <p:cNvSpPr/>
          <p:nvPr/>
        </p:nvSpPr>
        <p:spPr>
          <a:xfrm>
            <a:off x="444499" y="5298669"/>
            <a:ext cx="6959601" cy="736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32829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2340A17-5D7B-9C3E-B962-12A72EF3D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/>
              <a:t>ACER role and governance</a:t>
            </a:r>
            <a:endParaRPr lang="en-GB"/>
          </a:p>
        </p:txBody>
      </p:sp>
      <p:sp>
        <p:nvSpPr>
          <p:cNvPr id="4" name="object 4"/>
          <p:cNvSpPr txBox="1">
            <a:spLocks noGrp="1"/>
          </p:cNvSpPr>
          <p:nvPr>
            <p:ph type="body" sz="quarter" idx="13"/>
          </p:nvPr>
        </p:nvSpPr>
        <p:spPr>
          <a:xfrm>
            <a:off x="4619766" y="1419699"/>
            <a:ext cx="6876909" cy="470378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96545" marR="213360" indent="-284480">
              <a:lnSpc>
                <a:spcPct val="117300"/>
              </a:lnSpc>
              <a:buClr>
                <a:schemeClr val="tx2"/>
              </a:buClr>
              <a:buFont typeface="Arial"/>
              <a:buChar char="•"/>
              <a:tabLst>
                <a:tab pos="296545" algn="l"/>
              </a:tabLst>
            </a:pPr>
            <a:r>
              <a:rPr sz="1700" b="1" spc="-10">
                <a:latin typeface="Arial"/>
                <a:cs typeface="Arial"/>
              </a:rPr>
              <a:t>Supporting</a:t>
            </a:r>
            <a:r>
              <a:rPr sz="1700" b="1" spc="-190">
                <a:latin typeface="Arial"/>
                <a:cs typeface="Arial"/>
              </a:rPr>
              <a:t> </a:t>
            </a:r>
            <a:r>
              <a:rPr sz="1700" b="1">
                <a:latin typeface="Arial"/>
                <a:cs typeface="Arial"/>
              </a:rPr>
              <a:t>the</a:t>
            </a:r>
            <a:r>
              <a:rPr sz="1700" b="1" spc="-165">
                <a:latin typeface="Arial"/>
                <a:cs typeface="Arial"/>
              </a:rPr>
              <a:t> </a:t>
            </a:r>
            <a:r>
              <a:rPr sz="1700" b="1" spc="-10">
                <a:latin typeface="Arial"/>
                <a:cs typeface="Arial"/>
              </a:rPr>
              <a:t>integration</a:t>
            </a:r>
            <a:r>
              <a:rPr sz="1700" b="1" spc="-5">
                <a:latin typeface="Arial"/>
                <a:cs typeface="Arial"/>
              </a:rPr>
              <a:t> </a:t>
            </a:r>
            <a:r>
              <a:rPr sz="1700" b="1">
                <a:latin typeface="Arial"/>
                <a:cs typeface="Arial"/>
              </a:rPr>
              <a:t>of</a:t>
            </a:r>
            <a:r>
              <a:rPr sz="1700" b="1" spc="-190">
                <a:latin typeface="Arial"/>
                <a:cs typeface="Arial"/>
              </a:rPr>
              <a:t> </a:t>
            </a:r>
            <a:r>
              <a:rPr sz="1700" b="1" spc="-1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energy</a:t>
            </a:r>
            <a:r>
              <a:rPr sz="1700" b="1" spc="-24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700" b="1" spc="-2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markets</a:t>
            </a:r>
            <a:r>
              <a:rPr sz="1700" b="1" spc="-55">
                <a:latin typeface="Arial"/>
                <a:cs typeface="Arial"/>
              </a:rPr>
              <a:t> </a:t>
            </a:r>
            <a:r>
              <a:rPr sz="1700" b="1" u="none">
                <a:latin typeface="Arial"/>
                <a:cs typeface="Arial"/>
              </a:rPr>
              <a:t>in</a:t>
            </a:r>
            <a:r>
              <a:rPr sz="1700" b="1" u="none" spc="-95">
                <a:latin typeface="Arial"/>
                <a:cs typeface="Arial"/>
              </a:rPr>
              <a:t> </a:t>
            </a:r>
            <a:r>
              <a:rPr sz="1700" b="1" u="none">
                <a:latin typeface="Arial"/>
                <a:cs typeface="Arial"/>
              </a:rPr>
              <a:t>the</a:t>
            </a:r>
            <a:r>
              <a:rPr sz="1700" b="1" u="none" spc="-165">
                <a:latin typeface="Arial"/>
                <a:cs typeface="Arial"/>
              </a:rPr>
              <a:t> </a:t>
            </a:r>
            <a:r>
              <a:rPr sz="1700" b="1" u="none" spc="-10">
                <a:latin typeface="Arial"/>
                <a:cs typeface="Arial"/>
              </a:rPr>
              <a:t>EU</a:t>
            </a:r>
            <a:r>
              <a:rPr sz="1700" b="1" u="none" spc="-55">
                <a:latin typeface="Arial"/>
                <a:cs typeface="Arial"/>
              </a:rPr>
              <a:t> </a:t>
            </a:r>
            <a:br>
              <a:rPr lang="sl-SI" sz="1700" b="1" u="none" spc="-55">
                <a:latin typeface="Arial"/>
                <a:cs typeface="Arial"/>
              </a:rPr>
            </a:br>
            <a:r>
              <a:rPr sz="1700" u="none"/>
              <a:t>(by</a:t>
            </a:r>
            <a:r>
              <a:rPr sz="1700" u="none" spc="25"/>
              <a:t> </a:t>
            </a:r>
            <a:r>
              <a:rPr sz="1700" u="none" spc="-10"/>
              <a:t>common rules</a:t>
            </a:r>
            <a:r>
              <a:rPr sz="1700" u="none" spc="-100"/>
              <a:t> </a:t>
            </a:r>
            <a:r>
              <a:rPr sz="1700" u="none"/>
              <a:t>at</a:t>
            </a:r>
            <a:r>
              <a:rPr sz="1700" u="none" spc="-105"/>
              <a:t> </a:t>
            </a:r>
            <a:r>
              <a:rPr sz="1700" u="none" spc="-20"/>
              <a:t>EU</a:t>
            </a:r>
            <a:r>
              <a:rPr sz="1700" u="none" spc="-105"/>
              <a:t> </a:t>
            </a:r>
            <a:r>
              <a:rPr sz="1700" u="none"/>
              <a:t>level).</a:t>
            </a:r>
            <a:r>
              <a:rPr sz="1700" u="none" spc="40"/>
              <a:t> </a:t>
            </a:r>
            <a:r>
              <a:rPr sz="1700" u="none" spc="-25"/>
              <a:t>Primarily</a:t>
            </a:r>
            <a:r>
              <a:rPr sz="1700" u="none" spc="-100"/>
              <a:t> </a:t>
            </a:r>
            <a:r>
              <a:rPr sz="1700" u="none" spc="-10"/>
              <a:t>directed</a:t>
            </a:r>
            <a:r>
              <a:rPr sz="1700" u="none" spc="-120"/>
              <a:t> </a:t>
            </a:r>
            <a:r>
              <a:rPr sz="1700" u="none" spc="-20"/>
              <a:t>towards</a:t>
            </a:r>
            <a:r>
              <a:rPr lang="sl-SI" sz="1700" u="none" spc="-20"/>
              <a:t> </a:t>
            </a:r>
            <a:r>
              <a:rPr sz="1700" u="none" spc="-20"/>
              <a:t>transmission</a:t>
            </a:r>
            <a:r>
              <a:rPr sz="1700" u="none" spc="-260"/>
              <a:t> </a:t>
            </a:r>
            <a:r>
              <a:rPr sz="1700" u="none" spc="-10"/>
              <a:t>system</a:t>
            </a:r>
            <a:r>
              <a:rPr lang="sl-SI" sz="1700" u="none" spc="-10"/>
              <a:t> </a:t>
            </a:r>
            <a:r>
              <a:rPr sz="1700" u="none" spc="-10"/>
              <a:t>operators</a:t>
            </a:r>
            <a:r>
              <a:rPr sz="1700" u="none" spc="-155"/>
              <a:t> </a:t>
            </a:r>
            <a:r>
              <a:rPr sz="1700" u="none" spc="-25"/>
              <a:t>and</a:t>
            </a:r>
            <a:r>
              <a:rPr sz="1700" u="none" spc="-105"/>
              <a:t> </a:t>
            </a:r>
            <a:r>
              <a:rPr sz="1700" u="none" spc="-25"/>
              <a:t>power</a:t>
            </a:r>
            <a:r>
              <a:rPr sz="1700" u="none" spc="-50"/>
              <a:t> </a:t>
            </a:r>
            <a:r>
              <a:rPr sz="1700" u="none" spc="-10"/>
              <a:t>exchanges.</a:t>
            </a:r>
          </a:p>
          <a:p>
            <a:pPr marL="296545" marR="693420" indent="-284480">
              <a:lnSpc>
                <a:spcPct val="115500"/>
              </a:lnSpc>
              <a:buClr>
                <a:schemeClr val="tx2"/>
              </a:buClr>
              <a:buFont typeface="Arial"/>
              <a:buChar char="•"/>
              <a:tabLst>
                <a:tab pos="296545" algn="l"/>
              </a:tabLst>
            </a:pPr>
            <a:r>
              <a:rPr sz="1700" b="1" spc="-10">
                <a:latin typeface="Arial"/>
                <a:cs typeface="Arial"/>
              </a:rPr>
              <a:t>Contributing</a:t>
            </a:r>
            <a:r>
              <a:rPr sz="1700" b="1" spc="-170">
                <a:latin typeface="Arial"/>
                <a:cs typeface="Arial"/>
              </a:rPr>
              <a:t> </a:t>
            </a:r>
            <a:r>
              <a:rPr sz="1700" b="1">
                <a:latin typeface="Arial"/>
                <a:cs typeface="Arial"/>
              </a:rPr>
              <a:t>to</a:t>
            </a:r>
            <a:r>
              <a:rPr sz="1700" b="1" spc="-75">
                <a:latin typeface="Arial"/>
                <a:cs typeface="Arial"/>
              </a:rPr>
              <a:t> </a:t>
            </a:r>
            <a:r>
              <a:rPr sz="1700" b="1" spc="-10">
                <a:latin typeface="Arial"/>
                <a:cs typeface="Arial"/>
              </a:rPr>
              <a:t>efficient</a:t>
            </a:r>
            <a:r>
              <a:rPr sz="1700" b="1" spc="-125">
                <a:latin typeface="Arial"/>
                <a:cs typeface="Arial"/>
              </a:rPr>
              <a:t> </a:t>
            </a:r>
            <a:r>
              <a:rPr sz="1700" b="1">
                <a:latin typeface="Arial"/>
                <a:cs typeface="Arial"/>
              </a:rPr>
              <a:t>trans-</a:t>
            </a:r>
            <a:r>
              <a:rPr sz="1700" b="1" spc="-35">
                <a:latin typeface="Arial"/>
                <a:cs typeface="Arial"/>
              </a:rPr>
              <a:t>European</a:t>
            </a:r>
            <a:r>
              <a:rPr sz="1700" b="1" spc="15">
                <a:latin typeface="Arial"/>
                <a:cs typeface="Arial"/>
              </a:rPr>
              <a:t> </a:t>
            </a:r>
            <a:r>
              <a:rPr sz="1700" b="1" spc="-30">
                <a:latin typeface="Arial"/>
                <a:cs typeface="Arial"/>
              </a:rPr>
              <a:t>energy</a:t>
            </a:r>
            <a:r>
              <a:rPr sz="1700" b="1" spc="-220">
                <a:latin typeface="Arial"/>
                <a:cs typeface="Arial"/>
              </a:rPr>
              <a:t> </a:t>
            </a:r>
            <a:r>
              <a:rPr sz="1700" b="1" spc="-1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infrastructure</a:t>
            </a:r>
            <a:r>
              <a:rPr sz="1700" u="none" spc="-10"/>
              <a:t>, </a:t>
            </a:r>
            <a:r>
              <a:rPr sz="1700" u="none" spc="-30"/>
              <a:t>ensuring</a:t>
            </a:r>
            <a:r>
              <a:rPr sz="1700" u="none" spc="-100"/>
              <a:t> </a:t>
            </a:r>
            <a:r>
              <a:rPr sz="1700" u="none" spc="-30"/>
              <a:t>alignment</a:t>
            </a:r>
            <a:r>
              <a:rPr sz="1700" u="none" spc="5"/>
              <a:t> </a:t>
            </a:r>
            <a:r>
              <a:rPr sz="1700" u="none" spc="-10"/>
              <a:t>with</a:t>
            </a:r>
            <a:r>
              <a:rPr sz="1700" u="none" spc="-30"/>
              <a:t> </a:t>
            </a:r>
            <a:r>
              <a:rPr sz="1700" u="none"/>
              <a:t>EU</a:t>
            </a:r>
            <a:r>
              <a:rPr sz="1700" u="none" spc="-85"/>
              <a:t> </a:t>
            </a:r>
            <a:r>
              <a:rPr sz="1700" u="none" spc="-10"/>
              <a:t>priorities.</a:t>
            </a:r>
          </a:p>
          <a:p>
            <a:pPr marL="296545" indent="-283845">
              <a:lnSpc>
                <a:spcPct val="100000"/>
              </a:lnSpc>
              <a:buClr>
                <a:schemeClr val="tx2"/>
              </a:buClr>
              <a:buChar char="•"/>
              <a:tabLst>
                <a:tab pos="296545" algn="l"/>
              </a:tabLst>
            </a:pPr>
            <a:r>
              <a:rPr lang="en-GB" sz="1700"/>
              <a:t>Monitoring energy markets</a:t>
            </a:r>
            <a:r>
              <a:rPr lang="sl-SI" sz="1700"/>
              <a:t> to ensure that they function well</a:t>
            </a:r>
            <a:r>
              <a:rPr lang="en-GB" sz="1700"/>
              <a:t>,</a:t>
            </a:r>
            <a:r>
              <a:rPr lang="sl-SI" sz="1700"/>
              <a:t> </a:t>
            </a:r>
            <a:r>
              <a:rPr lang="en-GB" sz="1700" b="1"/>
              <a:t>deterring market manipulation and</a:t>
            </a:r>
            <a:r>
              <a:rPr lang="sl-SI" sz="1700" b="1"/>
              <a:t> </a:t>
            </a:r>
            <a:r>
              <a:rPr lang="en-GB" sz="1700" b="1"/>
              <a:t>abusive behaviour</a:t>
            </a:r>
            <a:r>
              <a:rPr sz="1700" u="none" spc="-10"/>
              <a:t>.</a:t>
            </a:r>
          </a:p>
          <a:p>
            <a:pPr marL="296545" indent="-283845">
              <a:lnSpc>
                <a:spcPct val="100000"/>
              </a:lnSpc>
              <a:buClr>
                <a:schemeClr val="tx2"/>
              </a:buClr>
              <a:buChar char="•"/>
              <a:tabLst>
                <a:tab pos="296545" algn="l"/>
              </a:tabLst>
            </a:pPr>
            <a:r>
              <a:rPr sz="1700"/>
              <a:t>Where</a:t>
            </a:r>
            <a:r>
              <a:rPr sz="1700" spc="-120"/>
              <a:t> </a:t>
            </a:r>
            <a:r>
              <a:rPr sz="1700" spc="-35"/>
              <a:t>necessary,</a:t>
            </a:r>
            <a:r>
              <a:rPr sz="1700" spc="-175"/>
              <a:t> </a:t>
            </a:r>
            <a:r>
              <a:rPr sz="1700" b="1" spc="-1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coordinating</a:t>
            </a:r>
            <a:r>
              <a:rPr sz="1700" b="1" u="none" spc="-155">
                <a:latin typeface="Arial"/>
                <a:cs typeface="Arial"/>
              </a:rPr>
              <a:t> </a:t>
            </a:r>
            <a:r>
              <a:rPr sz="1700" b="1" u="none">
                <a:latin typeface="Arial"/>
                <a:cs typeface="Arial"/>
              </a:rPr>
              <a:t>cross-</a:t>
            </a:r>
            <a:r>
              <a:rPr sz="1700" b="1" u="none" spc="-35">
                <a:latin typeface="Arial"/>
                <a:cs typeface="Arial"/>
              </a:rPr>
              <a:t>national</a:t>
            </a:r>
            <a:r>
              <a:rPr sz="1700" b="1" u="none" spc="-170">
                <a:latin typeface="Arial"/>
                <a:cs typeface="Arial"/>
              </a:rPr>
              <a:t> </a:t>
            </a:r>
            <a:r>
              <a:rPr sz="1700" b="1" u="none" spc="-10">
                <a:latin typeface="Arial"/>
                <a:cs typeface="Arial"/>
              </a:rPr>
              <a:t>regulatory</a:t>
            </a:r>
            <a:r>
              <a:rPr sz="1700" b="1" u="none" spc="-215">
                <a:latin typeface="Arial"/>
                <a:cs typeface="Arial"/>
              </a:rPr>
              <a:t> </a:t>
            </a:r>
            <a:r>
              <a:rPr sz="1700" b="1" u="none" spc="-10">
                <a:latin typeface="Arial"/>
                <a:cs typeface="Arial"/>
              </a:rPr>
              <a:t>action</a:t>
            </a:r>
            <a:r>
              <a:rPr sz="1700" u="none" spc="-10"/>
              <a:t>.</a:t>
            </a:r>
          </a:p>
          <a:p>
            <a:pPr marL="296545" marR="5080" indent="-284480">
              <a:lnSpc>
                <a:spcPct val="116700"/>
              </a:lnSpc>
              <a:buClr>
                <a:schemeClr val="tx2"/>
              </a:buClr>
              <a:buChar char="•"/>
              <a:tabLst>
                <a:tab pos="296545" algn="l"/>
              </a:tabLst>
            </a:pPr>
            <a:r>
              <a:rPr sz="1700" spc="-20"/>
              <a:t>Governance:</a:t>
            </a:r>
            <a:r>
              <a:rPr sz="1700" spc="-215"/>
              <a:t> </a:t>
            </a:r>
            <a:r>
              <a:rPr sz="1700" b="1" spc="-1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Regulatory</a:t>
            </a:r>
            <a:r>
              <a:rPr sz="1700" b="1" spc="-24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700" b="1" spc="-1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oversight</a:t>
            </a:r>
            <a:r>
              <a:rPr sz="1700" b="1" spc="-110">
                <a:latin typeface="Arial"/>
                <a:cs typeface="Arial"/>
              </a:rPr>
              <a:t> </a:t>
            </a:r>
            <a:r>
              <a:rPr sz="1700" b="1" u="none">
                <a:latin typeface="Arial"/>
                <a:cs typeface="Arial"/>
              </a:rPr>
              <a:t>is</a:t>
            </a:r>
            <a:r>
              <a:rPr sz="1700" b="1" u="none" spc="-165">
                <a:latin typeface="Arial"/>
                <a:cs typeface="Arial"/>
              </a:rPr>
              <a:t> </a:t>
            </a:r>
            <a:r>
              <a:rPr sz="1700" b="1" u="none">
                <a:latin typeface="Arial"/>
                <a:cs typeface="Arial"/>
              </a:rPr>
              <a:t>shared</a:t>
            </a:r>
            <a:r>
              <a:rPr sz="1700" b="1" u="none" spc="-155">
                <a:latin typeface="Arial"/>
                <a:cs typeface="Arial"/>
              </a:rPr>
              <a:t> </a:t>
            </a:r>
            <a:r>
              <a:rPr sz="1700" u="none" spc="-45"/>
              <a:t>with</a:t>
            </a:r>
            <a:r>
              <a:rPr sz="1700" u="none" spc="10"/>
              <a:t> </a:t>
            </a:r>
            <a:r>
              <a:rPr sz="1700" u="none" spc="-25"/>
              <a:t>national</a:t>
            </a:r>
            <a:r>
              <a:rPr sz="1700" u="none" spc="-15"/>
              <a:t> </a:t>
            </a:r>
            <a:r>
              <a:rPr sz="1700" u="none" spc="-10"/>
              <a:t>regulators. </a:t>
            </a:r>
            <a:r>
              <a:rPr sz="1700" b="1" u="none" spc="-10">
                <a:latin typeface="Arial"/>
                <a:cs typeface="Arial"/>
              </a:rPr>
              <a:t>Decision-</a:t>
            </a:r>
            <a:r>
              <a:rPr sz="1700" b="1" u="none" spc="-35">
                <a:latin typeface="Arial"/>
                <a:cs typeface="Arial"/>
              </a:rPr>
              <a:t>making</a:t>
            </a:r>
            <a:r>
              <a:rPr sz="1700" b="1" u="none" spc="-200">
                <a:latin typeface="Arial"/>
                <a:cs typeface="Arial"/>
              </a:rPr>
              <a:t> </a:t>
            </a:r>
            <a:r>
              <a:rPr sz="1700" u="none" spc="-35"/>
              <a:t>within</a:t>
            </a:r>
            <a:r>
              <a:rPr sz="1700" u="none" spc="-55"/>
              <a:t> </a:t>
            </a:r>
            <a:r>
              <a:rPr sz="1700" u="none" spc="-20"/>
              <a:t>ACER</a:t>
            </a:r>
            <a:r>
              <a:rPr sz="1700" u="none" spc="-100"/>
              <a:t> </a:t>
            </a:r>
            <a:r>
              <a:rPr sz="1700" u="none"/>
              <a:t>is</a:t>
            </a:r>
            <a:r>
              <a:rPr sz="1700" u="none" spc="-90"/>
              <a:t> </a:t>
            </a:r>
            <a:r>
              <a:rPr sz="1700" u="none" spc="-25"/>
              <a:t>collaborative</a:t>
            </a:r>
            <a:r>
              <a:rPr sz="1700" u="none" spc="-100"/>
              <a:t> </a:t>
            </a:r>
            <a:r>
              <a:rPr sz="1700" u="none"/>
              <a:t>and</a:t>
            </a:r>
            <a:r>
              <a:rPr sz="1700" u="none" spc="-35"/>
              <a:t> </a:t>
            </a:r>
            <a:r>
              <a:rPr sz="1700" u="none"/>
              <a:t>joint</a:t>
            </a:r>
            <a:r>
              <a:rPr sz="1700" u="none" spc="80"/>
              <a:t> </a:t>
            </a:r>
            <a:r>
              <a:rPr sz="1700" u="none" spc="-10"/>
              <a:t>(formal</a:t>
            </a:r>
            <a:r>
              <a:rPr sz="1700" u="none" spc="-204"/>
              <a:t> </a:t>
            </a:r>
            <a:r>
              <a:rPr sz="1700" u="none" spc="-10"/>
              <a:t>decisions </a:t>
            </a:r>
            <a:r>
              <a:rPr sz="1700" u="none" spc="-20"/>
              <a:t>requiring</a:t>
            </a:r>
            <a:r>
              <a:rPr sz="1700" u="none" spc="-15"/>
              <a:t> </a:t>
            </a:r>
            <a:r>
              <a:rPr sz="1700" u="none" spc="-10"/>
              <a:t>2/3</a:t>
            </a:r>
            <a:r>
              <a:rPr sz="1700" u="none" spc="-90"/>
              <a:t> </a:t>
            </a:r>
            <a:r>
              <a:rPr sz="1700" u="none" spc="-20"/>
              <a:t>majority</a:t>
            </a:r>
            <a:r>
              <a:rPr sz="1700" u="none" spc="15"/>
              <a:t> </a:t>
            </a:r>
            <a:r>
              <a:rPr sz="1700" u="none"/>
              <a:t>of</a:t>
            </a:r>
            <a:r>
              <a:rPr sz="1700" u="none" spc="-65"/>
              <a:t> </a:t>
            </a:r>
            <a:r>
              <a:rPr sz="1700" u="none" spc="-20"/>
              <a:t>national</a:t>
            </a:r>
            <a:r>
              <a:rPr sz="1700" u="none" spc="-35"/>
              <a:t> </a:t>
            </a:r>
            <a:r>
              <a:rPr sz="1700" u="none" spc="-20"/>
              <a:t>regulators).</a:t>
            </a:r>
            <a:r>
              <a:rPr sz="1700" u="none" spc="-165"/>
              <a:t> </a:t>
            </a:r>
            <a:r>
              <a:rPr sz="1700" b="1" u="none" spc="-20">
                <a:latin typeface="Arial"/>
                <a:cs typeface="Arial"/>
              </a:rPr>
              <a:t>Decentralised</a:t>
            </a:r>
            <a:r>
              <a:rPr sz="1700" b="1" u="none" spc="-195">
                <a:latin typeface="Arial"/>
                <a:cs typeface="Arial"/>
              </a:rPr>
              <a:t> </a:t>
            </a:r>
            <a:r>
              <a:rPr sz="1700" b="1" u="none" spc="-10">
                <a:latin typeface="Arial"/>
                <a:cs typeface="Arial"/>
              </a:rPr>
              <a:t>enforcement </a:t>
            </a:r>
            <a:r>
              <a:rPr sz="1700" u="none"/>
              <a:t>at</a:t>
            </a:r>
            <a:r>
              <a:rPr sz="1700" u="none" spc="-80"/>
              <a:t> </a:t>
            </a:r>
            <a:r>
              <a:rPr sz="1700" u="none" spc="-20"/>
              <a:t>national</a:t>
            </a:r>
            <a:r>
              <a:rPr sz="1700" u="none" spc="-60"/>
              <a:t> </a:t>
            </a:r>
            <a:r>
              <a:rPr sz="1700" u="none" spc="-10"/>
              <a:t>level.</a:t>
            </a:r>
            <a:r>
              <a:rPr lang="sl-SI" sz="1700" u="none" spc="-10"/>
              <a:t> </a:t>
            </a:r>
            <a:endParaRPr lang="en-GB" sz="1700" u="none" spc="-10"/>
          </a:p>
          <a:p>
            <a:pPr marL="296545" marR="5080" indent="-284480">
              <a:lnSpc>
                <a:spcPct val="116700"/>
              </a:lnSpc>
              <a:buClr>
                <a:schemeClr val="tx2"/>
              </a:buClr>
              <a:tabLst>
                <a:tab pos="296545" algn="l"/>
              </a:tabLst>
            </a:pPr>
            <a:r>
              <a:rPr lang="en-GB" sz="1700" spc="-10"/>
              <a:t>Headquartered in Ljubljana, Slovenia.</a:t>
            </a:r>
            <a:r>
              <a:rPr lang="en-GB" sz="1700" b="1" spc="-10"/>
              <a:t> Engaged across the EU</a:t>
            </a:r>
            <a:r>
              <a:rPr lang="en-GB" sz="1700" spc="-10"/>
              <a:t>. </a:t>
            </a:r>
            <a:endParaRPr sz="1700" u="none" strike="sngStrike" spc="-1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3687DE-07EE-22DB-17BA-6C7DED49F0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29295BE-4457-FBF1-4B8E-60826228DEB8}"/>
              </a:ext>
            </a:extLst>
          </p:cNvPr>
          <p:cNvGrpSpPr/>
          <p:nvPr/>
        </p:nvGrpSpPr>
        <p:grpSpPr>
          <a:xfrm>
            <a:off x="469634" y="1298927"/>
            <a:ext cx="4066918" cy="4758597"/>
            <a:chOff x="143132" y="1228726"/>
            <a:chExt cx="4066918" cy="4758597"/>
          </a:xfrm>
        </p:grpSpPr>
        <p:pic>
          <p:nvPicPr>
            <p:cNvPr id="62" name="Picture 61" descr="A map of europe with a blue spot&#10;&#10;Description automatically generated">
              <a:extLst>
                <a:ext uri="{FF2B5EF4-FFF2-40B4-BE49-F238E27FC236}">
                  <a16:creationId xmlns:a16="http://schemas.microsoft.com/office/drawing/2014/main" id="{1F0A265D-2B5C-30CF-BA3F-B92F89EE4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3132" y="1228726"/>
              <a:ext cx="4066918" cy="4697581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27D21FF-11A0-C7E1-437B-77B2A80F208E}"/>
                </a:ext>
              </a:extLst>
            </p:cNvPr>
            <p:cNvSpPr/>
            <p:nvPr/>
          </p:nvSpPr>
          <p:spPr>
            <a:xfrm>
              <a:off x="2933700" y="1289742"/>
              <a:ext cx="1276350" cy="469758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9C3E7-C652-61AD-123F-766585FB7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661" y="0"/>
            <a:ext cx="8991339" cy="1080000"/>
          </a:xfrm>
        </p:spPr>
        <p:txBody>
          <a:bodyPr/>
          <a:lstStyle/>
          <a:p>
            <a:r>
              <a:rPr lang="en-GB" sz="2800"/>
              <a:t>‘Doing more together’ holds benefits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E85C9-87AB-89E6-1C02-8F2F54F80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25</a:t>
            </a:fld>
            <a:endParaRPr lang="en-SI"/>
          </a:p>
        </p:txBody>
      </p:sp>
      <p:pic>
        <p:nvPicPr>
          <p:cNvPr id="6" name="Picture 5" descr="A diagram of a wind turbine&#10;&#10;Description automatically generated">
            <a:extLst>
              <a:ext uri="{FF2B5EF4-FFF2-40B4-BE49-F238E27FC236}">
                <a16:creationId xmlns:a16="http://schemas.microsoft.com/office/drawing/2014/main" id="{D1CC498E-534C-5B51-6C5D-5B367C568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07"/>
          <a:stretch/>
        </p:blipFill>
        <p:spPr bwMode="auto">
          <a:xfrm>
            <a:off x="868984" y="1401342"/>
            <a:ext cx="10034242" cy="3701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22E02D8-EDF1-9221-4165-BA9D966D7DA6}"/>
              </a:ext>
            </a:extLst>
          </p:cNvPr>
          <p:cNvSpPr txBox="1">
            <a:spLocks/>
          </p:cNvSpPr>
          <p:nvPr/>
        </p:nvSpPr>
        <p:spPr>
          <a:xfrm>
            <a:off x="625475" y="6413575"/>
            <a:ext cx="10795000" cy="384789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dirty="0">
                <a:solidFill>
                  <a:srgbClr val="7F7F7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Source: </a:t>
            </a:r>
            <a:r>
              <a:rPr lang="en-GB" sz="900" dirty="0">
                <a:solidFill>
                  <a:srgbClr val="7F7F7F"/>
                </a:solidFill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Zachmann, G., C. Batlle, F. </a:t>
            </a:r>
            <a:r>
              <a:rPr lang="en-GB" sz="900" dirty="0" err="1">
                <a:solidFill>
                  <a:srgbClr val="7F7F7F"/>
                </a:solidFill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Beaude</a:t>
            </a:r>
            <a:r>
              <a:rPr lang="en-GB" sz="900" dirty="0">
                <a:solidFill>
                  <a:srgbClr val="7F7F7F"/>
                </a:solidFill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, C. Maurer, M. </a:t>
            </a:r>
            <a:r>
              <a:rPr lang="en-GB" sz="900" dirty="0" err="1">
                <a:solidFill>
                  <a:srgbClr val="7F7F7F"/>
                </a:solidFill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Morawiecka</a:t>
            </a:r>
            <a:r>
              <a:rPr lang="en-GB" sz="900" dirty="0">
                <a:solidFill>
                  <a:srgbClr val="7F7F7F"/>
                </a:solidFill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 and F. Roques (2024) ‘Unity in power, power in unity: why the EU needs more integrated electricity markets’, Policy Brief 2024/03</a:t>
            </a:r>
            <a:r>
              <a:rPr lang="en-GB" sz="900" dirty="0">
                <a:solidFill>
                  <a:srgbClr val="7F7F7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, Bruegel, 14 February 2024.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64A841-AE5C-AB1F-5A75-D345A1C17D23}"/>
              </a:ext>
            </a:extLst>
          </p:cNvPr>
          <p:cNvSpPr txBox="1"/>
          <p:nvPr/>
        </p:nvSpPr>
        <p:spPr>
          <a:xfrm>
            <a:off x="753570" y="5235270"/>
            <a:ext cx="5109403" cy="9144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>
              <a:spcAft>
                <a:spcPts val="600"/>
              </a:spcAft>
              <a:buClr>
                <a:schemeClr val="tx2"/>
              </a:buClr>
            </a:pPr>
            <a:r>
              <a:rPr lang="en-GB" sz="1700" i="1"/>
              <a:t>Further [energy market] integration could increase (…) </a:t>
            </a:r>
            <a:r>
              <a:rPr lang="en-GB" sz="1700" b="1" i="1">
                <a:solidFill>
                  <a:srgbClr val="004FEE"/>
                </a:solidFill>
                <a:cs typeface="Arial" panose="020B0604020202020204" pitchFamily="34" charset="0"/>
              </a:rPr>
              <a:t>benefits to up to EUR 40-43 billion per year </a:t>
            </a:r>
            <a:r>
              <a:rPr lang="en-GB" sz="1700" i="1"/>
              <a:t>by 2030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8011E3-30B8-8D37-B8AD-DA47D2FF5E56}"/>
              </a:ext>
            </a:extLst>
          </p:cNvPr>
          <p:cNvSpPr txBox="1"/>
          <p:nvPr/>
        </p:nvSpPr>
        <p:spPr>
          <a:xfrm>
            <a:off x="5978387" y="5235270"/>
            <a:ext cx="5998265" cy="9144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85000" lnSpcReduction="10000"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GB" sz="2000" i="1"/>
              <a:t>Regional cooperation across Europe, underpinned by better interconnectivity and closer coordination, can </a:t>
            </a:r>
            <a:r>
              <a:rPr lang="en-GB" sz="2000" b="1" i="1">
                <a:solidFill>
                  <a:srgbClr val="004FEE"/>
                </a:solidFill>
                <a:cs typeface="Arial" panose="020B0604020202020204" pitchFamily="34" charset="0"/>
              </a:rPr>
              <a:t>reduce the need for flexibility investments by up to 20% </a:t>
            </a:r>
            <a:r>
              <a:rPr lang="en-GB" sz="2000" i="1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2861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A84C7-BD9B-1575-A5C7-2A006E854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17BA998-3ADE-4BC5-505A-F8A074197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064" y="1194218"/>
            <a:ext cx="3873216" cy="41695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0895B2-1284-2767-1299-B292948C4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0"/>
            <a:ext cx="8981400" cy="1080000"/>
          </a:xfrm>
        </p:spPr>
        <p:txBody>
          <a:bodyPr/>
          <a:lstStyle/>
          <a:p>
            <a:r>
              <a:rPr lang="en-GB" sz="2600"/>
              <a:t>Example: enhanced r</a:t>
            </a:r>
            <a:r>
              <a:rPr lang="en-GB" sz="2600" noProof="0" err="1"/>
              <a:t>egional</a:t>
            </a:r>
            <a:r>
              <a:rPr lang="en-GB" sz="2600" noProof="0"/>
              <a:t> coordination of renewables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0B7972-4ED3-9C54-198F-0336FA15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GB" noProof="0" smtClean="0"/>
              <a:t>26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8E9944-DCE5-BF62-48CF-7A100ACAC8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900" dirty="0">
                <a:solidFill>
                  <a:srgbClr val="7F7F7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Source: ENTSO-E transparency platform + Bruegel policy brief from 14 February 2024 (previous slide).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729F5D-99B1-AA8E-68D7-B1FCEE35EC9B}"/>
              </a:ext>
            </a:extLst>
          </p:cNvPr>
          <p:cNvSpPr txBox="1"/>
          <p:nvPr/>
        </p:nvSpPr>
        <p:spPr>
          <a:xfrm>
            <a:off x="782827" y="5477965"/>
            <a:ext cx="110491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noProof="0"/>
              <a:t>Wind generation is more regionally complementary than solar, which relies more on storage uptake in high-solar saturation areas for capturing value. Better coordination of wind and solar across Europe can raise capacity factors and reduce variability. </a:t>
            </a:r>
            <a:endParaRPr lang="en-GB"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022A4-8AFB-F75E-41A0-A7CA1EC314E8}"/>
              </a:ext>
            </a:extLst>
          </p:cNvPr>
          <p:cNvSpPr txBox="1"/>
          <p:nvPr/>
        </p:nvSpPr>
        <p:spPr>
          <a:xfrm>
            <a:off x="4787243" y="1428128"/>
            <a:ext cx="2617514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>
                <a:solidFill>
                  <a:srgbClr val="004FEE"/>
                </a:solidFill>
              </a:rPr>
              <a:t>Wind generation offers significant complementarity across regions, while solar is highly correlated, thus less relevant as an import-compensating resource.</a:t>
            </a:r>
          </a:p>
          <a:p>
            <a:endParaRPr lang="en-GB" sz="1000" b="1">
              <a:solidFill>
                <a:srgbClr val="004FEE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4A5A3A-99E4-D3F8-261A-D4E1BAC7D63E}"/>
              </a:ext>
            </a:extLst>
          </p:cNvPr>
          <p:cNvGrpSpPr/>
          <p:nvPr/>
        </p:nvGrpSpPr>
        <p:grpSpPr>
          <a:xfrm>
            <a:off x="6942646" y="3253654"/>
            <a:ext cx="4144718" cy="1990522"/>
            <a:chOff x="6699211" y="1862440"/>
            <a:chExt cx="3689609" cy="1819692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45FA6A5-39EF-2E95-79C8-03D655BC2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99211" y="2417834"/>
              <a:ext cx="3308138" cy="126429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93302D-8C28-5DD0-0E2D-F2CE72B14764}"/>
                </a:ext>
              </a:extLst>
            </p:cNvPr>
            <p:cNvSpPr txBox="1"/>
            <p:nvPr/>
          </p:nvSpPr>
          <p:spPr>
            <a:xfrm>
              <a:off x="6699211" y="1862440"/>
              <a:ext cx="3689609" cy="757873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4FEE"/>
                </a:buClr>
                <a:buSzTx/>
                <a:buFontTx/>
                <a:buNone/>
                <a:tabLst/>
                <a:defRPr/>
              </a:pPr>
              <a:r>
                <a:rPr lang="en-GB" sz="1200">
                  <a:solidFill>
                    <a:srgbClr val="C0C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Correlation of on-shore wind generation across European capacity calculation regions, 2024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4FEE"/>
                </a:buClr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3" name="Arc 12">
            <a:extLst>
              <a:ext uri="{FF2B5EF4-FFF2-40B4-BE49-F238E27FC236}">
                <a16:creationId xmlns:a16="http://schemas.microsoft.com/office/drawing/2014/main" id="{E2CB5322-659C-EB6B-1A58-BD96E7824811}"/>
              </a:ext>
            </a:extLst>
          </p:cNvPr>
          <p:cNvSpPr/>
          <p:nvPr/>
        </p:nvSpPr>
        <p:spPr>
          <a:xfrm rot="5657078">
            <a:off x="9791347" y="3351281"/>
            <a:ext cx="1785877" cy="561191"/>
          </a:xfrm>
          <a:prstGeom prst="arc">
            <a:avLst>
              <a:gd name="adj1" fmla="val 11332637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911CCF-2EDA-7E6B-2CBB-4F12AF8FACDC}"/>
              </a:ext>
            </a:extLst>
          </p:cNvPr>
          <p:cNvSpPr txBox="1"/>
          <p:nvPr/>
        </p:nvSpPr>
        <p:spPr>
          <a:xfrm>
            <a:off x="8473715" y="2137263"/>
            <a:ext cx="3050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>
                <a:solidFill>
                  <a:srgbClr val="004FEE"/>
                </a:solidFill>
              </a:rPr>
              <a:t>Example: The Nordic and Core region show moderate correlation. Surplus wind generation can be exported from one region to the other.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81F1AD0-029B-C43A-0D8E-4FCA55D9F769}"/>
              </a:ext>
            </a:extLst>
          </p:cNvPr>
          <p:cNvSpPr/>
          <p:nvPr/>
        </p:nvSpPr>
        <p:spPr>
          <a:xfrm>
            <a:off x="10215429" y="4437682"/>
            <a:ext cx="369475" cy="176973"/>
          </a:xfrm>
          <a:prstGeom prst="ellipse">
            <a:avLst/>
          </a:prstGeom>
          <a:noFill/>
          <a:ln w="6350">
            <a:solidFill>
              <a:srgbClr val="004F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84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7E292-BFEF-5D9D-1626-5F5DB8A73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59FB4-A2F7-AEBB-CFED-AC06B4A7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/>
              <a:t>Shift in cost drivers ~ shift in focus?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7FC88-39AB-6765-A97B-859161897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27</a:t>
            </a:fld>
            <a:endParaRPr lang="en-S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402065-6F7B-E92A-E8D4-073A143E71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50" y="1680247"/>
            <a:ext cx="6624483" cy="43378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2236E7-9EE3-3A22-48C1-330426A868D7}"/>
              </a:ext>
            </a:extLst>
          </p:cNvPr>
          <p:cNvSpPr txBox="1"/>
          <p:nvPr/>
        </p:nvSpPr>
        <p:spPr>
          <a:xfrm>
            <a:off x="838200" y="1226235"/>
            <a:ext cx="6697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>
                <a:solidFill>
                  <a:schemeClr val="accent1"/>
                </a:solidFill>
              </a:rPr>
              <a:t>Expected changes in electricity cost components with the energy transition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86C107-EC04-D007-D6C3-A4F23F72244B}"/>
              </a:ext>
            </a:extLst>
          </p:cNvPr>
          <p:cNvSpPr txBox="1"/>
          <p:nvPr/>
        </p:nvSpPr>
        <p:spPr>
          <a:xfrm>
            <a:off x="615711" y="6451509"/>
            <a:ext cx="103044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Bruegel,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Decarbonising for competitiveness: four ways to reduce European energy prices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December 2024.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300A44-8585-1190-DD62-EE233D2DF7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633" t="6937" r="1278" b="62810"/>
          <a:stretch/>
        </p:blipFill>
        <p:spPr>
          <a:xfrm>
            <a:off x="8091943" y="2047318"/>
            <a:ext cx="1728787" cy="16240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BBBB28-9517-14AF-68C1-91F42FBDCA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506" t="52573" r="1022" b="20651"/>
          <a:stretch/>
        </p:blipFill>
        <p:spPr>
          <a:xfrm>
            <a:off x="8091942" y="3778797"/>
            <a:ext cx="1728787" cy="141171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B3F7DC7-B8F2-B13D-32C5-8E2E11F67798}"/>
              </a:ext>
            </a:extLst>
          </p:cNvPr>
          <p:cNvGrpSpPr/>
          <p:nvPr/>
        </p:nvGrpSpPr>
        <p:grpSpPr>
          <a:xfrm>
            <a:off x="6747541" y="1496497"/>
            <a:ext cx="5444459" cy="5444459"/>
            <a:chOff x="6747541" y="1412875"/>
            <a:chExt cx="5444459" cy="54444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3E14703-A8F6-5207-1144-8483B8CCB7C0}"/>
                </a:ext>
              </a:extLst>
            </p:cNvPr>
            <p:cNvGrpSpPr/>
            <p:nvPr/>
          </p:nvGrpSpPr>
          <p:grpSpPr>
            <a:xfrm>
              <a:off x="6747541" y="1412875"/>
              <a:ext cx="5444459" cy="5444459"/>
              <a:chOff x="6689501" y="1259933"/>
              <a:chExt cx="5444459" cy="5444459"/>
            </a:xfrm>
          </p:grpSpPr>
          <p:pic>
            <p:nvPicPr>
              <p:cNvPr id="17" name="Graphic 16" descr="Magnifying glass with solid fill">
                <a:extLst>
                  <a:ext uri="{FF2B5EF4-FFF2-40B4-BE49-F238E27FC236}">
                    <a16:creationId xmlns:a16="http://schemas.microsoft.com/office/drawing/2014/main" id="{5E00051F-DDF4-227F-CE36-5ABD81FAC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414157">
                <a:off x="6689501" y="1259933"/>
                <a:ext cx="5444459" cy="5444459"/>
              </a:xfrm>
              <a:prstGeom prst="rect">
                <a:avLst/>
              </a:prstGeom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154416A-716D-3DA8-C0E8-AEC32464823E}"/>
                  </a:ext>
                </a:extLst>
              </p:cNvPr>
              <p:cNvSpPr/>
              <p:nvPr/>
            </p:nvSpPr>
            <p:spPr>
              <a:xfrm>
                <a:off x="7567343" y="2003925"/>
                <a:ext cx="2770130" cy="2770130"/>
              </a:xfrm>
              <a:prstGeom prst="ellipse">
                <a:avLst/>
              </a:prstGeom>
              <a:solidFill>
                <a:srgbClr val="C9DBFF">
                  <a:alpha val="12941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7D97FB0-BA72-A6A0-6EDD-DF9A472EFB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71203" y="4969870"/>
              <a:ext cx="339620" cy="292879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5998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A7878-CBFC-2866-DC8D-7902EE15A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51E76-24E4-6D48-50C6-EDEFE7C8A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Times New Roman" panose="02020603050405020304" pitchFamily="18" charset="0"/>
              </a:rPr>
              <a:t>Network costs at risk of doubling by 2050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F52FDC-D5B3-A13B-90E4-28FAAB0BF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28</a:t>
            </a:fld>
            <a:endParaRPr lang="en-S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189060-304A-6FDD-0278-F50A16A484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475" y="6284368"/>
            <a:ext cx="10795000" cy="576002"/>
          </a:xfrm>
        </p:spPr>
        <p:txBody>
          <a:bodyPr/>
          <a:lstStyle/>
          <a:p>
            <a:r>
              <a:rPr lang="en-GB" sz="900" dirty="0">
                <a:solidFill>
                  <a:srgbClr val="7F7F7F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Source: </a:t>
            </a:r>
            <a:r>
              <a:rPr lang="en-GB" sz="900" dirty="0">
                <a:solidFill>
                  <a:srgbClr val="7F7F7F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  <a:hlinkClick r:id="rId2"/>
              </a:rPr>
              <a:t>ACER’s monitoring of </a:t>
            </a:r>
            <a:r>
              <a:rPr lang="en-GB" sz="900" dirty="0">
                <a:hlinkClick r:id="rId2"/>
              </a:rPr>
              <a:t>electricity infrastructure development to support a competitive and sustainable energy system</a:t>
            </a:r>
            <a:r>
              <a:rPr lang="en-GB" sz="900" dirty="0">
                <a:solidFill>
                  <a:srgbClr val="7F7F7F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, 16 December 2024. </a:t>
            </a:r>
            <a:r>
              <a:rPr lang="en-GB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Numbers (right) from </a:t>
            </a:r>
            <a:r>
              <a:rPr lang="en-GB" sz="900" dirty="0" err="1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CurrENT</a:t>
            </a:r>
            <a:r>
              <a:rPr lang="en-GB" sz="9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 and Compass </a:t>
            </a:r>
            <a:r>
              <a:rPr lang="en-GB" sz="900" dirty="0" err="1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Lexecon</a:t>
            </a:r>
            <a:r>
              <a:rPr lang="en-GB" sz="9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: Prospects for Innovative Power Grid Technologies</a:t>
            </a:r>
            <a:r>
              <a:rPr lang="en-GB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June 2024</a:t>
            </a:r>
            <a:endParaRPr lang="en-GB" sz="900" dirty="0">
              <a:solidFill>
                <a:srgbClr val="7F7F7F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6D36EE-5DEF-7256-CB40-257B03D6A61D}"/>
              </a:ext>
            </a:extLst>
          </p:cNvPr>
          <p:cNvGrpSpPr/>
          <p:nvPr/>
        </p:nvGrpSpPr>
        <p:grpSpPr>
          <a:xfrm>
            <a:off x="695325" y="1368608"/>
            <a:ext cx="7103538" cy="4754534"/>
            <a:chOff x="839559" y="1374963"/>
            <a:chExt cx="6016832" cy="475453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E4F3FD9-A6C4-2383-FB46-4E0EA6F67C49}"/>
                </a:ext>
              </a:extLst>
            </p:cNvPr>
            <p:cNvGrpSpPr/>
            <p:nvPr/>
          </p:nvGrpSpPr>
          <p:grpSpPr>
            <a:xfrm>
              <a:off x="839559" y="1374963"/>
              <a:ext cx="6016832" cy="4754534"/>
              <a:chOff x="418568" y="1333343"/>
              <a:chExt cx="6016832" cy="4754534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B13309C-829C-4B6C-8466-62EE05CD0BFC}"/>
                  </a:ext>
                </a:extLst>
              </p:cNvPr>
              <p:cNvSpPr/>
              <p:nvPr/>
            </p:nvSpPr>
            <p:spPr>
              <a:xfrm>
                <a:off x="695571" y="1357976"/>
                <a:ext cx="2790970" cy="27265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>
                    <a:solidFill>
                      <a:srgbClr val="004EED"/>
                    </a:solidFill>
                  </a:rPr>
                  <a:t>Grid costs are expected to increase …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en-GB" sz="1400" b="1" i="1">
                  <a:solidFill>
                    <a:srgbClr val="7F7F7F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en-GB" sz="1400" b="1" i="1">
                  <a:solidFill>
                    <a:srgbClr val="7F7F7F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en-GB" sz="1400" b="1" i="1">
                  <a:solidFill>
                    <a:srgbClr val="7F7F7F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en-GB" sz="1400" b="1" i="1">
                  <a:solidFill>
                    <a:srgbClr val="7F7F7F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en-GB" sz="1400" b="1" i="1">
                  <a:solidFill>
                    <a:srgbClr val="7F7F7F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en-GB" sz="1400" b="1" i="1">
                  <a:solidFill>
                    <a:srgbClr val="7F7F7F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en-GB" sz="1400" b="1" i="1">
                  <a:solidFill>
                    <a:srgbClr val="7F7F7F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en-GB" sz="1400" b="1" i="1">
                  <a:solidFill>
                    <a:srgbClr val="7F7F7F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en-GB" sz="1400" b="1" i="1">
                  <a:solidFill>
                    <a:srgbClr val="7F7F7F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en-GB" sz="1400" b="1" i="1">
                  <a:solidFill>
                    <a:srgbClr val="7F7F7F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ts val="12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>
                    <a:solidFill>
                      <a:srgbClr val="000000"/>
                    </a:solidFill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graphicFrame>
            <p:nvGraphicFramePr>
              <p:cNvPr id="38" name="Chart 37">
                <a:extLst>
                  <a:ext uri="{FF2B5EF4-FFF2-40B4-BE49-F238E27FC236}">
                    <a16:creationId xmlns:a16="http://schemas.microsoft.com/office/drawing/2014/main" id="{F0460E37-1F34-DC80-40D5-E53FC662A931}"/>
                  </a:ext>
                </a:extLst>
              </p:cNvPr>
              <p:cNvGraphicFramePr/>
              <p:nvPr/>
            </p:nvGraphicFramePr>
            <p:xfrm>
              <a:off x="3817694" y="1867626"/>
              <a:ext cx="2459978" cy="420486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0A78442-3FDF-260D-6230-C8F4D68B663B}"/>
                  </a:ext>
                </a:extLst>
              </p:cNvPr>
              <p:cNvSpPr/>
              <p:nvPr/>
            </p:nvSpPr>
            <p:spPr>
              <a:xfrm>
                <a:off x="3975423" y="1333343"/>
                <a:ext cx="2459977" cy="43456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>
                    <a:solidFill>
                      <a:srgbClr val="004EED"/>
                    </a:solidFill>
                  </a:rPr>
                  <a:t>… while electricity costs should decrease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en-GB" sz="1400" b="1" i="1">
                  <a:solidFill>
                    <a:srgbClr val="7F7F7F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en-GB" sz="1400" b="1" i="1">
                  <a:solidFill>
                    <a:srgbClr val="7F7F7F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en-GB" sz="1400" b="1" i="1">
                  <a:solidFill>
                    <a:srgbClr val="7F7F7F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en-GB" sz="1400" b="1" i="1">
                  <a:solidFill>
                    <a:srgbClr val="7F7F7F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en-GB" sz="1400" b="1" i="1">
                  <a:solidFill>
                    <a:srgbClr val="7F7F7F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en-GB" sz="1400" b="1" i="1">
                  <a:solidFill>
                    <a:srgbClr val="7F7F7F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en-GB" sz="1400" b="1" i="1">
                  <a:solidFill>
                    <a:srgbClr val="7F7F7F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en-GB" sz="1400" b="1" i="1">
                  <a:solidFill>
                    <a:srgbClr val="7F7F7F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en-GB" sz="1400" b="1" i="1">
                  <a:solidFill>
                    <a:srgbClr val="7F7F7F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en-GB" sz="1400" b="1" i="1">
                  <a:solidFill>
                    <a:srgbClr val="7F7F7F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ts val="12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>
                    <a:solidFill>
                      <a:srgbClr val="000000"/>
                    </a:solidFill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grpSp>
            <p:nvGrpSpPr>
              <p:cNvPr id="40" name="Graphic 26">
                <a:extLst>
                  <a:ext uri="{FF2B5EF4-FFF2-40B4-BE49-F238E27FC236}">
                    <a16:creationId xmlns:a16="http://schemas.microsoft.com/office/drawing/2014/main" id="{9A9FB532-53FE-142D-2074-63B8C70C312C}"/>
                  </a:ext>
                </a:extLst>
              </p:cNvPr>
              <p:cNvGrpSpPr/>
              <p:nvPr/>
            </p:nvGrpSpPr>
            <p:grpSpPr>
              <a:xfrm>
                <a:off x="418568" y="1767906"/>
                <a:ext cx="3104961" cy="4319971"/>
                <a:chOff x="7787504" y="1686372"/>
                <a:chExt cx="2385254" cy="3836875"/>
              </a:xfrm>
            </p:grpSpPr>
            <p:sp>
              <p:nvSpPr>
                <p:cNvPr id="41" name="Free-form: Shape 5">
                  <a:extLst>
                    <a:ext uri="{FF2B5EF4-FFF2-40B4-BE49-F238E27FC236}">
                      <a16:creationId xmlns:a16="http://schemas.microsoft.com/office/drawing/2014/main" id="{D0DCDD13-BC5F-5753-97BE-0A75EEAE4402}"/>
                    </a:ext>
                  </a:extLst>
                </p:cNvPr>
                <p:cNvSpPr/>
                <p:nvPr/>
              </p:nvSpPr>
              <p:spPr>
                <a:xfrm>
                  <a:off x="7887780" y="1758679"/>
                  <a:ext cx="2284978" cy="3679467"/>
                </a:xfrm>
                <a:custGeom>
                  <a:avLst/>
                  <a:gdLst>
                    <a:gd name="connsiteX0" fmla="*/ -4151 w 2284978"/>
                    <a:gd name="connsiteY0" fmla="*/ -2443 h 3679467"/>
                    <a:gd name="connsiteX1" fmla="*/ 2280828 w 2284978"/>
                    <a:gd name="connsiteY1" fmla="*/ -2443 h 3679467"/>
                    <a:gd name="connsiteX2" fmla="*/ 2280828 w 2284978"/>
                    <a:gd name="connsiteY2" fmla="*/ 3677026 h 3679467"/>
                    <a:gd name="connsiteX3" fmla="*/ -4151 w 2284978"/>
                    <a:gd name="connsiteY3" fmla="*/ 3677026 h 3679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4978" h="3679467">
                      <a:moveTo>
                        <a:pt x="-4151" y="-2443"/>
                      </a:moveTo>
                      <a:lnTo>
                        <a:pt x="2280828" y="-2443"/>
                      </a:lnTo>
                      <a:lnTo>
                        <a:pt x="2280828" y="3677026"/>
                      </a:lnTo>
                      <a:lnTo>
                        <a:pt x="-4151" y="36770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2" name="Free-form: Shape 6">
                  <a:extLst>
                    <a:ext uri="{FF2B5EF4-FFF2-40B4-BE49-F238E27FC236}">
                      <a16:creationId xmlns:a16="http://schemas.microsoft.com/office/drawing/2014/main" id="{31A0823E-2DFE-C09A-117F-97F9F7ED2443}"/>
                    </a:ext>
                  </a:extLst>
                </p:cNvPr>
                <p:cNvSpPr/>
                <p:nvPr/>
              </p:nvSpPr>
              <p:spPr>
                <a:xfrm>
                  <a:off x="8180342" y="3355724"/>
                  <a:ext cx="1749586" cy="1623370"/>
                </a:xfrm>
                <a:custGeom>
                  <a:avLst/>
                  <a:gdLst>
                    <a:gd name="connsiteX0" fmla="*/ -4151 w 1749586"/>
                    <a:gd name="connsiteY0" fmla="*/ -2487 h 1623370"/>
                    <a:gd name="connsiteX1" fmla="*/ 244424 w 1749586"/>
                    <a:gd name="connsiteY1" fmla="*/ -2487 h 1623370"/>
                    <a:gd name="connsiteX2" fmla="*/ 244424 w 1749586"/>
                    <a:gd name="connsiteY2" fmla="*/ 1620884 h 1623370"/>
                    <a:gd name="connsiteX3" fmla="*/ -4151 w 1749586"/>
                    <a:gd name="connsiteY3" fmla="*/ 1620884 h 1623370"/>
                    <a:gd name="connsiteX4" fmla="*/ 492999 w 1749586"/>
                    <a:gd name="connsiteY4" fmla="*/ 158901 h 1623370"/>
                    <a:gd name="connsiteX5" fmla="*/ 741574 w 1749586"/>
                    <a:gd name="connsiteY5" fmla="*/ 158901 h 1623370"/>
                    <a:gd name="connsiteX6" fmla="*/ 741574 w 1749586"/>
                    <a:gd name="connsiteY6" fmla="*/ 1620884 h 1623370"/>
                    <a:gd name="connsiteX7" fmla="*/ 492999 w 1749586"/>
                    <a:gd name="connsiteY7" fmla="*/ 1620884 h 1623370"/>
                    <a:gd name="connsiteX8" fmla="*/ 999710 w 1749586"/>
                    <a:gd name="connsiteY8" fmla="*/ 624077 h 1623370"/>
                    <a:gd name="connsiteX9" fmla="*/ 1248285 w 1749586"/>
                    <a:gd name="connsiteY9" fmla="*/ 624077 h 1623370"/>
                    <a:gd name="connsiteX10" fmla="*/ 1248285 w 1749586"/>
                    <a:gd name="connsiteY10" fmla="*/ 1620884 h 1623370"/>
                    <a:gd name="connsiteX11" fmla="*/ 999710 w 1749586"/>
                    <a:gd name="connsiteY11" fmla="*/ 1620884 h 1623370"/>
                    <a:gd name="connsiteX12" fmla="*/ 1496860 w 1749586"/>
                    <a:gd name="connsiteY12" fmla="*/ 1013306 h 1623370"/>
                    <a:gd name="connsiteX13" fmla="*/ 1745435 w 1749586"/>
                    <a:gd name="connsiteY13" fmla="*/ 1013306 h 1623370"/>
                    <a:gd name="connsiteX14" fmla="*/ 1745435 w 1749586"/>
                    <a:gd name="connsiteY14" fmla="*/ 1620884 h 1623370"/>
                    <a:gd name="connsiteX15" fmla="*/ 1496860 w 1749586"/>
                    <a:gd name="connsiteY15" fmla="*/ 1620884 h 1623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49586" h="1623370">
                      <a:moveTo>
                        <a:pt x="-4151" y="-2487"/>
                      </a:moveTo>
                      <a:lnTo>
                        <a:pt x="244424" y="-2487"/>
                      </a:lnTo>
                      <a:lnTo>
                        <a:pt x="244424" y="1620884"/>
                      </a:lnTo>
                      <a:lnTo>
                        <a:pt x="-4151" y="1620884"/>
                      </a:lnTo>
                      <a:close/>
                      <a:moveTo>
                        <a:pt x="492999" y="158901"/>
                      </a:moveTo>
                      <a:lnTo>
                        <a:pt x="741574" y="158901"/>
                      </a:lnTo>
                      <a:lnTo>
                        <a:pt x="741574" y="1620884"/>
                      </a:lnTo>
                      <a:lnTo>
                        <a:pt x="492999" y="1620884"/>
                      </a:lnTo>
                      <a:close/>
                      <a:moveTo>
                        <a:pt x="999710" y="624077"/>
                      </a:moveTo>
                      <a:lnTo>
                        <a:pt x="1248285" y="624077"/>
                      </a:lnTo>
                      <a:lnTo>
                        <a:pt x="1248285" y="1620884"/>
                      </a:lnTo>
                      <a:lnTo>
                        <a:pt x="999710" y="1620884"/>
                      </a:lnTo>
                      <a:close/>
                      <a:moveTo>
                        <a:pt x="1496860" y="1013306"/>
                      </a:moveTo>
                      <a:lnTo>
                        <a:pt x="1745435" y="1013306"/>
                      </a:lnTo>
                      <a:lnTo>
                        <a:pt x="1745435" y="1620884"/>
                      </a:lnTo>
                      <a:lnTo>
                        <a:pt x="1496860" y="162088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3" name="Free-form: Shape 20">
                  <a:extLst>
                    <a:ext uri="{FF2B5EF4-FFF2-40B4-BE49-F238E27FC236}">
                      <a16:creationId xmlns:a16="http://schemas.microsoft.com/office/drawing/2014/main" id="{8A8D7063-6979-E1F3-5850-60216DAED6C6}"/>
                    </a:ext>
                  </a:extLst>
                </p:cNvPr>
                <p:cNvSpPr/>
                <p:nvPr/>
              </p:nvSpPr>
              <p:spPr>
                <a:xfrm>
                  <a:off x="8677492" y="1962502"/>
                  <a:ext cx="1252436" cy="2401828"/>
                </a:xfrm>
                <a:custGeom>
                  <a:avLst/>
                  <a:gdLst>
                    <a:gd name="connsiteX0" fmla="*/ -4170 w 1252436"/>
                    <a:gd name="connsiteY0" fmla="*/ 738075 h 2401828"/>
                    <a:gd name="connsiteX1" fmla="*/ 244405 w 1252436"/>
                    <a:gd name="connsiteY1" fmla="*/ 738075 h 2401828"/>
                    <a:gd name="connsiteX2" fmla="*/ 244405 w 1252436"/>
                    <a:gd name="connsiteY2" fmla="*/ 1545014 h 2401828"/>
                    <a:gd name="connsiteX3" fmla="*/ -4170 w 1252436"/>
                    <a:gd name="connsiteY3" fmla="*/ 1545014 h 2401828"/>
                    <a:gd name="connsiteX4" fmla="*/ 502541 w 1252436"/>
                    <a:gd name="connsiteY4" fmla="*/ 215939 h 2401828"/>
                    <a:gd name="connsiteX5" fmla="*/ 751116 w 1252436"/>
                    <a:gd name="connsiteY5" fmla="*/ 215939 h 2401828"/>
                    <a:gd name="connsiteX6" fmla="*/ 751116 w 1252436"/>
                    <a:gd name="connsiteY6" fmla="*/ 2010190 h 2401828"/>
                    <a:gd name="connsiteX7" fmla="*/ 502541 w 1252436"/>
                    <a:gd name="connsiteY7" fmla="*/ 2010190 h 2401828"/>
                    <a:gd name="connsiteX8" fmla="*/ 999691 w 1252436"/>
                    <a:gd name="connsiteY8" fmla="*/ -2409 h 2401828"/>
                    <a:gd name="connsiteX9" fmla="*/ 1248266 w 1252436"/>
                    <a:gd name="connsiteY9" fmla="*/ -2409 h 2401828"/>
                    <a:gd name="connsiteX10" fmla="*/ 1248266 w 1252436"/>
                    <a:gd name="connsiteY10" fmla="*/ 2399419 h 2401828"/>
                    <a:gd name="connsiteX11" fmla="*/ 999691 w 1252436"/>
                    <a:gd name="connsiteY11" fmla="*/ 2399419 h 240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52436" h="2401828">
                      <a:moveTo>
                        <a:pt x="-4170" y="738075"/>
                      </a:moveTo>
                      <a:lnTo>
                        <a:pt x="244405" y="738075"/>
                      </a:lnTo>
                      <a:lnTo>
                        <a:pt x="244405" y="1545014"/>
                      </a:lnTo>
                      <a:lnTo>
                        <a:pt x="-4170" y="1545014"/>
                      </a:lnTo>
                      <a:close/>
                      <a:moveTo>
                        <a:pt x="502541" y="215939"/>
                      </a:moveTo>
                      <a:lnTo>
                        <a:pt x="751116" y="215939"/>
                      </a:lnTo>
                      <a:lnTo>
                        <a:pt x="751116" y="2010190"/>
                      </a:lnTo>
                      <a:lnTo>
                        <a:pt x="502541" y="2010190"/>
                      </a:lnTo>
                      <a:close/>
                      <a:moveTo>
                        <a:pt x="999691" y="-2409"/>
                      </a:moveTo>
                      <a:lnTo>
                        <a:pt x="1248266" y="-2409"/>
                      </a:lnTo>
                      <a:lnTo>
                        <a:pt x="1248266" y="2399419"/>
                      </a:lnTo>
                      <a:lnTo>
                        <a:pt x="999691" y="2399419"/>
                      </a:lnTo>
                      <a:close/>
                    </a:path>
                  </a:pathLst>
                </a:custGeom>
                <a:solidFill>
                  <a:srgbClr val="004FEE"/>
                </a:solidFill>
                <a:ln w="95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DA7FB50-6789-1D29-BBC6-0AE47A92806E}"/>
                    </a:ext>
                  </a:extLst>
                </p:cNvPr>
                <p:cNvSpPr txBox="1"/>
                <p:nvPr/>
              </p:nvSpPr>
              <p:spPr>
                <a:xfrm>
                  <a:off x="8143824" y="4023414"/>
                  <a:ext cx="316726" cy="300694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>
                    <a:spcAft>
                      <a:spcPts val="600"/>
                    </a:spcAft>
                    <a:buClr>
                      <a:schemeClr val="tx2"/>
                    </a:buClr>
                  </a:pPr>
                  <a:r>
                    <a:rPr lang="en-GB" sz="1600" b="1" spc="0" baseline="0">
                      <a:ln/>
                      <a:solidFill>
                        <a:srgbClr val="FFFFFF"/>
                      </a:solidFill>
                      <a:latin typeface="Arial"/>
                      <a:cs typeface="Arial"/>
                      <a:sym typeface="Arial"/>
                      <a:rtl val="0"/>
                    </a:rPr>
                    <a:t>32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CB4F17E-E406-0326-7DE4-399BC62471FB}"/>
                    </a:ext>
                  </a:extLst>
                </p:cNvPr>
                <p:cNvSpPr txBox="1"/>
                <p:nvPr/>
              </p:nvSpPr>
              <p:spPr>
                <a:xfrm>
                  <a:off x="8640350" y="4128743"/>
                  <a:ext cx="316726" cy="300694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>
                    <a:spcAft>
                      <a:spcPts val="600"/>
                    </a:spcAft>
                    <a:buClr>
                      <a:schemeClr val="tx2"/>
                    </a:buClr>
                  </a:pPr>
                  <a:r>
                    <a:rPr lang="en-GB" sz="1600" b="1" spc="0" baseline="0">
                      <a:ln/>
                      <a:solidFill>
                        <a:srgbClr val="FFFFFF"/>
                      </a:solidFill>
                      <a:latin typeface="Arial"/>
                      <a:cs typeface="Arial"/>
                      <a:sym typeface="Arial"/>
                      <a:rtl val="0"/>
                    </a:rPr>
                    <a:t>29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CD63012-ACE8-074F-3FBF-83F44D731A6D}"/>
                    </a:ext>
                  </a:extLst>
                </p:cNvPr>
                <p:cNvSpPr txBox="1"/>
                <p:nvPr/>
              </p:nvSpPr>
              <p:spPr>
                <a:xfrm>
                  <a:off x="9149648" y="4356584"/>
                  <a:ext cx="316726" cy="300694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>
                    <a:spcAft>
                      <a:spcPts val="600"/>
                    </a:spcAft>
                    <a:buClr>
                      <a:schemeClr val="tx2"/>
                    </a:buClr>
                  </a:pPr>
                  <a:r>
                    <a:rPr lang="en-GB" sz="1600" b="1" spc="0" baseline="0">
                      <a:ln/>
                      <a:solidFill>
                        <a:srgbClr val="FFFFFF"/>
                      </a:solidFill>
                      <a:latin typeface="Arial"/>
                      <a:cs typeface="Arial"/>
                      <a:sym typeface="Arial"/>
                      <a:rtl val="0"/>
                    </a:rPr>
                    <a:t>20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C8184EA-6E47-5567-E9EE-9013119F9DEE}"/>
                    </a:ext>
                  </a:extLst>
                </p:cNvPr>
                <p:cNvSpPr txBox="1"/>
                <p:nvPr/>
              </p:nvSpPr>
              <p:spPr>
                <a:xfrm>
                  <a:off x="9646174" y="4555945"/>
                  <a:ext cx="316726" cy="300694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>
                    <a:spcAft>
                      <a:spcPts val="600"/>
                    </a:spcAft>
                    <a:buClr>
                      <a:schemeClr val="tx2"/>
                    </a:buClr>
                  </a:pPr>
                  <a:r>
                    <a:rPr lang="en-GB" sz="1600" b="1" spc="0" baseline="0">
                      <a:ln/>
                      <a:solidFill>
                        <a:srgbClr val="FFFFFF"/>
                      </a:solidFill>
                      <a:latin typeface="Arial"/>
                      <a:cs typeface="Arial"/>
                      <a:sym typeface="Arial"/>
                      <a:rtl val="0"/>
                    </a:rPr>
                    <a:t>12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C60D78FF-47ED-40F2-1C73-BE413BD40214}"/>
                    </a:ext>
                  </a:extLst>
                </p:cNvPr>
                <p:cNvSpPr txBox="1"/>
                <p:nvPr/>
              </p:nvSpPr>
              <p:spPr>
                <a:xfrm>
                  <a:off x="8643131" y="3019367"/>
                  <a:ext cx="316726" cy="300694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>
                    <a:spcAft>
                      <a:spcPts val="600"/>
                    </a:spcAft>
                    <a:buClr>
                      <a:schemeClr val="tx2"/>
                    </a:buClr>
                  </a:pPr>
                  <a:r>
                    <a:rPr lang="en-GB" sz="1600" b="1" spc="0" baseline="0">
                      <a:ln/>
                      <a:solidFill>
                        <a:srgbClr val="FFFFFF"/>
                      </a:solidFill>
                      <a:latin typeface="Arial"/>
                      <a:cs typeface="Arial"/>
                      <a:sym typeface="Arial"/>
                      <a:rtl val="0"/>
                    </a:rPr>
                    <a:t>16</a:t>
                  </a: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3372A5C-7C45-B3A6-4958-ED4634AEEABA}"/>
                    </a:ext>
                  </a:extLst>
                </p:cNvPr>
                <p:cNvSpPr txBox="1"/>
                <p:nvPr/>
              </p:nvSpPr>
              <p:spPr>
                <a:xfrm>
                  <a:off x="9149648" y="2851218"/>
                  <a:ext cx="316726" cy="300694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>
                    <a:spcAft>
                      <a:spcPts val="600"/>
                    </a:spcAft>
                    <a:buClr>
                      <a:schemeClr val="tx2"/>
                    </a:buClr>
                  </a:pPr>
                  <a:r>
                    <a:rPr lang="en-GB" sz="1600" b="1" spc="0" baseline="0">
                      <a:ln/>
                      <a:solidFill>
                        <a:srgbClr val="FFFFFF"/>
                      </a:solidFill>
                      <a:latin typeface="Arial"/>
                      <a:cs typeface="Arial"/>
                      <a:sym typeface="Arial"/>
                      <a:rtl val="0"/>
                    </a:rPr>
                    <a:t>36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570D16E3-12B0-6E44-77A4-C50D2FE47D65}"/>
                    </a:ext>
                  </a:extLst>
                </p:cNvPr>
                <p:cNvSpPr txBox="1"/>
                <p:nvPr/>
              </p:nvSpPr>
              <p:spPr>
                <a:xfrm>
                  <a:off x="9650432" y="2562528"/>
                  <a:ext cx="316726" cy="300694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>
                    <a:spcAft>
                      <a:spcPts val="600"/>
                    </a:spcAft>
                    <a:buClr>
                      <a:schemeClr val="tx2"/>
                    </a:buClr>
                  </a:pPr>
                  <a:r>
                    <a:rPr lang="en-GB" sz="1600" b="1" spc="0" baseline="0">
                      <a:ln/>
                      <a:solidFill>
                        <a:srgbClr val="FFFFFF"/>
                      </a:solidFill>
                      <a:latin typeface="Arial"/>
                      <a:cs typeface="Arial"/>
                      <a:sym typeface="Arial"/>
                      <a:rtl val="0"/>
                    </a:rPr>
                    <a:t>48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84AA7BC-E89C-999B-4A9F-67B937EE0AD7}"/>
                    </a:ext>
                  </a:extLst>
                </p:cNvPr>
                <p:cNvSpPr txBox="1"/>
                <p:nvPr/>
              </p:nvSpPr>
              <p:spPr>
                <a:xfrm>
                  <a:off x="8143728" y="3102316"/>
                  <a:ext cx="316726" cy="300694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>
                    <a:spcAft>
                      <a:spcPts val="600"/>
                    </a:spcAft>
                    <a:buClr>
                      <a:schemeClr val="tx2"/>
                    </a:buClr>
                  </a:pPr>
                  <a:r>
                    <a:rPr lang="en-GB" sz="1600" b="1" spc="0" baseline="0">
                      <a:ln/>
                      <a:solidFill>
                        <a:srgbClr val="595959"/>
                      </a:solidFill>
                      <a:latin typeface="Arial"/>
                      <a:cs typeface="Arial"/>
                      <a:sym typeface="Arial"/>
                      <a:rtl val="0"/>
                    </a:rPr>
                    <a:t>32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0C967DB-8BAE-36CF-58EA-CD7C8CBAA092}"/>
                    </a:ext>
                  </a:extLst>
                </p:cNvPr>
                <p:cNvSpPr txBox="1"/>
                <p:nvPr/>
              </p:nvSpPr>
              <p:spPr>
                <a:xfrm rot="16200000">
                  <a:off x="7485144" y="3070310"/>
                  <a:ext cx="817513" cy="212793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>
                    <a:spcAft>
                      <a:spcPts val="600"/>
                    </a:spcAft>
                    <a:buClr>
                      <a:schemeClr val="tx2"/>
                    </a:buClr>
                  </a:pPr>
                  <a:r>
                    <a:rPr lang="en-GB" sz="1200" b="1" spc="0" baseline="0">
                      <a:ln/>
                      <a:solidFill>
                        <a:srgbClr val="595959"/>
                      </a:solidFill>
                      <a:latin typeface="Arial"/>
                      <a:cs typeface="Arial"/>
                      <a:sym typeface="Arial"/>
                      <a:rtl val="0"/>
                    </a:rPr>
                    <a:t>EUR/MWh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9138450-187B-9CB5-4E5A-BE292CBE27BE}"/>
                    </a:ext>
                  </a:extLst>
                </p:cNvPr>
                <p:cNvSpPr txBox="1"/>
                <p:nvPr/>
              </p:nvSpPr>
              <p:spPr>
                <a:xfrm>
                  <a:off x="9638956" y="1686372"/>
                  <a:ext cx="316726" cy="300694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>
                    <a:spcAft>
                      <a:spcPts val="600"/>
                    </a:spcAft>
                    <a:buClr>
                      <a:schemeClr val="tx2"/>
                    </a:buClr>
                  </a:pPr>
                  <a:r>
                    <a:rPr lang="en-GB" sz="1600" b="1" spc="0" baseline="0">
                      <a:ln/>
                      <a:solidFill>
                        <a:srgbClr val="595959"/>
                      </a:solidFill>
                      <a:latin typeface="Arial"/>
                      <a:cs typeface="Arial"/>
                      <a:sym typeface="Arial"/>
                      <a:rtl val="0"/>
                    </a:rPr>
                    <a:t>60</a:t>
                  </a: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39B70C8B-C603-7512-3DB8-EB74C1107EE1}"/>
                    </a:ext>
                  </a:extLst>
                </p:cNvPr>
                <p:cNvSpPr txBox="1"/>
                <p:nvPr/>
              </p:nvSpPr>
              <p:spPr>
                <a:xfrm>
                  <a:off x="8101409" y="4992641"/>
                  <a:ext cx="402927" cy="246022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ctr">
                    <a:spcAft>
                      <a:spcPts val="600"/>
                    </a:spcAft>
                    <a:buClr>
                      <a:schemeClr val="tx2"/>
                    </a:buClr>
                  </a:pPr>
                  <a:r>
                    <a:rPr lang="en-GB" sz="1200" spc="0" baseline="0">
                      <a:ln/>
                      <a:solidFill>
                        <a:srgbClr val="595959"/>
                      </a:solidFill>
                      <a:latin typeface="Arial"/>
                      <a:cs typeface="Arial"/>
                      <a:sym typeface="Arial"/>
                      <a:rtl val="0"/>
                    </a:rPr>
                    <a:t>2022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623FA949-D625-32EC-F82A-4F77A98C5700}"/>
                    </a:ext>
                  </a:extLst>
                </p:cNvPr>
                <p:cNvSpPr txBox="1"/>
                <p:nvPr/>
              </p:nvSpPr>
              <p:spPr>
                <a:xfrm>
                  <a:off x="8597249" y="4992641"/>
                  <a:ext cx="402927" cy="246022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>
                    <a:spcAft>
                      <a:spcPts val="600"/>
                    </a:spcAft>
                    <a:buClr>
                      <a:schemeClr val="tx2"/>
                    </a:buClr>
                  </a:pPr>
                  <a:r>
                    <a:rPr lang="en-GB" sz="1200" spc="0" baseline="0">
                      <a:ln/>
                      <a:solidFill>
                        <a:srgbClr val="595959"/>
                      </a:solidFill>
                      <a:latin typeface="Arial"/>
                      <a:cs typeface="Arial"/>
                      <a:sym typeface="Arial"/>
                      <a:rtl val="0"/>
                    </a:rPr>
                    <a:t>2030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032D179E-4C7C-8288-4FA9-2116D2F75C8D}"/>
                    </a:ext>
                  </a:extLst>
                </p:cNvPr>
                <p:cNvSpPr txBox="1"/>
                <p:nvPr/>
              </p:nvSpPr>
              <p:spPr>
                <a:xfrm>
                  <a:off x="9101639" y="4992641"/>
                  <a:ext cx="402927" cy="246022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>
                    <a:spcAft>
                      <a:spcPts val="600"/>
                    </a:spcAft>
                    <a:buClr>
                      <a:schemeClr val="tx2"/>
                    </a:buClr>
                  </a:pPr>
                  <a:r>
                    <a:rPr lang="en-GB" sz="1200" spc="0" baseline="0">
                      <a:ln/>
                      <a:solidFill>
                        <a:srgbClr val="595959"/>
                      </a:solidFill>
                      <a:latin typeface="Arial"/>
                      <a:cs typeface="Arial"/>
                      <a:sym typeface="Arial"/>
                      <a:rtl val="0"/>
                    </a:rPr>
                    <a:t>2040</a:t>
                  </a: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910CC3E-C35D-3C63-75E5-23A79A2F7A64}"/>
                    </a:ext>
                  </a:extLst>
                </p:cNvPr>
                <p:cNvSpPr txBox="1"/>
                <p:nvPr/>
              </p:nvSpPr>
              <p:spPr>
                <a:xfrm>
                  <a:off x="9603073" y="4987694"/>
                  <a:ext cx="402927" cy="246022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>
                    <a:spcAft>
                      <a:spcPts val="600"/>
                    </a:spcAft>
                    <a:buClr>
                      <a:schemeClr val="tx2"/>
                    </a:buClr>
                  </a:pPr>
                  <a:r>
                    <a:rPr lang="en-GB" sz="1200" spc="0" baseline="0">
                      <a:ln/>
                      <a:solidFill>
                        <a:srgbClr val="595959"/>
                      </a:solidFill>
                      <a:latin typeface="Arial"/>
                      <a:cs typeface="Arial"/>
                      <a:sym typeface="Arial"/>
                      <a:rtl val="0"/>
                    </a:rPr>
                    <a:t>2050</a:t>
                  </a:r>
                </a:p>
              </p:txBody>
            </p:sp>
            <p:sp>
              <p:nvSpPr>
                <p:cNvPr id="58" name="Free-form: Shape 53">
                  <a:extLst>
                    <a:ext uri="{FF2B5EF4-FFF2-40B4-BE49-F238E27FC236}">
                      <a16:creationId xmlns:a16="http://schemas.microsoft.com/office/drawing/2014/main" id="{4B6E34E9-9922-8F63-7FFC-B0A8473934E8}"/>
                    </a:ext>
                  </a:extLst>
                </p:cNvPr>
                <p:cNvSpPr/>
                <p:nvPr/>
              </p:nvSpPr>
              <p:spPr>
                <a:xfrm>
                  <a:off x="8145430" y="5372735"/>
                  <a:ext cx="57363" cy="61562"/>
                </a:xfrm>
                <a:custGeom>
                  <a:avLst/>
                  <a:gdLst>
                    <a:gd name="connsiteX0" fmla="*/ -4083 w 57363"/>
                    <a:gd name="connsiteY0" fmla="*/ -2581 h 56960"/>
                    <a:gd name="connsiteX1" fmla="*/ 53281 w 57363"/>
                    <a:gd name="connsiteY1" fmla="*/ -2581 h 56960"/>
                    <a:gd name="connsiteX2" fmla="*/ 53281 w 57363"/>
                    <a:gd name="connsiteY2" fmla="*/ 54379 h 56960"/>
                    <a:gd name="connsiteX3" fmla="*/ -4083 w 57363"/>
                    <a:gd name="connsiteY3" fmla="*/ 54379 h 56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363" h="56960">
                      <a:moveTo>
                        <a:pt x="-4083" y="-2581"/>
                      </a:moveTo>
                      <a:lnTo>
                        <a:pt x="53281" y="-2581"/>
                      </a:lnTo>
                      <a:lnTo>
                        <a:pt x="53281" y="54379"/>
                      </a:lnTo>
                      <a:lnTo>
                        <a:pt x="-4083" y="54379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595FCC2B-C992-E748-2F47-193588CCB71C}"/>
                    </a:ext>
                  </a:extLst>
                </p:cNvPr>
                <p:cNvSpPr txBox="1"/>
                <p:nvPr/>
              </p:nvSpPr>
              <p:spPr>
                <a:xfrm>
                  <a:off x="8157400" y="5275696"/>
                  <a:ext cx="1019878" cy="246022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>
                    <a:spcAft>
                      <a:spcPts val="600"/>
                    </a:spcAft>
                    <a:buClr>
                      <a:schemeClr val="tx2"/>
                    </a:buClr>
                  </a:pPr>
                  <a:r>
                    <a:rPr lang="en-GB" sz="1200" spc="0" baseline="0">
                      <a:ln/>
                      <a:solidFill>
                        <a:srgbClr val="595959"/>
                      </a:solidFill>
                      <a:latin typeface="Arial"/>
                      <a:cs typeface="Arial"/>
                      <a:sym typeface="Arial"/>
                      <a:rtl val="0"/>
                    </a:rPr>
                    <a:t>legacy grid costs</a:t>
                  </a:r>
                </a:p>
              </p:txBody>
            </p:sp>
            <p:sp>
              <p:nvSpPr>
                <p:cNvPr id="60" name="Free-form: Shape 55">
                  <a:extLst>
                    <a:ext uri="{FF2B5EF4-FFF2-40B4-BE49-F238E27FC236}">
                      <a16:creationId xmlns:a16="http://schemas.microsoft.com/office/drawing/2014/main" id="{A44BC966-DABB-97D4-8BE5-8D2666ACA216}"/>
                    </a:ext>
                  </a:extLst>
                </p:cNvPr>
                <p:cNvSpPr/>
                <p:nvPr/>
              </p:nvSpPr>
              <p:spPr>
                <a:xfrm>
                  <a:off x="9255761" y="5381281"/>
                  <a:ext cx="57363" cy="60751"/>
                </a:xfrm>
                <a:custGeom>
                  <a:avLst/>
                  <a:gdLst>
                    <a:gd name="connsiteX0" fmla="*/ -4164 w 57363"/>
                    <a:gd name="connsiteY0" fmla="*/ -2581 h 56960"/>
                    <a:gd name="connsiteX1" fmla="*/ 53200 w 57363"/>
                    <a:gd name="connsiteY1" fmla="*/ -2581 h 56960"/>
                    <a:gd name="connsiteX2" fmla="*/ 53200 w 57363"/>
                    <a:gd name="connsiteY2" fmla="*/ 54379 h 56960"/>
                    <a:gd name="connsiteX3" fmla="*/ -4164 w 57363"/>
                    <a:gd name="connsiteY3" fmla="*/ 54379 h 56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363" h="56960">
                      <a:moveTo>
                        <a:pt x="-4164" y="-2581"/>
                      </a:moveTo>
                      <a:lnTo>
                        <a:pt x="53200" y="-2581"/>
                      </a:lnTo>
                      <a:lnTo>
                        <a:pt x="53200" y="54379"/>
                      </a:lnTo>
                      <a:lnTo>
                        <a:pt x="-4164" y="54379"/>
                      </a:lnTo>
                      <a:close/>
                    </a:path>
                  </a:pathLst>
                </a:custGeom>
                <a:solidFill>
                  <a:srgbClr val="004FEE"/>
                </a:solidFill>
                <a:ln w="95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02C1D3EF-7CD6-CFB5-4578-DE2D70EA29EE}"/>
                    </a:ext>
                  </a:extLst>
                </p:cNvPr>
                <p:cNvSpPr txBox="1"/>
                <p:nvPr/>
              </p:nvSpPr>
              <p:spPr>
                <a:xfrm>
                  <a:off x="9270379" y="5277225"/>
                  <a:ext cx="895502" cy="246022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>
                    <a:spcAft>
                      <a:spcPts val="600"/>
                    </a:spcAft>
                    <a:buClr>
                      <a:schemeClr val="tx2"/>
                    </a:buClr>
                  </a:pPr>
                  <a:r>
                    <a:rPr lang="en-GB" sz="1200" spc="0" baseline="0">
                      <a:ln/>
                      <a:solidFill>
                        <a:srgbClr val="595959"/>
                      </a:solidFill>
                      <a:latin typeface="Arial"/>
                      <a:cs typeface="Arial"/>
                      <a:sym typeface="Arial"/>
                      <a:rtl val="0"/>
                    </a:rPr>
                    <a:t>new grid costs</a:t>
                  </a:r>
                </a:p>
              </p:txBody>
            </p:sp>
            <p:sp>
              <p:nvSpPr>
                <p:cNvPr id="62" name="Free-form: Shape 57">
                  <a:extLst>
                    <a:ext uri="{FF2B5EF4-FFF2-40B4-BE49-F238E27FC236}">
                      <a16:creationId xmlns:a16="http://schemas.microsoft.com/office/drawing/2014/main" id="{A5E6E0CD-2D96-5940-9287-00DAD8DFC784}"/>
                    </a:ext>
                  </a:extLst>
                </p:cNvPr>
                <p:cNvSpPr/>
                <p:nvPr/>
              </p:nvSpPr>
              <p:spPr>
                <a:xfrm rot="10800000" flipV="1">
                  <a:off x="8174117" y="1958212"/>
                  <a:ext cx="1748694" cy="0"/>
                </a:xfrm>
                <a:custGeom>
                  <a:avLst/>
                  <a:gdLst>
                    <a:gd name="connsiteX0" fmla="*/ -60 w 1748694"/>
                    <a:gd name="connsiteY0" fmla="*/ 6 h 0"/>
                    <a:gd name="connsiteX1" fmla="*/ 1748634 w 1748694"/>
                    <a:gd name="connsiteY1" fmla="*/ 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48694">
                      <a:moveTo>
                        <a:pt x="-60" y="6"/>
                      </a:moveTo>
                      <a:lnTo>
                        <a:pt x="1748634" y="7"/>
                      </a:lnTo>
                    </a:path>
                  </a:pathLst>
                </a:custGeom>
                <a:solidFill>
                  <a:srgbClr val="000000"/>
                </a:solidFill>
                <a:ln w="9576" cap="flat">
                  <a:solidFill>
                    <a:srgbClr val="004FEE"/>
                  </a:solidFill>
                  <a:custDash>
                    <a:ds d="600945" sp="75118"/>
                  </a:custDash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3BFD4B87-02E6-B93F-9183-521075A7A3F4}"/>
                    </a:ext>
                  </a:extLst>
                </p:cNvPr>
                <p:cNvSpPr txBox="1"/>
                <p:nvPr/>
              </p:nvSpPr>
              <p:spPr>
                <a:xfrm>
                  <a:off x="8098008" y="1732449"/>
                  <a:ext cx="1505065" cy="218686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>
                    <a:spcAft>
                      <a:spcPts val="600"/>
                    </a:spcAft>
                    <a:buClr>
                      <a:schemeClr val="tx2"/>
                    </a:buClr>
                  </a:pPr>
                  <a:r>
                    <a:rPr lang="en-GB" sz="1000" b="1" spc="0" baseline="0">
                      <a:ln/>
                      <a:solidFill>
                        <a:srgbClr val="004FEE"/>
                      </a:solidFill>
                      <a:latin typeface="Arial"/>
                      <a:cs typeface="Arial"/>
                      <a:sym typeface="Arial"/>
                      <a:rtl val="0"/>
                    </a:rPr>
                    <a:t>+87% between 2022 and 2050</a:t>
                  </a:r>
                </a:p>
              </p:txBody>
            </p:sp>
          </p:grpSp>
        </p:grp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608B4787-601C-E434-61F0-CA86DFFF9819}"/>
                </a:ext>
              </a:extLst>
            </p:cNvPr>
            <p:cNvSpPr/>
            <p:nvPr/>
          </p:nvSpPr>
          <p:spPr>
            <a:xfrm rot="16200000">
              <a:off x="856916" y="2689798"/>
              <a:ext cx="1317895" cy="212399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44C5E1-376C-23BC-E623-07350862FDC6}"/>
              </a:ext>
            </a:extLst>
          </p:cNvPr>
          <p:cNvCxnSpPr>
            <a:cxnSpLocks/>
          </p:cNvCxnSpPr>
          <p:nvPr/>
        </p:nvCxnSpPr>
        <p:spPr>
          <a:xfrm>
            <a:off x="1117600" y="5510353"/>
            <a:ext cx="2993521" cy="0"/>
          </a:xfrm>
          <a:prstGeom prst="line">
            <a:avLst/>
          </a:prstGeom>
          <a:ln w="31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395951E-60B9-21C3-2B60-ED06209625F7}"/>
              </a:ext>
            </a:extLst>
          </p:cNvPr>
          <p:cNvSpPr txBox="1"/>
          <p:nvPr/>
        </p:nvSpPr>
        <p:spPr>
          <a:xfrm>
            <a:off x="8164536" y="1524001"/>
            <a:ext cx="3589313" cy="438212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/>
          </a:bodyPr>
          <a:lstStyle/>
          <a:p>
            <a:endParaRPr lang="en-GB" sz="2000" b="1" i="1" dirty="0"/>
          </a:p>
          <a:p>
            <a:endParaRPr lang="en-GB" sz="2000" b="1" i="1" dirty="0"/>
          </a:p>
          <a:p>
            <a:r>
              <a:rPr lang="en-GB" sz="2400" b="1" dirty="0"/>
              <a:t>Innovative grid technologies can help:</a:t>
            </a:r>
          </a:p>
          <a:p>
            <a:endParaRPr lang="en-GB" sz="2400" b="1" dirty="0"/>
          </a:p>
          <a:p>
            <a:r>
              <a:rPr lang="en-GB" sz="2400" b="1" dirty="0"/>
              <a:t>20-40 % increase in overall network capacity by 2040</a:t>
            </a:r>
          </a:p>
          <a:p>
            <a:endParaRPr lang="en-GB" sz="2400" b="1" dirty="0"/>
          </a:p>
          <a:p>
            <a:r>
              <a:rPr lang="en-GB" sz="2400" b="1" dirty="0"/>
              <a:t>35 % reduction in conventional expansion costs by 2040</a:t>
            </a:r>
          </a:p>
          <a:p>
            <a:pPr algn="ctr"/>
            <a:r>
              <a:rPr lang="en-GB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231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609FB-4E50-BB61-B221-E6A7E1B1A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8C99D-5AD5-3632-AC6C-A005539DF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Sneak peek 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D4C28D-295B-E469-EF77-31D4D4F9D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29</a:t>
            </a:fld>
            <a:endParaRPr lang="en-SI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DC2CD5A-B912-4347-77AB-C0D57BB10AB9}"/>
              </a:ext>
            </a:extLst>
          </p:cNvPr>
          <p:cNvSpPr txBox="1">
            <a:spLocks/>
          </p:cNvSpPr>
          <p:nvPr/>
        </p:nvSpPr>
        <p:spPr>
          <a:xfrm>
            <a:off x="7540688" y="1466727"/>
            <a:ext cx="3770044" cy="43605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400" b="1">
              <a:solidFill>
                <a:srgbClr val="004FEE"/>
              </a:solidFill>
            </a:endParaRPr>
          </a:p>
        </p:txBody>
      </p:sp>
      <p:pic>
        <p:nvPicPr>
          <p:cNvPr id="7" name="Picture 6" descr="A map of europe with different colored countries/regions&#10;&#10;AI-generated content may be incorrect.">
            <a:extLst>
              <a:ext uri="{FF2B5EF4-FFF2-40B4-BE49-F238E27FC236}">
                <a16:creationId xmlns:a16="http://schemas.microsoft.com/office/drawing/2014/main" id="{ADA4004B-07A1-0F49-B311-2DE3F844F6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85241" y="1466727"/>
            <a:ext cx="4782154" cy="40946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59D13A-61C9-F5D7-79F7-BC7A5AD67698}"/>
              </a:ext>
            </a:extLst>
          </p:cNvPr>
          <p:cNvSpPr/>
          <p:nvPr/>
        </p:nvSpPr>
        <p:spPr>
          <a:xfrm>
            <a:off x="824118" y="1596776"/>
            <a:ext cx="3295050" cy="903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b="1">
                <a:solidFill>
                  <a:srgbClr val="004EED"/>
                </a:solidFill>
              </a:rPr>
              <a:t>Flexibility needs make flat grid tariffs costly, pushing Time of Use forward…</a:t>
            </a:r>
            <a:br>
              <a:rPr lang="en-GB" sz="1400" b="1">
                <a:solidFill>
                  <a:srgbClr val="004EED"/>
                </a:solidFill>
              </a:rPr>
            </a:br>
            <a:r>
              <a:rPr lang="en-GB" sz="140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of use tariffs in Europe, 2023</a:t>
            </a:r>
            <a:endParaRPr lang="en-GB" sz="1400" b="1">
              <a:solidFill>
                <a:srgbClr val="00000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4AEA03E-7E9A-C131-E004-985D6EE21317}"/>
              </a:ext>
            </a:extLst>
          </p:cNvPr>
          <p:cNvSpPr txBox="1">
            <a:spLocks/>
          </p:cNvSpPr>
          <p:nvPr/>
        </p:nvSpPr>
        <p:spPr>
          <a:xfrm>
            <a:off x="735218" y="1165731"/>
            <a:ext cx="5538582" cy="1439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/>
              <a:t>Grid tariffs play a role, too.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A6F81A-C676-3278-38C3-CFECFD3A08BD}"/>
              </a:ext>
            </a:extLst>
          </p:cNvPr>
          <p:cNvSpPr txBox="1"/>
          <p:nvPr/>
        </p:nvSpPr>
        <p:spPr>
          <a:xfrm>
            <a:off x="180975" y="5629275"/>
            <a:ext cx="6531037" cy="7694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20000"/>
          </a:bodyPr>
          <a:lstStyle>
            <a:defPPr>
              <a:defRPr lang="en-US"/>
            </a:defPPr>
            <a:lvl1pPr algn="ctr">
              <a:spcAft>
                <a:spcPts val="600"/>
              </a:spcAft>
              <a:buClr>
                <a:schemeClr val="tx2"/>
              </a:buClr>
              <a:defRPr b="1">
                <a:solidFill>
                  <a:srgbClr val="004FEE"/>
                </a:solidFill>
              </a:defRPr>
            </a:lvl1pPr>
          </a:lstStyle>
          <a:p>
            <a:r>
              <a:rPr lang="en-GB" dirty="0"/>
              <a:t>ACER’s report on network tariff practices: “Getting the signals right: electricity network tariff methodologies in Europe” (March 2025)</a:t>
            </a:r>
          </a:p>
        </p:txBody>
      </p:sp>
      <p:pic>
        <p:nvPicPr>
          <p:cNvPr id="5" name="Picture 2" descr="Free Robot Loneliness photo and picture">
            <a:extLst>
              <a:ext uri="{FF2B5EF4-FFF2-40B4-BE49-F238E27FC236}">
                <a16:creationId xmlns:a16="http://schemas.microsoft.com/office/drawing/2014/main" id="{27936A7D-8F67-DDB8-1787-550F5626C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93088" y="1555505"/>
            <a:ext cx="3770044" cy="449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8960B59-D252-114C-642D-B3FFB22F370A}"/>
              </a:ext>
            </a:extLst>
          </p:cNvPr>
          <p:cNvSpPr txBox="1">
            <a:spLocks/>
          </p:cNvSpPr>
          <p:nvPr/>
        </p:nvSpPr>
        <p:spPr>
          <a:xfrm>
            <a:off x="7693088" y="1619127"/>
            <a:ext cx="3770044" cy="43605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i="1" dirty="0">
                <a:solidFill>
                  <a:srgbClr val="004FEE"/>
                </a:solidFill>
              </a:rPr>
              <a:t>"The future is already here – it's just not very evenly distributed“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004FEE"/>
                </a:solidFill>
              </a:rPr>
              <a:t>William Gibson</a:t>
            </a:r>
          </a:p>
        </p:txBody>
      </p:sp>
    </p:spTree>
    <p:extLst>
      <p:ext uri="{BB962C8B-B14F-4D97-AF65-F5344CB8AC3E}">
        <p14:creationId xmlns:p14="http://schemas.microsoft.com/office/powerpoint/2010/main" val="56084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A370A-3E29-F551-03E9-AEB3F5CDA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29EA402-C6B7-0309-3C26-0E05DCEA653E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alphaModFix amt="26000"/>
          </a:blip>
          <a:stretch>
            <a:fillRect/>
          </a:stretch>
        </p:blipFill>
        <p:spPr>
          <a:xfrm>
            <a:off x="1904603" y="1869478"/>
            <a:ext cx="8382793" cy="42066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17337F-B9B9-73B9-89A4-994111201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600" dirty="0"/>
              <a:t>Tackling security of supply together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404746-A064-6539-2354-622F6A57B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3</a:t>
            </a:fld>
            <a:endParaRPr lang="en-SI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583902-5E79-4339-E20F-22D862971B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950" y="6281998"/>
            <a:ext cx="10795000" cy="576002"/>
          </a:xfrm>
        </p:spPr>
        <p:txBody>
          <a:bodyPr/>
          <a:lstStyle/>
          <a:p>
            <a:r>
              <a:rPr lang="en-GB" dirty="0"/>
              <a:t>Source: ENTSO-E’s </a:t>
            </a:r>
            <a:r>
              <a:rPr lang="en-GB" dirty="0">
                <a:hlinkClick r:id="rId3"/>
              </a:rPr>
              <a:t>report</a:t>
            </a:r>
            <a:r>
              <a:rPr lang="en-GB" dirty="0"/>
              <a:t> of the Continental Europe Synchronous Area Separation on 8 January 2021, 15 July 2021.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46E2BF-5FA6-2017-05E9-F644944CE5F4}"/>
              </a:ext>
            </a:extLst>
          </p:cNvPr>
          <p:cNvGrpSpPr/>
          <p:nvPr/>
        </p:nvGrpSpPr>
        <p:grpSpPr>
          <a:xfrm>
            <a:off x="12859627" y="1136675"/>
            <a:ext cx="5777760" cy="4112278"/>
            <a:chOff x="6744987" y="931497"/>
            <a:chExt cx="4871695" cy="3484773"/>
          </a:xfrm>
        </p:grpSpPr>
        <p:pic>
          <p:nvPicPr>
            <p:cNvPr id="6" name="Picture 2" descr="Unity in power, power in unity: why the EU needs more integrated  electricity markets">
              <a:extLst>
                <a:ext uri="{FF2B5EF4-FFF2-40B4-BE49-F238E27FC236}">
                  <a16:creationId xmlns:a16="http://schemas.microsoft.com/office/drawing/2014/main" id="{D6F9BE92-39EF-24E8-587D-0C83A6B5FD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3271" y="1674728"/>
              <a:ext cx="4653411" cy="2510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988560A-7AF9-8D79-EE3B-3DBCFEFC6DBA}"/>
                </a:ext>
              </a:extLst>
            </p:cNvPr>
            <p:cNvSpPr/>
            <p:nvPr/>
          </p:nvSpPr>
          <p:spPr>
            <a:xfrm>
              <a:off x="6744987" y="931497"/>
              <a:ext cx="4847844" cy="530545"/>
            </a:xfrm>
            <a:prstGeom prst="round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sl-SI" sz="1400" b="1" dirty="0">
                  <a:solidFill>
                    <a:schemeClr val="accent1"/>
                  </a:solidFill>
                </a:rPr>
                <a:t>France became a huge importer of electricity </a:t>
              </a:r>
              <a:br>
                <a:rPr lang="sl-SI" sz="1400" b="1" dirty="0">
                  <a:solidFill>
                    <a:schemeClr val="accent1"/>
                  </a:solidFill>
                </a:rPr>
              </a:br>
              <a:r>
                <a:rPr lang="sl-SI" sz="1400" b="1" dirty="0">
                  <a:solidFill>
                    <a:schemeClr val="accent1"/>
                  </a:solidFill>
                </a:rPr>
                <a:t>during the energy crisis</a:t>
              </a:r>
              <a:endParaRPr lang="en-GB" sz="1400" b="1" dirty="0">
                <a:solidFill>
                  <a:schemeClr val="accent1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EC0D7B1-B72A-3D3E-807C-237472A5F59F}"/>
                </a:ext>
              </a:extLst>
            </p:cNvPr>
            <p:cNvSpPr/>
            <p:nvPr/>
          </p:nvSpPr>
          <p:spPr>
            <a:xfrm>
              <a:off x="7055268" y="4205613"/>
              <a:ext cx="4502378" cy="210657"/>
            </a:xfrm>
            <a:prstGeom prst="round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sl-SI" sz="750" dirty="0"/>
                <a:t>Note: The length of the arrow is directly proportional to the amount of electricity imported or exported.</a:t>
              </a:r>
              <a:endParaRPr lang="en-GB" sz="75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64037F-402F-6A52-06ED-67D8D514BD07}"/>
              </a:ext>
            </a:extLst>
          </p:cNvPr>
          <p:cNvGrpSpPr/>
          <p:nvPr/>
        </p:nvGrpSpPr>
        <p:grpSpPr>
          <a:xfrm>
            <a:off x="1904603" y="1381537"/>
            <a:ext cx="8382793" cy="4659549"/>
            <a:chOff x="1904603" y="1381537"/>
            <a:chExt cx="8382793" cy="465954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EE1F0C-FE54-16DF-EC44-61683B996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4603" y="1834476"/>
              <a:ext cx="8382793" cy="420661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2B4A7A2-D8BD-F72E-A12A-54CEED0CD3F9}"/>
                </a:ext>
              </a:extLst>
            </p:cNvPr>
            <p:cNvSpPr/>
            <p:nvPr/>
          </p:nvSpPr>
          <p:spPr>
            <a:xfrm>
              <a:off x="3431381" y="1381537"/>
              <a:ext cx="5329237" cy="578882"/>
            </a:xfrm>
            <a:prstGeom prst="round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accent1"/>
                  </a:solidFill>
                </a:rPr>
                <a:t>In 2021, a major operational incident split Continental Europe into two parts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346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F8058-5CC4-D8F4-A3F8-1E5A95B98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94E21-1C68-AF85-F152-4E46B6F8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600" dirty="0"/>
              <a:t>Tackling security of supply together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48CBFB-1628-F290-1480-CD53F2CE0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4</a:t>
            </a:fld>
            <a:endParaRPr lang="en-SI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4D15D2-4716-A84A-F570-C167760C57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950" y="6281998"/>
            <a:ext cx="10795000" cy="576002"/>
          </a:xfrm>
        </p:spPr>
        <p:txBody>
          <a:bodyPr/>
          <a:lstStyle/>
          <a:p>
            <a:r>
              <a:rPr lang="en-GB" dirty="0"/>
              <a:t>Source: </a:t>
            </a:r>
            <a:r>
              <a:rPr lang="en-US" dirty="0">
                <a:solidFill>
                  <a:srgbClr val="7F7F7F"/>
                </a:solidFill>
                <a:cs typeface="Arial"/>
                <a:hlinkClick r:id="rId2"/>
              </a:rPr>
              <a:t>Z</a:t>
            </a:r>
            <a:r>
              <a:rPr lang="en-GB" dirty="0" err="1">
                <a:solidFill>
                  <a:srgbClr val="7F7F7F"/>
                </a:solidFill>
                <a:cs typeface="Arial"/>
                <a:hlinkClick r:id="rId2"/>
              </a:rPr>
              <a:t>achmann</a:t>
            </a:r>
            <a:r>
              <a:rPr lang="en-GB" dirty="0">
                <a:solidFill>
                  <a:srgbClr val="7F7F7F"/>
                </a:solidFill>
                <a:cs typeface="Arial"/>
                <a:hlinkClick r:id="rId2"/>
              </a:rPr>
              <a:t>, G., C. Batlle, F. Beaude, C. Maurer, M. </a:t>
            </a:r>
            <a:r>
              <a:rPr lang="en-GB" dirty="0" err="1">
                <a:solidFill>
                  <a:srgbClr val="7F7F7F"/>
                </a:solidFill>
                <a:cs typeface="Arial"/>
                <a:hlinkClick r:id="rId2"/>
              </a:rPr>
              <a:t>Morawiecka</a:t>
            </a:r>
            <a:r>
              <a:rPr lang="en-GB" dirty="0">
                <a:solidFill>
                  <a:srgbClr val="7F7F7F"/>
                </a:solidFill>
                <a:cs typeface="Arial"/>
                <a:hlinkClick r:id="rId2"/>
              </a:rPr>
              <a:t> and F. Roques (2024) ‘Unity in power, power in unity: why the EU needs more integrated electricity markets’, Policy Brief 2024/03, Bruegel</a:t>
            </a:r>
            <a:r>
              <a:rPr lang="en-US" dirty="0">
                <a:solidFill>
                  <a:srgbClr val="7F7F7F"/>
                </a:solidFill>
                <a:cs typeface="Arial"/>
              </a:rPr>
              <a:t>, </a:t>
            </a:r>
            <a:r>
              <a:rPr lang="en-GB" dirty="0"/>
              <a:t>February 2024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B2E25E-5CE6-3B82-47AE-F42C95A13B90}"/>
              </a:ext>
            </a:extLst>
          </p:cNvPr>
          <p:cNvGrpSpPr/>
          <p:nvPr/>
        </p:nvGrpSpPr>
        <p:grpSpPr>
          <a:xfrm>
            <a:off x="2905158" y="1412875"/>
            <a:ext cx="6379521" cy="4540577"/>
            <a:chOff x="6744987" y="931497"/>
            <a:chExt cx="4871695" cy="3484773"/>
          </a:xfrm>
        </p:grpSpPr>
        <p:pic>
          <p:nvPicPr>
            <p:cNvPr id="6" name="Picture 2" descr="Unity in power, power in unity: why the EU needs more integrated  electricity markets">
              <a:extLst>
                <a:ext uri="{FF2B5EF4-FFF2-40B4-BE49-F238E27FC236}">
                  <a16:creationId xmlns:a16="http://schemas.microsoft.com/office/drawing/2014/main" id="{0E474101-5335-7314-11E8-CF3EC4B00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3271" y="1674728"/>
              <a:ext cx="4653411" cy="2510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C593495-96B8-687F-3F43-C866050B8E86}"/>
                </a:ext>
              </a:extLst>
            </p:cNvPr>
            <p:cNvSpPr/>
            <p:nvPr/>
          </p:nvSpPr>
          <p:spPr>
            <a:xfrm>
              <a:off x="6744987" y="931497"/>
              <a:ext cx="4847844" cy="530545"/>
            </a:xfrm>
            <a:prstGeom prst="round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sl-SI" sz="1400" b="1" dirty="0">
                  <a:solidFill>
                    <a:schemeClr val="accent1"/>
                  </a:solidFill>
                </a:rPr>
                <a:t>France became a huge importer of electricity </a:t>
              </a:r>
              <a:br>
                <a:rPr lang="sl-SI" sz="1400" b="1" dirty="0">
                  <a:solidFill>
                    <a:schemeClr val="accent1"/>
                  </a:solidFill>
                </a:rPr>
              </a:br>
              <a:r>
                <a:rPr lang="sl-SI" sz="1400" b="1" dirty="0">
                  <a:solidFill>
                    <a:schemeClr val="accent1"/>
                  </a:solidFill>
                </a:rPr>
                <a:t>during the energy crisis</a:t>
              </a:r>
              <a:endParaRPr lang="en-GB" sz="1400" b="1" dirty="0">
                <a:solidFill>
                  <a:schemeClr val="accent1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D778BC8-B896-4BA6-4361-94623D1DCC78}"/>
                </a:ext>
              </a:extLst>
            </p:cNvPr>
            <p:cNvSpPr/>
            <p:nvPr/>
          </p:nvSpPr>
          <p:spPr>
            <a:xfrm>
              <a:off x="7055268" y="4205613"/>
              <a:ext cx="4502378" cy="210657"/>
            </a:xfrm>
            <a:prstGeom prst="round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sl-SI" sz="750" dirty="0"/>
                <a:t>Note: The length of the arrow is directly proportional to the amount of electricity imported or exported.</a:t>
              </a:r>
              <a:endParaRPr lang="en-GB" sz="75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5E1C17-5DAE-D6D0-22D3-5ACDD53C24E9}"/>
              </a:ext>
            </a:extLst>
          </p:cNvPr>
          <p:cNvGrpSpPr/>
          <p:nvPr/>
        </p:nvGrpSpPr>
        <p:grpSpPr>
          <a:xfrm>
            <a:off x="-5746772" y="1933685"/>
            <a:ext cx="5618864" cy="3123228"/>
            <a:chOff x="1904603" y="1381537"/>
            <a:chExt cx="8382793" cy="465954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E1E7004-13AC-D437-457F-C07C5A68F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4603" y="1834476"/>
              <a:ext cx="8382793" cy="420661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02AB2C7-2FD9-B66A-DACD-91F88FC00691}"/>
                </a:ext>
              </a:extLst>
            </p:cNvPr>
            <p:cNvSpPr/>
            <p:nvPr/>
          </p:nvSpPr>
          <p:spPr>
            <a:xfrm>
              <a:off x="3431381" y="1381537"/>
              <a:ext cx="5329237" cy="578882"/>
            </a:xfrm>
            <a:prstGeom prst="round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accent1"/>
                  </a:solidFill>
                </a:rPr>
                <a:t>In 2021, a major operational incident split Continental Europe into two parts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5638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E5115-F13E-54BF-7AAF-015DFC48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Arial"/>
                <a:cs typeface="Arial"/>
              </a:rPr>
              <a:t>The benefits of integrated electricity markets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76C35-4252-7416-8763-09723C2B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5</a:t>
            </a:fld>
            <a:endParaRPr lang="en-SI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1C7C87-589B-8ED9-3933-9D6CD82B90D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529067" y="1661328"/>
            <a:ext cx="3121660" cy="3932214"/>
          </a:xfrm>
        </p:spPr>
        <p:txBody>
          <a:bodyPr/>
          <a:lstStyle/>
          <a:p>
            <a:pPr algn="ctr"/>
            <a:r>
              <a:rPr lang="en-GB" sz="1600" dirty="0"/>
              <a:t>How large are </a:t>
            </a:r>
            <a:r>
              <a:rPr lang="sl-SI" sz="1600" dirty="0"/>
              <a:t>the </a:t>
            </a:r>
            <a:r>
              <a:rPr lang="en-GB" sz="1600" dirty="0"/>
              <a:t>benefits from cross-border trade in the EU?</a:t>
            </a:r>
          </a:p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EC4C11-9CCE-CC7A-7377-7AF335E413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183"/>
          <a:stretch/>
        </p:blipFill>
        <p:spPr>
          <a:xfrm>
            <a:off x="515515" y="1620378"/>
            <a:ext cx="7747476" cy="4121241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D34C9C4-9BB9-D329-0514-A5259B8B3545}"/>
              </a:ext>
            </a:extLst>
          </p:cNvPr>
          <p:cNvSpPr txBox="1">
            <a:spLocks/>
          </p:cNvSpPr>
          <p:nvPr/>
        </p:nvSpPr>
        <p:spPr>
          <a:xfrm>
            <a:off x="609600" y="6281998"/>
            <a:ext cx="10887075" cy="57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indent="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0" indent="-216000" defTabSz="9144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8000" indent="-216000" defTabSz="914400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64000" indent="-216000" defTabSz="914400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64000" indent="0" defTabSz="914400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sl-SI" sz="900" dirty="0"/>
              <a:t>Source: </a:t>
            </a:r>
            <a:r>
              <a:rPr lang="en-GB" sz="900" dirty="0">
                <a:hlinkClick r:id="rId3"/>
              </a:rPr>
              <a:t>ACER’s assessment of the EU Wholesale Electricity Market Design</a:t>
            </a:r>
            <a:r>
              <a:rPr lang="en-GB" sz="900" dirty="0"/>
              <a:t>, April 2022</a:t>
            </a:r>
            <a:r>
              <a:rPr lang="sl-SI" sz="900" dirty="0"/>
              <a:t>.</a:t>
            </a:r>
            <a:endParaRPr lang="en-GB" sz="9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559BBC-18C8-D10D-3B60-8488C573519E}"/>
              </a:ext>
            </a:extLst>
          </p:cNvPr>
          <p:cNvGrpSpPr/>
          <p:nvPr/>
        </p:nvGrpSpPr>
        <p:grpSpPr>
          <a:xfrm>
            <a:off x="8940118" y="2420041"/>
            <a:ext cx="2414789" cy="2414789"/>
            <a:chOff x="8725468" y="2420041"/>
            <a:chExt cx="2414789" cy="2414789"/>
          </a:xfrm>
        </p:grpSpPr>
        <p:pic>
          <p:nvPicPr>
            <p:cNvPr id="12" name="Graphic 11" descr="Piggy Bank with solid fill">
              <a:extLst>
                <a:ext uri="{FF2B5EF4-FFF2-40B4-BE49-F238E27FC236}">
                  <a16:creationId xmlns:a16="http://schemas.microsoft.com/office/drawing/2014/main" id="{0AC8A2A0-3448-FDA8-D02E-D332E5C6E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25468" y="2420041"/>
              <a:ext cx="2414789" cy="24147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180CF1-7D0C-93FB-445B-88C4F36C631F}"/>
                </a:ext>
              </a:extLst>
            </p:cNvPr>
            <p:cNvSpPr txBox="1"/>
            <p:nvPr/>
          </p:nvSpPr>
          <p:spPr>
            <a:xfrm>
              <a:off x="9091442" y="3414904"/>
              <a:ext cx="1622738" cy="67828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algn="l">
                <a:spcAft>
                  <a:spcPts val="600"/>
                </a:spcAft>
                <a:buClr>
                  <a:schemeClr val="tx2"/>
                </a:buClr>
              </a:pPr>
              <a:r>
                <a:rPr lang="sl-SI" sz="2000" b="1" dirty="0">
                  <a:solidFill>
                    <a:schemeClr val="bg1"/>
                  </a:solidFill>
                </a:rPr>
                <a:t>€ 34 bn/yr.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69010FB9-3888-961B-A689-2114CE643445}"/>
              </a:ext>
            </a:extLst>
          </p:cNvPr>
          <p:cNvSpPr txBox="1">
            <a:spLocks/>
          </p:cNvSpPr>
          <p:nvPr/>
        </p:nvSpPr>
        <p:spPr>
          <a:xfrm>
            <a:off x="695325" y="1383285"/>
            <a:ext cx="7431244" cy="38900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b="1" dirty="0">
                <a:solidFill>
                  <a:schemeClr val="tx2"/>
                </a:solidFill>
              </a:rPr>
              <a:t>Evolution of EU wholesale electricity day-ahead market coupling, 2010-2021</a:t>
            </a:r>
            <a:endParaRPr lang="en-GB" b="1" dirty="0">
              <a:solidFill>
                <a:schemeClr val="tx2"/>
              </a:solidFill>
            </a:endParaRPr>
          </a:p>
          <a:p>
            <a:pPr algn="ctr"/>
            <a:endParaRPr lang="en-GB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738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47B22-7620-085A-8C4A-9303CAE38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600D6-7C01-B041-178A-63FC56CEB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75" y="1570022"/>
            <a:ext cx="10800000" cy="3094314"/>
          </a:xfrm>
        </p:spPr>
        <p:txBody>
          <a:bodyPr>
            <a:normAutofit/>
          </a:bodyPr>
          <a:lstStyle/>
          <a:p>
            <a:r>
              <a:rPr lang="en-GB" sz="4500" dirty="0"/>
              <a:t>A competitiveness ‘snapshot’ &amp; the interplay of electricity and gas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4A6E2-14B9-E4A0-13FE-111C42E5C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6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350449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38A10-8C75-2ED3-3001-952432369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7061" y="0"/>
            <a:ext cx="8838939" cy="1080000"/>
          </a:xfrm>
        </p:spPr>
        <p:txBody>
          <a:bodyPr/>
          <a:lstStyle/>
          <a:p>
            <a:pPr algn="l"/>
            <a:r>
              <a:rPr lang="en-GB" sz="2500" dirty="0"/>
              <a:t>Our competitiveness challenges are recent …</a:t>
            </a:r>
            <a:endParaRPr lang="en-GB" sz="25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9DD7EB-7CC4-E9AE-C7C4-C8B5CD106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7</a:t>
            </a:fld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EF6012-C56C-F3F3-ECBE-962F3266F7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fr-FR" sz="900" dirty="0"/>
              <a:t>Source: ACER (</a:t>
            </a:r>
            <a:r>
              <a:rPr lang="fr-FR" sz="900" dirty="0" err="1"/>
              <a:t>left</a:t>
            </a:r>
            <a:r>
              <a:rPr lang="fr-FR" sz="900" dirty="0"/>
              <a:t>), Bruegel (right).</a:t>
            </a:r>
            <a:endParaRPr lang="en-GB" sz="9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000E02-EA41-060B-0AC8-FEDD87FB7B5B}"/>
              </a:ext>
            </a:extLst>
          </p:cNvPr>
          <p:cNvSpPr txBox="1">
            <a:spLocks/>
          </p:cNvSpPr>
          <p:nvPr/>
        </p:nvSpPr>
        <p:spPr>
          <a:xfrm>
            <a:off x="2468220" y="3314"/>
            <a:ext cx="8991339" cy="1080000"/>
          </a:xfrm>
          <a:prstGeom prst="rect">
            <a:avLst/>
          </a:prstGeom>
        </p:spPr>
        <p:txBody>
          <a:bodyPr vert="horz" lIns="0" tIns="180000" rIns="0" bIns="18000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500">
                <a:solidFill>
                  <a:srgbClr val="FF0000"/>
                </a:solidFill>
              </a:rPr>
              <a:t>or are they?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D9B938-9638-0122-9C08-26F821C9A67E}"/>
              </a:ext>
            </a:extLst>
          </p:cNvPr>
          <p:cNvGrpSpPr/>
          <p:nvPr/>
        </p:nvGrpSpPr>
        <p:grpSpPr>
          <a:xfrm>
            <a:off x="701675" y="1483286"/>
            <a:ext cx="5560569" cy="4216342"/>
            <a:chOff x="494125" y="1342571"/>
            <a:chExt cx="5859904" cy="444331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B28AC24-30B1-68F3-F19B-9D2B273FE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4125" y="1342571"/>
              <a:ext cx="5859904" cy="4443315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3BD0ABD-FEAB-4DA8-0496-0201700A46EF}"/>
                </a:ext>
              </a:extLst>
            </p:cNvPr>
            <p:cNvSpPr/>
            <p:nvPr/>
          </p:nvSpPr>
          <p:spPr>
            <a:xfrm>
              <a:off x="672647" y="1380269"/>
              <a:ext cx="1119981" cy="449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96971D27-8C88-1593-6941-75CBD573F049}"/>
              </a:ext>
            </a:extLst>
          </p:cNvPr>
          <p:cNvSpPr/>
          <p:nvPr/>
        </p:nvSpPr>
        <p:spPr>
          <a:xfrm>
            <a:off x="2179933" y="5390757"/>
            <a:ext cx="1302026" cy="406884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graph of different countries/regions&#10;&#10;AI-generated content may be incorrect.">
            <a:extLst>
              <a:ext uri="{FF2B5EF4-FFF2-40B4-BE49-F238E27FC236}">
                <a16:creationId xmlns:a16="http://schemas.microsoft.com/office/drawing/2014/main" id="{9A35893C-D7BC-F07D-F680-64E7B164E0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417" y="1945752"/>
            <a:ext cx="5114618" cy="302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4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A6072-25C6-C353-1006-1D2469918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388" y="-13549"/>
            <a:ext cx="9386287" cy="1080000"/>
          </a:xfrm>
        </p:spPr>
        <p:txBody>
          <a:bodyPr/>
          <a:lstStyle/>
          <a:p>
            <a:r>
              <a:rPr lang="en-GB" sz="2800" dirty="0"/>
              <a:t>Gas markets are evolving &amp; increasingly global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E2DDA8-C26C-5433-4282-D8E1BA66E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8</a:t>
            </a:fld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2EB6BA-EDFE-45F0-69AC-9A0E5C467E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6721" y="6281998"/>
            <a:ext cx="10899954" cy="57600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900" dirty="0"/>
              <a:t>Source: ACER based on ICIS Heren.</a:t>
            </a:r>
            <a:br>
              <a:rPr lang="sl-SI" sz="900" dirty="0"/>
            </a:br>
            <a:r>
              <a:rPr lang="en-GB" sz="900" dirty="0"/>
              <a:t>Note: The Dutch Title Transfer Facility gas hub (TTF) and the United States Henry Hub are used as benchmarks for European and American gas prices respectively.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886F84-977B-42FA-FCCC-98BF37497261}"/>
              </a:ext>
            </a:extLst>
          </p:cNvPr>
          <p:cNvGrpSpPr/>
          <p:nvPr/>
        </p:nvGrpSpPr>
        <p:grpSpPr>
          <a:xfrm>
            <a:off x="695324" y="1216635"/>
            <a:ext cx="10932103" cy="4091360"/>
            <a:chOff x="286498" y="1081027"/>
            <a:chExt cx="11645728" cy="443142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C17600-FCA4-1BDA-0833-D7CC53C01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543" y="1755522"/>
              <a:ext cx="11506440" cy="375692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7A7AB8-BC0B-020C-D740-55C045849345}"/>
                </a:ext>
              </a:extLst>
            </p:cNvPr>
            <p:cNvSpPr txBox="1"/>
            <p:nvPr/>
          </p:nvSpPr>
          <p:spPr>
            <a:xfrm>
              <a:off x="286498" y="1081027"/>
              <a:ext cx="11506440" cy="34797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600"/>
                </a:spcAft>
                <a:buClr>
                  <a:schemeClr val="tx2"/>
                </a:buClr>
              </a:pPr>
              <a:r>
                <a:rPr lang="en-GB" sz="1400" b="1" dirty="0">
                  <a:solidFill>
                    <a:schemeClr val="tx2"/>
                  </a:solidFill>
                </a:rPr>
                <a:t>Price evolution of global gas benchmarks</a:t>
              </a:r>
              <a:r>
                <a:rPr lang="sl-SI" sz="1400" b="1" dirty="0">
                  <a:solidFill>
                    <a:schemeClr val="tx2"/>
                  </a:solidFill>
                </a:rPr>
                <a:t>,</a:t>
              </a:r>
              <a:r>
                <a:rPr lang="en-GB" sz="1400" b="1" dirty="0">
                  <a:solidFill>
                    <a:schemeClr val="tx2"/>
                  </a:solidFill>
                </a:rPr>
                <a:t> 2021</a:t>
              </a:r>
              <a:r>
                <a:rPr lang="sl-SI" sz="1400" b="1" dirty="0">
                  <a:solidFill>
                    <a:schemeClr val="tx2"/>
                  </a:solidFill>
                </a:rPr>
                <a:t>-</a:t>
              </a:r>
              <a:r>
                <a:rPr lang="en-GB" sz="1400" b="1" dirty="0">
                  <a:solidFill>
                    <a:schemeClr val="tx2"/>
                  </a:solidFill>
                </a:rPr>
                <a:t>2024 (EUR/MWh)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CB9805-CD13-26DD-E91D-E91B7C953E5F}"/>
                </a:ext>
              </a:extLst>
            </p:cNvPr>
            <p:cNvSpPr txBox="1"/>
            <p:nvPr/>
          </p:nvSpPr>
          <p:spPr>
            <a:xfrm>
              <a:off x="3965027" y="1503460"/>
              <a:ext cx="1856865" cy="65381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600"/>
                </a:spcAft>
                <a:buClr>
                  <a:schemeClr val="tx2"/>
                </a:buClr>
              </a:pPr>
              <a:r>
                <a:rPr lang="en-GB" sz="1000"/>
                <a:t>Geopolitical uncertainty; Russian supply disruption; costly storage injections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C96955A-3D2A-5839-63F7-FC2F398AA50C}"/>
                </a:ext>
              </a:extLst>
            </p:cNvPr>
            <p:cNvSpPr/>
            <p:nvPr/>
          </p:nvSpPr>
          <p:spPr>
            <a:xfrm rot="1147815">
              <a:off x="2873627" y="1670504"/>
              <a:ext cx="453444" cy="2740491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84FA47-C80F-B18F-7FF1-874F779BA6C7}"/>
                </a:ext>
              </a:extLst>
            </p:cNvPr>
            <p:cNvSpPr txBox="1"/>
            <p:nvPr/>
          </p:nvSpPr>
          <p:spPr>
            <a:xfrm>
              <a:off x="4893460" y="2575856"/>
              <a:ext cx="2198891" cy="105340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600"/>
                </a:spcAft>
                <a:buClr>
                  <a:schemeClr val="tx2"/>
                </a:buClr>
              </a:pPr>
              <a:r>
                <a:rPr lang="en-GB" sz="1000"/>
                <a:t>EU demand weak; high storage stocks; mild weather; continuous LNG supply backed by new import infrastructure; limited Asian LNG demand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4D82E43-1775-5C06-E983-248AE92BF344}"/>
                </a:ext>
              </a:extLst>
            </p:cNvPr>
            <p:cNvSpPr/>
            <p:nvPr/>
          </p:nvSpPr>
          <p:spPr>
            <a:xfrm rot="7189692">
              <a:off x="4759997" y="3201600"/>
              <a:ext cx="543365" cy="1906970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AE1B18C-1C8E-900A-5085-B495396D01BF}"/>
                </a:ext>
              </a:extLst>
            </p:cNvPr>
            <p:cNvSpPr txBox="1"/>
            <p:nvPr/>
          </p:nvSpPr>
          <p:spPr>
            <a:xfrm>
              <a:off x="9893217" y="2483965"/>
              <a:ext cx="2039009" cy="1091375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rtlCol="0" anchor="t">
              <a:noAutofit/>
            </a:bodyPr>
            <a:lstStyle>
              <a:defPPr>
                <a:defRPr lang="en-US"/>
              </a:defPPr>
              <a:lvl1pPr>
                <a:spcAft>
                  <a:spcPts val="600"/>
                </a:spcAft>
                <a:buClr>
                  <a:schemeClr val="tx2"/>
                </a:buClr>
                <a:defRPr sz="1100"/>
              </a:lvl1pPr>
            </a:lstStyle>
            <a:p>
              <a:r>
                <a:rPr lang="en-GB" sz="1000"/>
                <a:t>Tighter global LNG market due to rising global gas demand, geopolitical tensions; uncertainty about Ukraine transit flows; colder weather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5D3D859-361A-F404-E6AD-F2FE6AB102A0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>
              <a:off x="10912722" y="3575341"/>
              <a:ext cx="138744" cy="670011"/>
            </a:xfrm>
            <a:prstGeom prst="line">
              <a:avLst/>
            </a:prstGeom>
            <a:ln w="127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9E6BFE4-6360-4875-7EE3-975DD180CD63}"/>
                </a:ext>
              </a:extLst>
            </p:cNvPr>
            <p:cNvSpPr/>
            <p:nvPr/>
          </p:nvSpPr>
          <p:spPr>
            <a:xfrm rot="4927410">
              <a:off x="10775408" y="3646380"/>
              <a:ext cx="394423" cy="1759406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8EAA74B-48E7-C026-5184-6611C7F98C12}"/>
                </a:ext>
              </a:extLst>
            </p:cNvPr>
            <p:cNvSpPr txBox="1"/>
            <p:nvPr/>
          </p:nvSpPr>
          <p:spPr>
            <a:xfrm>
              <a:off x="7583786" y="2964997"/>
              <a:ext cx="1915841" cy="105340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600"/>
                </a:spcAft>
                <a:buClr>
                  <a:schemeClr val="tx2"/>
                </a:buClr>
              </a:pPr>
              <a:r>
                <a:rPr lang="en-GB" sz="1000"/>
                <a:t>Greater availability of Norwegian supply; comfortable storage position; continued tepid European demand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5AABDEB-BD3F-3D97-CC54-308663504FD7}"/>
                </a:ext>
              </a:extLst>
            </p:cNvPr>
            <p:cNvSpPr/>
            <p:nvPr/>
          </p:nvSpPr>
          <p:spPr>
            <a:xfrm rot="5866821">
              <a:off x="7947775" y="3620919"/>
              <a:ext cx="289175" cy="180238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C7FCDB-8202-78D8-FBE3-B63965D93B34}"/>
              </a:ext>
            </a:extLst>
          </p:cNvPr>
          <p:cNvCxnSpPr>
            <a:cxnSpLocks/>
          </p:cNvCxnSpPr>
          <p:nvPr/>
        </p:nvCxnSpPr>
        <p:spPr>
          <a:xfrm flipH="1">
            <a:off x="3721645" y="2160197"/>
            <a:ext cx="461544" cy="324097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92E025-D836-F564-D1BC-14F2605B65D5}"/>
              </a:ext>
            </a:extLst>
          </p:cNvPr>
          <p:cNvCxnSpPr>
            <a:cxnSpLocks/>
          </p:cNvCxnSpPr>
          <p:nvPr/>
        </p:nvCxnSpPr>
        <p:spPr>
          <a:xfrm flipH="1">
            <a:off x="7547020" y="3886217"/>
            <a:ext cx="37430" cy="309298"/>
          </a:xfrm>
          <a:prstGeom prst="line">
            <a:avLst/>
          </a:prstGeom>
          <a:ln w="127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3F84C9-DBD9-B6FE-C0FF-62284598B08B}"/>
              </a:ext>
            </a:extLst>
          </p:cNvPr>
          <p:cNvCxnSpPr>
            <a:cxnSpLocks/>
          </p:cNvCxnSpPr>
          <p:nvPr/>
        </p:nvCxnSpPr>
        <p:spPr>
          <a:xfrm flipH="1">
            <a:off x="5419374" y="3608034"/>
            <a:ext cx="227232" cy="212950"/>
          </a:xfrm>
          <a:prstGeom prst="line">
            <a:avLst/>
          </a:prstGeom>
          <a:ln w="127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BC1A8EF-F70F-717C-E4CC-6E6C7E84BBF3}"/>
              </a:ext>
            </a:extLst>
          </p:cNvPr>
          <p:cNvSpPr txBox="1"/>
          <p:nvPr/>
        </p:nvSpPr>
        <p:spPr>
          <a:xfrm>
            <a:off x="695324" y="5386374"/>
            <a:ext cx="10801351" cy="8172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400"/>
              <a:t>The EU has largely returned to a more stable gas supply, supported by reducing demand, ample LNG import capacity</a:t>
            </a:r>
            <a:br>
              <a:rPr lang="sl-SI" sz="1400"/>
            </a:br>
            <a:r>
              <a:rPr lang="en-GB" sz="1400"/>
              <a:t>and adequate storage levels. However, this balance remains fragile. </a:t>
            </a:r>
            <a:br>
              <a:rPr lang="sl-SI" sz="1400"/>
            </a:br>
            <a:r>
              <a:rPr lang="en-GB" sz="1400"/>
              <a:t>An anticipated surge in LNG supply from late 2026 is expected to drive prices down.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5DD25-9345-48B2-211D-40A3E9A4E06B}"/>
              </a:ext>
            </a:extLst>
          </p:cNvPr>
          <p:cNvSpPr txBox="1"/>
          <p:nvPr/>
        </p:nvSpPr>
        <p:spPr>
          <a:xfrm>
            <a:off x="1589809" y="1744613"/>
            <a:ext cx="1227426" cy="4656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GB" sz="1000"/>
              <a:t>Russian invasion of Ukraine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47864E5-D957-F541-FE7B-B089026596B7}"/>
              </a:ext>
            </a:extLst>
          </p:cNvPr>
          <p:cNvSpPr/>
          <p:nvPr/>
        </p:nvSpPr>
        <p:spPr>
          <a:xfrm rot="167592">
            <a:off x="1890562" y="2485795"/>
            <a:ext cx="233656" cy="1707529"/>
          </a:xfrm>
          <a:prstGeom prst="ellipse">
            <a:avLst/>
          </a:pr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080D0C-1C80-0183-438A-544D2B24CF5E}"/>
              </a:ext>
            </a:extLst>
          </p:cNvPr>
          <p:cNvCxnSpPr>
            <a:cxnSpLocks/>
          </p:cNvCxnSpPr>
          <p:nvPr/>
        </p:nvCxnSpPr>
        <p:spPr>
          <a:xfrm flipH="1">
            <a:off x="2126837" y="2235918"/>
            <a:ext cx="214490" cy="395640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195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FE9F-D934-B5C1-65D1-B689EC11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Relationship between gas and electricity is evolving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EA59C0-B423-B386-D14F-B5E54CD08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9</a:t>
            </a:fld>
            <a:endParaRPr lang="en-S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BE603A-B0CA-DBF5-C2C4-15C0A34CB3D1}"/>
              </a:ext>
            </a:extLst>
          </p:cNvPr>
          <p:cNvSpPr txBox="1"/>
          <p:nvPr/>
        </p:nvSpPr>
        <p:spPr>
          <a:xfrm>
            <a:off x="703258" y="1437349"/>
            <a:ext cx="6439926" cy="9144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4FEE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4F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Electricity generation in 2024: Solar confirmed its leading role in the transition, whilst nuclear and hydro come back</a:t>
            </a:r>
            <a:b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4F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Year-on-year changes for the main generation technologies in the EU-27/EEA(Norway), 2024 (TWh)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4FEE"/>
              </a:buClr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4FE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9FB2B27B-7944-D1EA-E241-E0C2A6AC12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28" y="2378905"/>
            <a:ext cx="6586802" cy="33947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7DB4F1-1FB6-5036-3AB5-C69670C3BCBE}"/>
              </a:ext>
            </a:extLst>
          </p:cNvPr>
          <p:cNvSpPr txBox="1"/>
          <p:nvPr/>
        </p:nvSpPr>
        <p:spPr>
          <a:xfrm>
            <a:off x="7546582" y="1437348"/>
            <a:ext cx="4160313" cy="102219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4FEE"/>
              </a:buClr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4F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Adverse weather </a:t>
            </a:r>
            <a:r>
              <a:rPr lang="en-GB" sz="1500" b="1" dirty="0">
                <a:solidFill>
                  <a:srgbClr val="004FEE"/>
                </a:solidFill>
                <a:latin typeface="Arial" panose="020B0604020202020204"/>
              </a:rPr>
              <a:t>in last months of 2024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4F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limited the decline in gas</a:t>
            </a:r>
            <a:r>
              <a:rPr lang="en-GB" sz="1500" b="1" dirty="0">
                <a:solidFill>
                  <a:srgbClr val="004FEE"/>
                </a:solidFill>
                <a:latin typeface="Arial" panose="020B0604020202020204"/>
              </a:rPr>
              <a:t>-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4F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generated electricity</a:t>
            </a:r>
            <a:b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4F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Year-on-year changes </a:t>
            </a:r>
            <a:r>
              <a:rPr lang="en-GB" sz="1300" dirty="0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gas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generation in the EU-27/</a:t>
            </a:r>
            <a:r>
              <a:rPr kumimoji="0" lang="sl-SI" sz="1300" b="0" i="0" u="none" strike="noStrike" kern="1200" cap="none" spc="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EEA(Norway), 2024 (TWh)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4FEE"/>
              </a:buClr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4FE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 descr="A graph of a gas generation&#10;&#10;AI-generated content may be incorrect.">
            <a:extLst>
              <a:ext uri="{FF2B5EF4-FFF2-40B4-BE49-F238E27FC236}">
                <a16:creationId xmlns:a16="http://schemas.microsoft.com/office/drawing/2014/main" id="{B2DAE203-6664-ACA6-DDB4-FAABB097A6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347" y="2313649"/>
            <a:ext cx="4214548" cy="3484026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4557B72-FC06-1099-FF92-C66B1EC78D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1675" y="6281738"/>
            <a:ext cx="10795000" cy="576262"/>
          </a:xfrm>
        </p:spPr>
        <p:txBody>
          <a:bodyPr/>
          <a:lstStyle/>
          <a:p>
            <a:r>
              <a:rPr lang="en-GB" sz="1000" noProof="0" dirty="0"/>
              <a:t>Source: ACER calculations based on ENTSO-E Transparency Platform.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7814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ACER THEME">
  <a:themeElements>
    <a:clrScheme name="ACER VIVID">
      <a:dk1>
        <a:srgbClr val="000000"/>
      </a:dk1>
      <a:lt1>
        <a:srgbClr val="FFFFFF"/>
      </a:lt1>
      <a:dk2>
        <a:srgbClr val="004FEE"/>
      </a:dk2>
      <a:lt2>
        <a:srgbClr val="E6E6E6"/>
      </a:lt2>
      <a:accent1>
        <a:srgbClr val="004FEE"/>
      </a:accent1>
      <a:accent2>
        <a:srgbClr val="9BE6DF"/>
      </a:accent2>
      <a:accent3>
        <a:srgbClr val="FEEA70"/>
      </a:accent3>
      <a:accent4>
        <a:srgbClr val="81F39C"/>
      </a:accent4>
      <a:accent5>
        <a:srgbClr val="BC9BFD"/>
      </a:accent5>
      <a:accent6>
        <a:srgbClr val="FC8585"/>
      </a:accent6>
      <a:hlink>
        <a:srgbClr val="004FEE"/>
      </a:hlink>
      <a:folHlink>
        <a:srgbClr val="004FE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91440" tIns="45720" rIns="91440" bIns="45720" rtlCol="0" anchor="t">
        <a:normAutofit/>
      </a:bodyPr>
      <a:lstStyle>
        <a:defPPr algn="l">
          <a:spcAft>
            <a:spcPts val="600"/>
          </a:spcAft>
          <a:buClr>
            <a:schemeClr val="tx2"/>
          </a:buCl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716E9012-CDCF-4958-99CA-CE9C84DFDE19}" vid="{D9773596-F7A3-437E-B28A-E0BC4690D4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BA515A7BAE2A43BBCEEFC8DB246324" ma:contentTypeVersion="15" ma:contentTypeDescription="Create a new document." ma:contentTypeScope="" ma:versionID="39e442cfa5e5558afc218e08600e22b0">
  <xsd:schema xmlns:xsd="http://www.w3.org/2001/XMLSchema" xmlns:xs="http://www.w3.org/2001/XMLSchema" xmlns:p="http://schemas.microsoft.com/office/2006/metadata/properties" xmlns:ns2="57fe772f-00cf-4dad-b0cb-913608da9119" xmlns:ns3="c5f555a3-b848-4bea-9c8d-34a4da0e4343" targetNamespace="http://schemas.microsoft.com/office/2006/metadata/properties" ma:root="true" ma:fieldsID="f7b907b57351f06c171a175add3acdcc" ns2:_="" ns3:_="">
    <xsd:import namespace="57fe772f-00cf-4dad-b0cb-913608da9119"/>
    <xsd:import namespace="c5f555a3-b848-4bea-9c8d-34a4da0e4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fe772f-00cf-4dad-b0cb-913608da91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e864938-2603-473d-8bcd-f12a868843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555a3-b848-4bea-9c8d-34a4da0e434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afdac5b-07eb-4f5e-9c79-778fcf53685d}" ma:internalName="TaxCatchAll" ma:showField="CatchAllData" ma:web="c5f555a3-b848-4bea-9c8d-34a4da0e4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fe772f-00cf-4dad-b0cb-913608da9119">
      <Terms xmlns="http://schemas.microsoft.com/office/infopath/2007/PartnerControls"/>
    </lcf76f155ced4ddcb4097134ff3c332f>
    <TaxCatchAll xmlns="c5f555a3-b848-4bea-9c8d-34a4da0e434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3FD8C2-9C60-42B7-AD2A-16C64FA77A77}"/>
</file>

<file path=customXml/itemProps2.xml><?xml version="1.0" encoding="utf-8"?>
<ds:datastoreItem xmlns:ds="http://schemas.openxmlformats.org/officeDocument/2006/customXml" ds:itemID="{35CB795B-5F32-4704-809E-18A6F3F45096}">
  <ds:schemaRefs>
    <ds:schemaRef ds:uri="503a79f2-1864-47ef-b9c8-3fbdf5bb37b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6F26FA5-5014-4815-B522-DEC9904F80D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ACER PPT Template</Template>
  <TotalTime>198</TotalTime>
  <Words>2297</Words>
  <Application>Microsoft Office PowerPoint</Application>
  <PresentationFormat>Widescreen</PresentationFormat>
  <Paragraphs>220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Inter Medium</vt:lpstr>
      <vt:lpstr>Times New Roman</vt:lpstr>
      <vt:lpstr>ACER THEME</vt:lpstr>
      <vt:lpstr>The EU’s internal electricity market and grids: challenges for the years ahead</vt:lpstr>
      <vt:lpstr>Integrated markets bring benefits - okay, fine, but what about in crises?</vt:lpstr>
      <vt:lpstr>Tackling security of supply together</vt:lpstr>
      <vt:lpstr>Tackling security of supply together</vt:lpstr>
      <vt:lpstr>The benefits of integrated electricity markets</vt:lpstr>
      <vt:lpstr>A competitiveness ‘snapshot’ &amp; the interplay of electricity and gas</vt:lpstr>
      <vt:lpstr>Our competitiveness challenges are recent …</vt:lpstr>
      <vt:lpstr>Gas markets are evolving &amp; increasingly global</vt:lpstr>
      <vt:lpstr>Relationship between gas and electricity is evolving</vt:lpstr>
      <vt:lpstr>Impact on Member States differ per varying electricity mix</vt:lpstr>
      <vt:lpstr>Impact on Member States differ per varying electricity mix</vt:lpstr>
      <vt:lpstr>Impact on Member States differ per varying electricity mix</vt:lpstr>
      <vt:lpstr>Recent ACER monitoring insights</vt:lpstr>
      <vt:lpstr>First, the good news</vt:lpstr>
      <vt:lpstr>Electricity prices reveal a need for short-term flexibility</vt:lpstr>
      <vt:lpstr>Also, negative and low electricity prices increased</vt:lpstr>
      <vt:lpstr>Short-term flexibility solutions exist; uptake must grow</vt:lpstr>
      <vt:lpstr>Case in point? – price volatility in Central &amp; Eastern Europe</vt:lpstr>
      <vt:lpstr>Zooming in on ‘summer developments’</vt:lpstr>
      <vt:lpstr>More interconnector capacity needs to be made available</vt:lpstr>
      <vt:lpstr>Sneak peek …</vt:lpstr>
      <vt:lpstr>All in all, might it be time to renew (or revisit) initial vows?</vt:lpstr>
      <vt:lpstr>ACER is hiring!  Join us in powering Europe’s energy future.  </vt:lpstr>
      <vt:lpstr>ACER role and governance</vt:lpstr>
      <vt:lpstr>‘Doing more together’ holds benefits</vt:lpstr>
      <vt:lpstr>Example: enhanced regional coordination of renewables</vt:lpstr>
      <vt:lpstr>Shift in cost drivers ~ shift in focus?</vt:lpstr>
      <vt:lpstr>Network costs at risk of doubling by 2050</vt:lpstr>
      <vt:lpstr>Sneak peek …</vt:lpstr>
    </vt:vector>
  </TitlesOfParts>
  <Company>European Agency for Cooperation of Energy Regulators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Skeleton for Council presentation</dc:title>
  <dc:creator>Francois BEAUDE (ACER)</dc:creator>
  <cp:lastModifiedBy>Christian Pilgaard ZINGLERSEN (ACER)</cp:lastModifiedBy>
  <cp:revision>15</cp:revision>
  <cp:lastPrinted>2025-03-11T17:04:00Z</cp:lastPrinted>
  <dcterms:created xsi:type="dcterms:W3CDTF">2025-02-19T13:23:30Z</dcterms:created>
  <dcterms:modified xsi:type="dcterms:W3CDTF">2025-03-20T10:31:17Z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0x01010063BA515A7BAE2A43BBCEEFC8DB246324</vt:lpwstr>
  </property>
  <property fmtid="{D5CDD505-2E9C-101B-9397-08002B2CF9AE}" pid="3" name="MediaServiceImageTags">
    <vt:lpwstr/>
  </property>
</Properties>
</file>