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4"/>
  </p:sldMasterIdLst>
  <p:notesMasterIdLst>
    <p:notesMasterId r:id="rId15"/>
  </p:notesMasterIdLst>
  <p:handoutMasterIdLst>
    <p:handoutMasterId r:id="rId16"/>
  </p:handoutMasterIdLst>
  <p:sldIdLst>
    <p:sldId id="256" r:id="rId5"/>
    <p:sldId id="303" r:id="rId6"/>
    <p:sldId id="305" r:id="rId7"/>
    <p:sldId id="289" r:id="rId8"/>
    <p:sldId id="298" r:id="rId9"/>
    <p:sldId id="306" r:id="rId10"/>
    <p:sldId id="307" r:id="rId11"/>
    <p:sldId id="308" r:id="rId12"/>
    <p:sldId id="309" r:id="rId13"/>
    <p:sldId id="270" r:id="rId14"/>
  </p:sldIdLst>
  <p:sldSz cx="9144000" cy="5143500" type="screen16x9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944" userDrawn="1">
          <p15:clr>
            <a:srgbClr val="A4A3A4"/>
          </p15:clr>
        </p15:guide>
        <p15:guide id="4" orient="horz" pos="100" userDrawn="1">
          <p15:clr>
            <a:srgbClr val="A4A3A4"/>
          </p15:clr>
        </p15:guide>
        <p15:guide id="5" pos="5602" userDrawn="1">
          <p15:clr>
            <a:srgbClr val="A4A3A4"/>
          </p15:clr>
        </p15:guide>
        <p15:guide id="7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00" userDrawn="1">
          <p15:clr>
            <a:srgbClr val="A4A3A4"/>
          </p15:clr>
        </p15:guide>
        <p15:guide id="3" orient="horz" pos="3109" userDrawn="1">
          <p15:clr>
            <a:srgbClr val="A4A3A4"/>
          </p15:clr>
        </p15:guide>
        <p15:guide id="4" pos="214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4A2C003-9AE5-4705-FEDE-F1103D4BC1D9}" name="WANNER Brent, IEA/STO/EMO-EDO/PSU" initials="BW" userId="S::brent.wanner@iea.org::87e0c93d-1056-438f-95fc-36d109723d4b" providerId="AD"/>
  <p188:author id="{9CFBC969-D20E-B0CE-C3E8-0F72D8A08093}" name="BAHAR Heymi, IEA/EMS/RED" initials="HB" userId="S::heymi.bahar@iea.org::d46d4c75-688b-4435-8e2d-610a2b4ae9b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A4E1"/>
    <a:srgbClr val="6394DB"/>
    <a:srgbClr val="3E7AD3"/>
    <a:srgbClr val="B187EF"/>
    <a:srgbClr val="F21A00"/>
    <a:srgbClr val="0044FF"/>
    <a:srgbClr val="0144FF"/>
    <a:srgbClr val="376192"/>
    <a:srgbClr val="2B3D5A"/>
    <a:srgbClr val="F53A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418" y="96"/>
      </p:cViewPr>
      <p:guideLst>
        <p:guide pos="4944"/>
        <p:guide orient="horz" pos="100"/>
        <p:guide pos="560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26"/>
        <p:guide pos="2100"/>
        <p:guide orient="horz" pos="3109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ieaorg.sharepoint.com/sites/GeothermalReport/Shared%20Documents/General/Draft/Support%20Files/Figures/Chapter%201/Chapt1%20geo%20TFEC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https://ieaorg.sharepoint.com/sites/GeothermalReport/Shared%20Documents/General/Draft/Support%20Files/Figures/Chapter%202/Potential_Renewables%20Geothermal%20Report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41657858498395"/>
          <c:y val="5.9040232735673617E-2"/>
          <c:w val="0.5929124189827284"/>
          <c:h val="0.8902433643995169"/>
        </c:manualLayout>
      </c:layout>
      <c:pieChart>
        <c:varyColors val="1"/>
        <c:ser>
          <c:idx val="1"/>
          <c:order val="0"/>
          <c:tx>
            <c:strRef>
              <c:f>'Chap1- Geo TFEC'!$B$41</c:f>
              <c:strCache>
                <c:ptCount val="1"/>
                <c:pt idx="0">
                  <c:v>Item 1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685-48A6-9DCB-B40D37BC80F2}"/>
              </c:ext>
            </c:extLst>
          </c:dPt>
          <c:dPt>
            <c:idx val="1"/>
            <c:bubble3D val="0"/>
            <c:spPr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C685-48A6-9DCB-B40D37BC80F2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C685-48A6-9DCB-B40D37BC80F2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C685-48A6-9DCB-B40D37BC80F2}"/>
              </c:ext>
            </c:extLst>
          </c:dPt>
          <c:dPt>
            <c:idx val="4"/>
            <c:bubble3D val="0"/>
            <c:spPr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C685-48A6-9DCB-B40D37BC80F2}"/>
              </c:ext>
            </c:extLst>
          </c:dPt>
          <c:dPt>
            <c:idx val="5"/>
            <c:bubble3D val="0"/>
            <c:spPr>
              <a:solidFill>
                <a:srgbClr val="00B0F0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C685-48A6-9DCB-B40D37BC80F2}"/>
              </c:ext>
            </c:extLst>
          </c:dPt>
          <c:dPt>
            <c:idx val="6"/>
            <c:bubble3D val="0"/>
            <c:spPr>
              <a:solidFill>
                <a:srgbClr val="E34946"/>
              </a:solidFill>
              <a:ln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C685-48A6-9DCB-B40D37BC80F2}"/>
              </c:ext>
            </c:extLst>
          </c:dPt>
          <c:dLbls>
            <c:dLbl>
              <c:idx val="0"/>
              <c:layout>
                <c:manualLayout>
                  <c:x val="-0.23013650967677171"/>
                  <c:y val="5.440331829643566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85-48A6-9DCB-B40D37BC80F2}"/>
                </c:ext>
              </c:extLst>
            </c:dLbl>
            <c:dLbl>
              <c:idx val="1"/>
              <c:layout>
                <c:manualLayout>
                  <c:x val="0.12305453923778097"/>
                  <c:y val="-0.2021883550182531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685-48A6-9DCB-B40D37BC80F2}"/>
                </c:ext>
              </c:extLst>
            </c:dLbl>
            <c:dLbl>
              <c:idx val="2"/>
              <c:layout>
                <c:manualLayout>
                  <c:x val="-1.0017024868595974E-2"/>
                  <c:y val="9.900444165091629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545864301468394"/>
                      <c:h val="0.3202706494351020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685-48A6-9DCB-B40D37BC80F2}"/>
                </c:ext>
              </c:extLst>
            </c:dLbl>
            <c:dLbl>
              <c:idx val="3"/>
              <c:layout>
                <c:manualLayout>
                  <c:x val="-1.4153994569324039E-2"/>
                  <c:y val="1.94297565344413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685-48A6-9DCB-B40D37BC80F2}"/>
                </c:ext>
              </c:extLst>
            </c:dLbl>
            <c:dLbl>
              <c:idx val="4"/>
              <c:layout>
                <c:manualLayout>
                  <c:x val="1.4146579488416947E-2"/>
                  <c:y val="-0.1040027953709198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685-48A6-9DCB-B40D37BC80F2}"/>
                </c:ext>
              </c:extLst>
            </c:dLbl>
            <c:dLbl>
              <c:idx val="5"/>
              <c:layout>
                <c:manualLayout>
                  <c:x val="0.12720370388863106"/>
                  <c:y val="0.1709818575030835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685-48A6-9DCB-B40D37BC80F2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'Chap1- Geo TFEC'!$B$46:$G$46</c:f>
              <c:strCache>
                <c:ptCount val="6"/>
                <c:pt idx="0">
                  <c:v>Geothermal heat pumps</c:v>
                </c:pt>
                <c:pt idx="1">
                  <c:v>District heat</c:v>
                </c:pt>
                <c:pt idx="2">
                  <c:v>Direct residential and commercial use</c:v>
                </c:pt>
                <c:pt idx="3">
                  <c:v>Agriculture and fishing</c:v>
                </c:pt>
                <c:pt idx="4">
                  <c:v>Industry and other</c:v>
                </c:pt>
                <c:pt idx="5">
                  <c:v>Electricity</c:v>
                </c:pt>
              </c:strCache>
            </c:strRef>
          </c:cat>
          <c:val>
            <c:numRef>
              <c:f>'Chap1- Geo TFEC'!$B$47:$G$47</c:f>
              <c:numCache>
                <c:formatCode>0</c:formatCode>
                <c:ptCount val="6"/>
                <c:pt idx="0">
                  <c:v>599981</c:v>
                </c:pt>
                <c:pt idx="1">
                  <c:v>371522.26281855965</c:v>
                </c:pt>
                <c:pt idx="2">
                  <c:v>102326.39</c:v>
                </c:pt>
                <c:pt idx="3">
                  <c:v>52349.35</c:v>
                </c:pt>
                <c:pt idx="4">
                  <c:v>9184</c:v>
                </c:pt>
                <c:pt idx="5">
                  <c:v>295578.81590863562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685-48A6-9DCB-B40D37BC80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50" b="0" i="0">
          <a:latin typeface="Arial" panose="020B0604020202020204" pitchFamily="34" charset="0"/>
          <a:ea typeface="Segoe UI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261801654608987"/>
          <c:y val="2.8480513767860052E-2"/>
          <c:w val="0.88060581810192373"/>
          <c:h val="0.75075732600732603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fig_XX_YY!$C$38</c:f>
              <c:strCache>
                <c:ptCount val="1"/>
                <c:pt idx="0">
                  <c:v>0.5-3 km</c:v>
                </c:pt>
              </c:strCache>
            </c:strRef>
          </c:tx>
          <c:spPr>
            <a:solidFill>
              <a:srgbClr val="48D4FF"/>
            </a:solidFill>
            <a:ln>
              <a:solidFill>
                <a:schemeClr val="tx1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01ADA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0420-41CE-98A2-9FEB0BF6F904}"/>
              </c:ext>
            </c:extLst>
          </c:dPt>
          <c:cat>
            <c:strRef>
              <c:f>fig_XX_YY!$B$39:$B$44</c:f>
              <c:strCache>
                <c:ptCount val="6"/>
                <c:pt idx="0">
                  <c:v>Solar PV</c:v>
                </c:pt>
                <c:pt idx="1">
                  <c:v>Geothermal</c:v>
                </c:pt>
                <c:pt idx="2">
                  <c:v>Onshore wind</c:v>
                </c:pt>
                <c:pt idx="3">
                  <c:v>Offshore wind</c:v>
                </c:pt>
                <c:pt idx="4">
                  <c:v>Hydropower</c:v>
                </c:pt>
                <c:pt idx="5">
                  <c:v>Bioenergy</c:v>
                </c:pt>
              </c:strCache>
            </c:strRef>
          </c:cat>
          <c:val>
            <c:numRef>
              <c:f>fig_XX_YY!$C$39:$C$44</c:f>
              <c:numCache>
                <c:formatCode>0</c:formatCode>
                <c:ptCount val="6"/>
                <c:pt idx="0">
                  <c:v>2221.1</c:v>
                </c:pt>
                <c:pt idx="1">
                  <c:v>10.518769000000001</c:v>
                </c:pt>
                <c:pt idx="2">
                  <c:v>210</c:v>
                </c:pt>
                <c:pt idx="3">
                  <c:v>113</c:v>
                </c:pt>
                <c:pt idx="4">
                  <c:v>4</c:v>
                </c:pt>
                <c:pt idx="5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F95-41DC-9C3E-0FF149C04419}"/>
            </c:ext>
          </c:extLst>
        </c:ser>
        <c:ser>
          <c:idx val="0"/>
          <c:order val="1"/>
          <c:tx>
            <c:strRef>
              <c:f>fig_XX_YY!$D$38</c:f>
              <c:strCache>
                <c:ptCount val="1"/>
                <c:pt idx="0">
                  <c:v>3-5 km</c:v>
                </c:pt>
              </c:strCache>
            </c:strRef>
          </c:tx>
          <c:spPr>
            <a:solidFill>
              <a:srgbClr val="E44946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fig_XX_YY!$B$39:$B$44</c:f>
              <c:strCache>
                <c:ptCount val="6"/>
                <c:pt idx="0">
                  <c:v>Solar PV</c:v>
                </c:pt>
                <c:pt idx="1">
                  <c:v>Geothermal</c:v>
                </c:pt>
                <c:pt idx="2">
                  <c:v>Onshore wind</c:v>
                </c:pt>
                <c:pt idx="3">
                  <c:v>Offshore wind</c:v>
                </c:pt>
                <c:pt idx="4">
                  <c:v>Hydropower</c:v>
                </c:pt>
                <c:pt idx="5">
                  <c:v>Bioenergy</c:v>
                </c:pt>
              </c:strCache>
            </c:strRef>
          </c:cat>
          <c:val>
            <c:numRef>
              <c:f>fig_XX_YY!$D$39:$D$44</c:f>
              <c:numCache>
                <c:formatCode>0</c:formatCode>
                <c:ptCount val="6"/>
                <c:pt idx="1">
                  <c:v>31.80574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F95-41DC-9C3E-0FF149C04419}"/>
            </c:ext>
          </c:extLst>
        </c:ser>
        <c:ser>
          <c:idx val="2"/>
          <c:order val="2"/>
          <c:tx>
            <c:strRef>
              <c:f>fig_XX_YY!$E$38</c:f>
              <c:strCache>
                <c:ptCount val="1"/>
                <c:pt idx="0">
                  <c:v>5-7 km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0420-41CE-98A2-9FEB0BF6F904}"/>
              </c:ext>
            </c:extLst>
          </c:dPt>
          <c:cat>
            <c:strRef>
              <c:f>fig_XX_YY!$B$39:$B$44</c:f>
              <c:strCache>
                <c:ptCount val="6"/>
                <c:pt idx="0">
                  <c:v>Solar PV</c:v>
                </c:pt>
                <c:pt idx="1">
                  <c:v>Geothermal</c:v>
                </c:pt>
                <c:pt idx="2">
                  <c:v>Onshore wind</c:v>
                </c:pt>
                <c:pt idx="3">
                  <c:v>Offshore wind</c:v>
                </c:pt>
                <c:pt idx="4">
                  <c:v>Hydropower</c:v>
                </c:pt>
                <c:pt idx="5">
                  <c:v>Bioenergy</c:v>
                </c:pt>
              </c:strCache>
            </c:strRef>
          </c:cat>
          <c:val>
            <c:numRef>
              <c:f>fig_XX_YY!$E$39:$E$44</c:f>
              <c:numCache>
                <c:formatCode>0</c:formatCode>
                <c:ptCount val="6"/>
                <c:pt idx="1">
                  <c:v>262.86584000000005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F95-41DC-9C3E-0FF149C04419}"/>
            </c:ext>
          </c:extLst>
        </c:ser>
        <c:ser>
          <c:idx val="3"/>
          <c:order val="3"/>
          <c:tx>
            <c:strRef>
              <c:f>fig_XX_YY!$F$38</c:f>
              <c:strCache>
                <c:ptCount val="1"/>
                <c:pt idx="0">
                  <c:v>7-8 km</c:v>
                </c:pt>
              </c:strCache>
            </c:strRef>
          </c:tx>
          <c:spPr>
            <a:solidFill>
              <a:srgbClr val="66F394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66F394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0420-41CE-98A2-9FEB0BF6F904}"/>
              </c:ext>
            </c:extLst>
          </c:dPt>
          <c:cat>
            <c:strRef>
              <c:f>fig_XX_YY!$B$39:$B$44</c:f>
              <c:strCache>
                <c:ptCount val="6"/>
                <c:pt idx="0">
                  <c:v>Solar PV</c:v>
                </c:pt>
                <c:pt idx="1">
                  <c:v>Geothermal</c:v>
                </c:pt>
                <c:pt idx="2">
                  <c:v>Onshore wind</c:v>
                </c:pt>
                <c:pt idx="3">
                  <c:v>Offshore wind</c:v>
                </c:pt>
                <c:pt idx="4">
                  <c:v>Hydropower</c:v>
                </c:pt>
                <c:pt idx="5">
                  <c:v>Bioenergy</c:v>
                </c:pt>
              </c:strCache>
            </c:strRef>
          </c:cat>
          <c:val>
            <c:numRef>
              <c:f>fig_XX_YY!$F$39:$F$44</c:f>
              <c:numCache>
                <c:formatCode>0</c:formatCode>
                <c:ptCount val="6"/>
                <c:pt idx="1">
                  <c:v>290.85196999999999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F95-41DC-9C3E-0FF149C044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241044480"/>
        <c:axId val="241050368"/>
      </c:barChart>
      <c:lineChart>
        <c:grouping val="standard"/>
        <c:varyColors val="0"/>
        <c:ser>
          <c:idx val="4"/>
          <c:order val="4"/>
          <c:tx>
            <c:strRef>
              <c:f>fig_XX_YY!$G$38</c:f>
              <c:strCache>
                <c:ptCount val="1"/>
                <c:pt idx="0">
                  <c:v>Global total installed power capacity</c:v>
                </c:pt>
              </c:strCache>
            </c:strRef>
          </c:tx>
          <c:spPr>
            <a:ln w="19050">
              <a:solidFill>
                <a:sysClr val="windowText" lastClr="000000"/>
              </a:solidFill>
              <a:prstDash val="sysDash"/>
            </a:ln>
          </c:spPr>
          <c:marker>
            <c:symbol val="none"/>
          </c:marker>
          <c:cat>
            <c:strRef>
              <c:f>fig_XX_YY!$B$39:$B$44</c:f>
              <c:strCache>
                <c:ptCount val="6"/>
                <c:pt idx="0">
                  <c:v>Solar PV</c:v>
                </c:pt>
                <c:pt idx="1">
                  <c:v>Geothermal</c:v>
                </c:pt>
                <c:pt idx="2">
                  <c:v>Onshore wind</c:v>
                </c:pt>
                <c:pt idx="3">
                  <c:v>Offshore wind</c:v>
                </c:pt>
                <c:pt idx="4">
                  <c:v>Hydropower</c:v>
                </c:pt>
                <c:pt idx="5">
                  <c:v>Bioenergy</c:v>
                </c:pt>
              </c:strCache>
            </c:strRef>
          </c:cat>
          <c:val>
            <c:numRef>
              <c:f>fig_XX_YY!$G$39:$G$44</c:f>
              <c:numCache>
                <c:formatCode>0</c:formatCode>
                <c:ptCount val="6"/>
                <c:pt idx="0">
                  <c:v>9.9499999999999993</c:v>
                </c:pt>
                <c:pt idx="1">
                  <c:v>9.9499999999999993</c:v>
                </c:pt>
                <c:pt idx="2">
                  <c:v>9.9499999999999993</c:v>
                </c:pt>
                <c:pt idx="3">
                  <c:v>9.9499999999999993</c:v>
                </c:pt>
                <c:pt idx="4">
                  <c:v>9.9499999999999993</c:v>
                </c:pt>
                <c:pt idx="5">
                  <c:v>9.9499999999999993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1F95-41DC-9C3E-0FF149C044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1044480"/>
        <c:axId val="241050368"/>
      </c:lineChart>
      <c:catAx>
        <c:axId val="241044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12700">
            <a:solidFill>
              <a:schemeClr val="tx1"/>
            </a:solidFill>
            <a:prstDash val="solid"/>
          </a:ln>
        </c:spPr>
        <c:crossAx val="241050368"/>
        <c:crosses val="autoZero"/>
        <c:auto val="1"/>
        <c:lblAlgn val="ctr"/>
        <c:lblOffset val="150"/>
        <c:noMultiLvlLbl val="0"/>
      </c:catAx>
      <c:valAx>
        <c:axId val="241050368"/>
        <c:scaling>
          <c:orientation val="minMax"/>
          <c:max val="800"/>
          <c:min val="0"/>
        </c:scaling>
        <c:delete val="0"/>
        <c:axPos val="l"/>
        <c:majorGridlines>
          <c:spPr>
            <a:ln w="12700" cap="rnd" cmpd="sng" algn="ctr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c:spPr>
        </c:majorGridlines>
        <c:title>
          <c:tx>
            <c:strRef>
              <c:f>fig_XX_YY!$C$11</c:f>
              <c:strCache>
                <c:ptCount val="1"/>
                <c:pt idx="0">
                  <c:v>TW</c:v>
                </c:pt>
              </c:strCache>
            </c:strRef>
          </c:tx>
          <c:layout>
            <c:manualLayout>
              <c:xMode val="edge"/>
              <c:yMode val="edge"/>
              <c:x val="5.1812002705924039E-3"/>
              <c:y val="1.8707264957264956E-2"/>
            </c:manualLayout>
          </c:layout>
          <c:overlay val="0"/>
          <c:txPr>
            <a:bodyPr rot="-5400000" vert="horz"/>
            <a:lstStyle/>
            <a:p>
              <a:pPr>
                <a:defRPr/>
              </a:pPr>
              <a:endParaRPr lang="en-US"/>
            </a:p>
          </c:txPr>
        </c:title>
        <c:numFmt formatCode="#\ ##0;\-#\ ##0;0" sourceLinked="0"/>
        <c:majorTickMark val="out"/>
        <c:minorTickMark val="none"/>
        <c:tickLblPos val="nextTo"/>
        <c:spPr>
          <a:ln>
            <a:noFill/>
          </a:ln>
        </c:spPr>
        <c:crossAx val="241044480"/>
        <c:crosses val="autoZero"/>
        <c:crossBetween val="between"/>
      </c:valAx>
      <c:spPr>
        <a:noFill/>
        <a:ln>
          <a:noFill/>
        </a:ln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66183976458674332"/>
          <c:y val="0.6741691538108523"/>
          <c:w val="0.33537619327750995"/>
          <c:h val="0.10015018315018315"/>
        </c:manualLayout>
      </c:layout>
      <c:overlay val="0"/>
      <c:txPr>
        <a:bodyPr/>
        <a:lstStyle/>
        <a:p>
          <a:pPr>
            <a:defRPr sz="105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>
          <a:latin typeface="Arial" panose="020B0604020202020204" pitchFamily="34" charset="0"/>
          <a:ea typeface="Segoe UI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2B6714-7BAF-4DAF-8232-AA0EFD3D7F80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C4779-9F3B-4023-9A64-72230967F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14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2E4AE-A23F-4D9F-B4EF-A6ED45CEC049}" type="datetimeFigureOut">
              <a:rPr lang="en-GB" smtClean="0"/>
              <a:t>21-03-2025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49404-AEEE-4B4E-B616-1BC6E4EEEF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653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23975" y="444500"/>
            <a:ext cx="4064000" cy="2286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3063337"/>
            <a:ext cx="5611439" cy="6068877"/>
          </a:xfrm>
        </p:spPr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B5674-2F74-4782-996D-40F25906E449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8010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23975" y="444500"/>
            <a:ext cx="4064000" cy="2286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9" y="3063337"/>
            <a:ext cx="5611439" cy="6068877"/>
          </a:xfrm>
        </p:spPr>
        <p:txBody>
          <a:bodyPr/>
          <a:lstStyle/>
          <a:p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B5674-2F74-4782-996D-40F25906E44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010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23975" y="444500"/>
            <a:ext cx="4064000" cy="2286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9" y="3063337"/>
            <a:ext cx="5611439" cy="6068877"/>
          </a:xfrm>
        </p:spPr>
        <p:txBody>
          <a:bodyPr/>
          <a:lstStyle/>
          <a:p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B5674-2F74-4782-996D-40F25906E44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177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23975" y="444500"/>
            <a:ext cx="4064000" cy="2286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9" y="3063337"/>
            <a:ext cx="5611439" cy="6068877"/>
          </a:xfrm>
        </p:spPr>
        <p:txBody>
          <a:bodyPr/>
          <a:lstStyle/>
          <a:p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B5674-2F74-4782-996D-40F25906E44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244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23975" y="444500"/>
            <a:ext cx="4064000" cy="2286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9" y="3063337"/>
            <a:ext cx="5611439" cy="6068877"/>
          </a:xfrm>
        </p:spPr>
        <p:txBody>
          <a:bodyPr/>
          <a:lstStyle/>
          <a:p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B5674-2F74-4782-996D-40F25906E44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492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49404-AEEE-4B4E-B616-1BC6E4EEEF5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279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76450" y="447675"/>
            <a:ext cx="2651125" cy="1490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88653" y="2094083"/>
            <a:ext cx="5861982" cy="6868575"/>
          </a:xfrm>
        </p:spPr>
        <p:txBody>
          <a:bodyPr/>
          <a:lstStyle/>
          <a:p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4FAD0-7528-4E1C-B55A-F5E2632A4CC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041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vent 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8F9523-551E-0142-9D19-344D0575BD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6"/>
            <a:ext cx="9144000" cy="514263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6" y="2326924"/>
            <a:ext cx="7308923" cy="519694"/>
          </a:xfrm>
          <a:prstGeom prst="rect">
            <a:avLst/>
          </a:prstGeom>
        </p:spPr>
        <p:txBody>
          <a:bodyPr lIns="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 lang="en-US" sz="2800" b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/>
              <a:t>Event Name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C9034874-11D5-DA4F-9B23-34D9DE8C6D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826" y="2897418"/>
            <a:ext cx="7308923" cy="306684"/>
          </a:xfrm>
          <a:prstGeom prst="rect">
            <a:avLst/>
          </a:prstGeom>
        </p:spPr>
        <p:txBody>
          <a:bodyPr lIns="0">
            <a:noAutofit/>
          </a:bodyPr>
          <a:lstStyle>
            <a:lvl1pPr marL="216000" marR="0" indent="-216000" algn="l" defTabSz="914400" rtl="0" eaLnBrk="1" fontAlgn="auto" latinLnBrk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 lang="en-US" sz="1400" kern="1200" baseline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/>
              <a:t>Date of event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24730BF-C0CE-5241-87D1-096A20F0AE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0825" y="1542199"/>
            <a:ext cx="1521268" cy="63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5889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  <p15:guide id="2" orient="horz" pos="826">
          <p15:clr>
            <a:srgbClr val="FBAE40"/>
          </p15:clr>
        </p15:guide>
        <p15:guide id="3" pos="5602">
          <p15:clr>
            <a:srgbClr val="FBAE40"/>
          </p15:clr>
        </p15:guide>
        <p15:guide id="4" pos="539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mple transitions slide v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F86AF94-3E0F-B442-BFFF-6EE66DBC5A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448299"/>
            <a:ext cx="8642350" cy="4379969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2800" b="1" kern="1200" baseline="0" dirty="0">
                <a:solidFill>
                  <a:srgbClr val="0044FF"/>
                </a:solidFill>
                <a:uFill>
                  <a:solidFill>
                    <a:schemeClr val="tx2"/>
                  </a:solidFill>
                </a:u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Simple transition slide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9619F63-6760-6948-9875-A24ABB38BA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1367" y="231150"/>
            <a:ext cx="521808" cy="217149"/>
          </a:xfrm>
          <a:prstGeom prst="rect">
            <a:avLst/>
          </a:prstGeom>
        </p:spPr>
      </p:pic>
      <p:sp>
        <p:nvSpPr>
          <p:cNvPr id="4" name="Footer Placeholder 11">
            <a:extLst>
              <a:ext uri="{FF2B5EF4-FFF2-40B4-BE49-F238E27FC236}">
                <a16:creationId xmlns:a16="http://schemas.microsoft.com/office/drawing/2014/main" id="{FF0730F9-6847-7A41-8261-EB3DD35E8188}"/>
              </a:ext>
            </a:extLst>
          </p:cNvPr>
          <p:cNvSpPr txBox="1">
            <a:spLocks/>
          </p:cNvSpPr>
          <p:nvPr userDrawn="1"/>
        </p:nvSpPr>
        <p:spPr>
          <a:xfrm>
            <a:off x="7725513" y="4890053"/>
            <a:ext cx="1219200" cy="18572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50" b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Page </a:t>
            </a:r>
            <a:fld id="{DF463BBC-3631-0E47-99CF-9B840D4BCF9B}" type="slidenum">
              <a:rPr lang="en-US" sz="550" b="0" kern="1200" smtClean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lang="en-GB" sz="550" b="0">
              <a:solidFill>
                <a:srgbClr val="000000">
                  <a:tint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11">
            <a:extLst>
              <a:ext uri="{FF2B5EF4-FFF2-40B4-BE49-F238E27FC236}">
                <a16:creationId xmlns:a16="http://schemas.microsoft.com/office/drawing/2014/main" id="{23DDA43C-6E24-0E4D-90DE-7B6674E303FD}"/>
              </a:ext>
            </a:extLst>
          </p:cNvPr>
          <p:cNvSpPr txBox="1">
            <a:spLocks/>
          </p:cNvSpPr>
          <p:nvPr userDrawn="1"/>
        </p:nvSpPr>
        <p:spPr>
          <a:xfrm>
            <a:off x="250825" y="4890053"/>
            <a:ext cx="1219200" cy="18572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50" b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IEA 2024. CC BY 4.0. </a:t>
            </a:r>
            <a:endParaRPr lang="en-GB" sz="550" b="0">
              <a:solidFill>
                <a:srgbClr val="000000">
                  <a:tint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851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  <p15:guide id="2" pos="539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mple transitions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5BC928-9BC5-F248-A7F3-3734723B880A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4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F86AF94-3E0F-B442-BFFF-6EE66DBC5A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448299"/>
            <a:ext cx="8642350" cy="4379969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 lang="en-US" sz="2800" b="1" kern="1200" baseline="0" dirty="0">
                <a:solidFill>
                  <a:schemeClr val="bg1"/>
                </a:solidFill>
                <a:uFill>
                  <a:solidFill>
                    <a:schemeClr val="tx2"/>
                  </a:solidFill>
                </a:u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/>
              <a:t>Simple transition slide v2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B55C91-93F2-D146-9C15-835D87D2F4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175" y="231001"/>
            <a:ext cx="522000" cy="217298"/>
          </a:xfrm>
          <a:prstGeom prst="rect">
            <a:avLst/>
          </a:prstGeom>
        </p:spPr>
      </p:pic>
      <p:sp>
        <p:nvSpPr>
          <p:cNvPr id="6" name="Footer Placeholder 11">
            <a:extLst>
              <a:ext uri="{FF2B5EF4-FFF2-40B4-BE49-F238E27FC236}">
                <a16:creationId xmlns:a16="http://schemas.microsoft.com/office/drawing/2014/main" id="{B142D6C9-BFEE-744C-8EC2-8EA2C369A31E}"/>
              </a:ext>
            </a:extLst>
          </p:cNvPr>
          <p:cNvSpPr txBox="1">
            <a:spLocks/>
          </p:cNvSpPr>
          <p:nvPr userDrawn="1"/>
        </p:nvSpPr>
        <p:spPr>
          <a:xfrm>
            <a:off x="7725513" y="4890053"/>
            <a:ext cx="1219200" cy="18572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50" b="0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Page </a:t>
            </a:r>
            <a:fld id="{DF463BBC-3631-0E47-99CF-9B840D4BCF9B}" type="slidenum">
              <a:rPr lang="en-US" sz="550" b="0" kern="120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lang="en-GB" sz="550" b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11">
            <a:extLst>
              <a:ext uri="{FF2B5EF4-FFF2-40B4-BE49-F238E27FC236}">
                <a16:creationId xmlns:a16="http://schemas.microsoft.com/office/drawing/2014/main" id="{9E7AB45F-C5E5-BF4D-B6F9-17E9DB13D747}"/>
              </a:ext>
            </a:extLst>
          </p:cNvPr>
          <p:cNvSpPr txBox="1">
            <a:spLocks/>
          </p:cNvSpPr>
          <p:nvPr userDrawn="1"/>
        </p:nvSpPr>
        <p:spPr>
          <a:xfrm>
            <a:off x="250825" y="4890053"/>
            <a:ext cx="1219200" cy="18572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50" b="0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IEA 2024. CC BY 4.0. </a:t>
            </a:r>
            <a:endParaRPr lang="en-GB" sz="550" b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6538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  <p15:guide id="2" pos="5397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03A3AB41-103D-7046-8002-2D1DC6323D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66381" y="2236492"/>
            <a:ext cx="1611237" cy="67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2899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orient="horz" pos="162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2326924"/>
            <a:ext cx="8316913" cy="519694"/>
          </a:xfrm>
          <a:prstGeom prst="rect">
            <a:avLst/>
          </a:prstGeom>
        </p:spPr>
        <p:txBody>
          <a:bodyPr lIns="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 lang="en-US" sz="2800" b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6" y="2857662"/>
            <a:ext cx="8316912" cy="306684"/>
          </a:xfrm>
          <a:prstGeom prst="rect">
            <a:avLst/>
          </a:prstGeom>
        </p:spPr>
        <p:txBody>
          <a:bodyPr lIns="0">
            <a:noAutofit/>
          </a:bodyPr>
          <a:lstStyle>
            <a:lvl1pPr marL="216000" marR="0" indent="-216000" algn="l" defTabSz="914400" rtl="0" eaLnBrk="1" fontAlgn="auto" latinLnBrk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 lang="en-US" sz="1400" kern="1200" baseline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/>
              <a:t>Name of presenter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A22A76E3-FACB-144E-89F4-0207A42AFB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8243583" y="734937"/>
            <a:ext cx="917611" cy="269300"/>
          </a:xfrm>
          <a:prstGeom prst="rect">
            <a:avLst/>
          </a:prstGeom>
        </p:spPr>
      </p:pic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C9034874-11D5-DA4F-9B23-34D9DE8C6D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826" y="3160965"/>
            <a:ext cx="8316912" cy="306684"/>
          </a:xfrm>
          <a:prstGeom prst="rect">
            <a:avLst/>
          </a:prstGeom>
        </p:spPr>
        <p:txBody>
          <a:bodyPr lIns="0">
            <a:noAutofit/>
          </a:bodyPr>
          <a:lstStyle>
            <a:lvl1pPr marL="216000" marR="0" indent="-216000" algn="l" defTabSz="914400" rtl="0" eaLnBrk="1" fontAlgn="auto" latinLnBrk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 lang="en-US" sz="1400" kern="1200" baseline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/>
              <a:t>Location &amp; date of presentation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24730BF-C0CE-5241-87D1-096A20F0AE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0825" y="1542199"/>
            <a:ext cx="1521268" cy="633074"/>
          </a:xfrm>
          <a:prstGeom prst="rect">
            <a:avLst/>
          </a:prstGeom>
        </p:spPr>
      </p:pic>
      <p:sp>
        <p:nvSpPr>
          <p:cNvPr id="7" name="Footer Placeholder 11">
            <a:extLst>
              <a:ext uri="{FF2B5EF4-FFF2-40B4-BE49-F238E27FC236}">
                <a16:creationId xmlns:a16="http://schemas.microsoft.com/office/drawing/2014/main" id="{C2E5FB71-DFE3-B444-A769-C71490AF1071}"/>
              </a:ext>
            </a:extLst>
          </p:cNvPr>
          <p:cNvSpPr txBox="1">
            <a:spLocks/>
          </p:cNvSpPr>
          <p:nvPr userDrawn="1"/>
        </p:nvSpPr>
        <p:spPr>
          <a:xfrm>
            <a:off x="7725513" y="4890053"/>
            <a:ext cx="1219200" cy="18572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50" b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Page </a:t>
            </a:r>
            <a:fld id="{DF463BBC-3631-0E47-99CF-9B840D4BCF9B}" type="slidenum">
              <a:rPr lang="en-US" sz="550" b="0" kern="1200" smtClean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lang="en-GB" sz="550" b="0">
              <a:solidFill>
                <a:srgbClr val="000000">
                  <a:tint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537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8" userDrawn="1">
          <p15:clr>
            <a:srgbClr val="FBAE40"/>
          </p15:clr>
        </p15:guide>
        <p15:guide id="2" orient="horz" pos="826" userDrawn="1">
          <p15:clr>
            <a:srgbClr val="FBAE40"/>
          </p15:clr>
        </p15:guide>
        <p15:guide id="3" pos="5602" userDrawn="1">
          <p15:clr>
            <a:srgbClr val="FBAE40"/>
          </p15:clr>
        </p15:guide>
        <p15:guide id="4" pos="5397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Graph and Key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7B6C7-20A7-0644-AFFD-0DC74CEEAA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163489"/>
            <a:ext cx="7993289" cy="39223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lang="en-US" sz="1900" b="1" kern="1200" baseline="0" dirty="0">
                <a:solidFill>
                  <a:schemeClr val="tx1"/>
                </a:solidFill>
                <a:uFill>
                  <a:solidFill>
                    <a:schemeClr val="tx2"/>
                  </a:solidFill>
                </a:u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 – one line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3349B83-1EFF-784E-93D0-021CF6186D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4379883"/>
            <a:ext cx="8642350" cy="434767"/>
          </a:xfrm>
          <a:prstGeom prst="rect">
            <a:avLst/>
          </a:prstGeom>
        </p:spPr>
        <p:txBody>
          <a:bodyPr lIns="0" tIns="0" bIns="7200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200" b="1" kern="1200" baseline="0" dirty="0">
                <a:solidFill>
                  <a:schemeClr val="tx1"/>
                </a:solidFill>
                <a:uFill>
                  <a:solidFill>
                    <a:schemeClr val="tx2"/>
                  </a:solidFill>
                </a:u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Key point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246A33C-4CCA-D94F-B63F-FDDF33C594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669475"/>
            <a:ext cx="8642350" cy="284370"/>
          </a:xfrm>
          <a:prstGeom prst="rect">
            <a:avLst/>
          </a:prstGeom>
        </p:spPr>
        <p:txBody>
          <a:bodyPr lIns="0"/>
          <a:lstStyle>
            <a:lvl1pPr marL="0" indent="0" algn="ctr">
              <a:spcBef>
                <a:spcPts val="0"/>
              </a:spcBef>
              <a:buNone/>
              <a:defRPr lang="en-US" sz="1200" b="0" kern="1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Graph title, centered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0A98B3-082B-774A-9572-CF25819A0B82}"/>
              </a:ext>
            </a:extLst>
          </p:cNvPr>
          <p:cNvSpPr/>
          <p:nvPr userDrawn="1"/>
        </p:nvSpPr>
        <p:spPr>
          <a:xfrm>
            <a:off x="250825" y="576000"/>
            <a:ext cx="8642350" cy="42775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BC6A219-A130-4648-B363-F5ABAB9D85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1367" y="231150"/>
            <a:ext cx="521808" cy="21714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85E2FE6-DF00-CF4E-9C6E-0A053A04CB2A}"/>
              </a:ext>
            </a:extLst>
          </p:cNvPr>
          <p:cNvSpPr/>
          <p:nvPr userDrawn="1"/>
        </p:nvSpPr>
        <p:spPr>
          <a:xfrm>
            <a:off x="3362917" y="4840464"/>
            <a:ext cx="2418166" cy="25200"/>
          </a:xfrm>
          <a:prstGeom prst="rect">
            <a:avLst/>
          </a:prstGeom>
          <a:solidFill>
            <a:srgbClr val="0044FF"/>
          </a:solidFill>
          <a:ln w="6350">
            <a:solidFill>
              <a:srgbClr val="004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057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8" userDrawn="1">
          <p15:clr>
            <a:srgbClr val="FBAE40"/>
          </p15:clr>
        </p15:guide>
        <p15:guide id="2" pos="5602" userDrawn="1">
          <p15:clr>
            <a:srgbClr val="FBAE40"/>
          </p15:clr>
        </p15:guide>
        <p15:guide id="3" orient="horz" pos="100" userDrawn="1">
          <p15:clr>
            <a:srgbClr val="FBAE40"/>
          </p15:clr>
        </p15:guide>
        <p15:guide id="4" pos="539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Graph and No Key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7B6C7-20A7-0644-AFFD-0DC74CEEAA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163489"/>
            <a:ext cx="7993289" cy="39223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lang="en-US" sz="1900" b="1" kern="1200" baseline="0" dirty="0">
                <a:solidFill>
                  <a:schemeClr val="tx1"/>
                </a:solidFill>
                <a:uFill>
                  <a:solidFill>
                    <a:schemeClr val="tx2"/>
                  </a:solidFill>
                </a:u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 – one line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246A33C-4CCA-D94F-B63F-FDDF33C594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669475"/>
            <a:ext cx="8642350" cy="284370"/>
          </a:xfrm>
          <a:prstGeom prst="rect">
            <a:avLst/>
          </a:prstGeom>
        </p:spPr>
        <p:txBody>
          <a:bodyPr lIns="0"/>
          <a:lstStyle>
            <a:lvl1pPr marL="0" indent="0" algn="ctr">
              <a:spcBef>
                <a:spcPts val="0"/>
              </a:spcBef>
              <a:buNone/>
              <a:defRPr lang="en-US" sz="1200" b="0" kern="1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Graph title, centered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0A98B3-082B-774A-9572-CF25819A0B82}"/>
              </a:ext>
            </a:extLst>
          </p:cNvPr>
          <p:cNvSpPr/>
          <p:nvPr userDrawn="1"/>
        </p:nvSpPr>
        <p:spPr>
          <a:xfrm>
            <a:off x="250825" y="576000"/>
            <a:ext cx="8642350" cy="4262236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B09F562-73F0-B74E-9D0B-A9A3CB8E23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1367" y="231150"/>
            <a:ext cx="521808" cy="21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1419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  <p15:guide id="2" pos="5602">
          <p15:clr>
            <a:srgbClr val="FBAE40"/>
          </p15:clr>
        </p15:guide>
        <p15:guide id="3" orient="horz" pos="100">
          <p15:clr>
            <a:srgbClr val="FBAE40"/>
          </p15:clr>
        </p15:guide>
        <p15:guide id="4" pos="539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(1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441CA57-6943-9F41-9E1E-50E2F585B9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164878"/>
            <a:ext cx="7993290" cy="4347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US" sz="1900" b="1" kern="1200" baseline="0" dirty="0">
                <a:solidFill>
                  <a:schemeClr val="tx1"/>
                </a:solidFill>
                <a:uFill>
                  <a:solidFill>
                    <a:schemeClr val="tx2"/>
                  </a:solidFill>
                </a:u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 – body text in one column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6A7C0A-1BA5-C74C-BEC1-1A990858C7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0825" y="787179"/>
            <a:ext cx="7993290" cy="3976207"/>
          </a:xfrm>
          <a:prstGeom prst="rect">
            <a:avLst/>
          </a:prstGeom>
        </p:spPr>
        <p:txBody>
          <a:bodyPr lIns="0"/>
          <a:lstStyle>
            <a:lvl1pPr marL="144000" indent="-144000">
              <a:spcBef>
                <a:spcPts val="15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144000"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00000" indent="-144000"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80000" indent="-144000"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8450BA2-3CA5-A947-8BB1-EEE167E99331}"/>
              </a:ext>
            </a:extLst>
          </p:cNvPr>
          <p:cNvCxnSpPr>
            <a:cxnSpLocks/>
          </p:cNvCxnSpPr>
          <p:nvPr userDrawn="1"/>
        </p:nvCxnSpPr>
        <p:spPr>
          <a:xfrm flipV="1">
            <a:off x="250825" y="576000"/>
            <a:ext cx="8642350" cy="902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1060A425-25A1-3443-A9BE-3F4ABC1587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1367" y="231150"/>
            <a:ext cx="521808" cy="21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6630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" userDrawn="1">
          <p15:clr>
            <a:srgbClr val="FBAE40"/>
          </p15:clr>
        </p15:guide>
        <p15:guide id="2" pos="158" userDrawn="1">
          <p15:clr>
            <a:srgbClr val="FBAE40"/>
          </p15:clr>
        </p15:guide>
        <p15:guide id="3" orient="horz" pos="214" userDrawn="1">
          <p15:clr>
            <a:srgbClr val="FBAE40"/>
          </p15:clr>
        </p15:guide>
        <p15:guide id="4" pos="5602" userDrawn="1">
          <p15:clr>
            <a:srgbClr val="FBAE40"/>
          </p15:clr>
        </p15:guide>
        <p15:guide id="5" pos="539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441CA57-6943-9F41-9E1E-50E2F585B9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164878"/>
            <a:ext cx="7993289" cy="4347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US" sz="1900" b="1" kern="1200" baseline="0" dirty="0">
                <a:solidFill>
                  <a:schemeClr val="tx1"/>
                </a:solidFill>
                <a:uFill>
                  <a:solidFill>
                    <a:schemeClr val="tx2"/>
                  </a:solidFill>
                </a:u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 – body text in two columns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8450BA2-3CA5-A947-8BB1-EEE167E99331}"/>
              </a:ext>
            </a:extLst>
          </p:cNvPr>
          <p:cNvCxnSpPr>
            <a:cxnSpLocks/>
          </p:cNvCxnSpPr>
          <p:nvPr userDrawn="1"/>
        </p:nvCxnSpPr>
        <p:spPr>
          <a:xfrm flipV="1">
            <a:off x="250825" y="576000"/>
            <a:ext cx="8642350" cy="902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1060A425-25A1-3443-A9BE-3F4ABC1587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1367" y="231150"/>
            <a:ext cx="521808" cy="217149"/>
          </a:xfrm>
          <a:prstGeom prst="rect">
            <a:avLst/>
          </a:prstGeo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BEF7B2F5-10F5-C24F-BEBF-8DC8B3E59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0825" y="787179"/>
            <a:ext cx="8642350" cy="3976207"/>
          </a:xfrm>
          <a:prstGeom prst="rect">
            <a:avLst/>
          </a:prstGeom>
        </p:spPr>
        <p:txBody>
          <a:bodyPr lIns="0" numCol="2" spcCol="180000"/>
          <a:lstStyle>
            <a:lvl1pPr marL="144000" indent="-144000">
              <a:spcBef>
                <a:spcPts val="15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144000"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00000" indent="-144000"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80000" indent="-144000"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84116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">
          <p15:clr>
            <a:srgbClr val="FBAE40"/>
          </p15:clr>
        </p15:guide>
        <p15:guide id="2" pos="158">
          <p15:clr>
            <a:srgbClr val="FBAE40"/>
          </p15:clr>
        </p15:guide>
        <p15:guide id="3" orient="horz" pos="214">
          <p15:clr>
            <a:srgbClr val="FBAE40"/>
          </p15:clr>
        </p15:guide>
        <p15:guide id="4" pos="5602">
          <p15:clr>
            <a:srgbClr val="FBAE40"/>
          </p15:clr>
        </p15:guide>
        <p15:guide id="5" pos="539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, no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8388F3BA-6D4F-AD4D-BC19-B728482D6C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490837"/>
            <a:ext cx="8642350" cy="4272549"/>
          </a:xfrm>
          <a:prstGeom prst="rect">
            <a:avLst/>
          </a:prstGeom>
        </p:spPr>
        <p:txBody>
          <a:bodyPr lIns="360000" rIns="360000" anchor="ctr" anchorCtr="0"/>
          <a:lstStyle>
            <a:lvl1pPr marL="0" indent="0" algn="ctr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None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144000" algn="ctr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00000" indent="-144000" algn="ctr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80000" indent="-144000" algn="ctr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This slide can be used to highlight a standout quote or key finding.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716B70B-E096-584E-8446-CBF857AB2C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1367" y="231150"/>
            <a:ext cx="521808" cy="21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3262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">
          <p15:clr>
            <a:srgbClr val="FBAE40"/>
          </p15:clr>
        </p15:guide>
        <p15:guide id="2" pos="158">
          <p15:clr>
            <a:srgbClr val="FBAE40"/>
          </p15:clr>
        </p15:guide>
        <p15:guide id="3" orient="horz" pos="1620">
          <p15:clr>
            <a:srgbClr val="FBAE40"/>
          </p15:clr>
        </p15:guide>
        <p15:guide id="4" pos="5602">
          <p15:clr>
            <a:srgbClr val="FBAE40"/>
          </p15:clr>
        </p15:guide>
        <p15:guide id="5" pos="539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8388F3BA-6D4F-AD4D-BC19-B728482D6C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490837"/>
            <a:ext cx="8642350" cy="4272549"/>
          </a:xfrm>
          <a:prstGeom prst="rect">
            <a:avLst/>
          </a:prstGeom>
        </p:spPr>
        <p:txBody>
          <a:bodyPr lIns="360000" rIns="360000" anchor="ctr" anchorCtr="0"/>
          <a:lstStyle>
            <a:lvl1pPr marL="0" indent="0" algn="ctr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None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144000" algn="ctr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00000" indent="-144000" algn="ctr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80000" indent="-144000" algn="ctr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This slide can be used to highlight a standout quote or key finding.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716B70B-E096-584E-8446-CBF857AB2C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1367" y="231150"/>
            <a:ext cx="521808" cy="21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090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">
          <p15:clr>
            <a:srgbClr val="FBAE40"/>
          </p15:clr>
        </p15:guide>
        <p15:guide id="2" pos="158">
          <p15:clr>
            <a:srgbClr val="FBAE40"/>
          </p15:clr>
        </p15:guide>
        <p15:guide id="3" orient="horz" pos="1620">
          <p15:clr>
            <a:srgbClr val="FBAE40"/>
          </p15:clr>
        </p15:guide>
        <p15:guide id="4" pos="5602">
          <p15:clr>
            <a:srgbClr val="FBAE40"/>
          </p15:clr>
        </p15:guide>
        <p15:guide id="5" pos="5397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95F3DF4-8EA0-6440-9F6C-69B61C5548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1804726"/>
            <a:ext cx="8316913" cy="519694"/>
          </a:xfrm>
          <a:prstGeom prst="rect">
            <a:avLst/>
          </a:prstGeom>
        </p:spPr>
        <p:txBody>
          <a:bodyPr lIns="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 lang="en-US" sz="2800" b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/>
              <a:t>Transition slide with extra info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835992F8-323D-EF4B-867E-02F746EE31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2339080"/>
            <a:ext cx="8316913" cy="293284"/>
          </a:xfrm>
          <a:prstGeom prst="rect">
            <a:avLst/>
          </a:prstGeom>
        </p:spPr>
        <p:txBody>
          <a:bodyPr lIns="0">
            <a:noAutofit/>
          </a:bodyPr>
          <a:lstStyle>
            <a:lvl1pPr marL="216000" marR="0" indent="-2160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 lang="en-US" sz="1400" kern="1200" baseline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/>
              <a:t>Line 1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56184C6-4F83-044B-B28D-60A04D01A5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3596" y="2646651"/>
            <a:ext cx="8316913" cy="293284"/>
          </a:xfrm>
          <a:prstGeom prst="rect">
            <a:avLst/>
          </a:prstGeom>
        </p:spPr>
        <p:txBody>
          <a:bodyPr lIns="0">
            <a:noAutofit/>
          </a:bodyPr>
          <a:lstStyle>
            <a:lvl1pPr marL="216000" marR="0" indent="-2160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 lang="en-US" sz="1400" kern="1200" baseline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/>
              <a:t>Line 2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3B69BCF-B964-9B47-BB18-D1EDE43D40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1367" y="231150"/>
            <a:ext cx="521808" cy="217149"/>
          </a:xfrm>
          <a:prstGeom prst="rect">
            <a:avLst/>
          </a:prstGeom>
        </p:spPr>
      </p:pic>
      <p:sp>
        <p:nvSpPr>
          <p:cNvPr id="8" name="Footer Placeholder 11">
            <a:extLst>
              <a:ext uri="{FF2B5EF4-FFF2-40B4-BE49-F238E27FC236}">
                <a16:creationId xmlns:a16="http://schemas.microsoft.com/office/drawing/2014/main" id="{B01EC7E4-7767-A640-987A-121CEFB16F01}"/>
              </a:ext>
            </a:extLst>
          </p:cNvPr>
          <p:cNvSpPr txBox="1">
            <a:spLocks/>
          </p:cNvSpPr>
          <p:nvPr userDrawn="1"/>
        </p:nvSpPr>
        <p:spPr>
          <a:xfrm>
            <a:off x="7725513" y="4890053"/>
            <a:ext cx="1219200" cy="18572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50" b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Page </a:t>
            </a:r>
            <a:fld id="{DF463BBC-3631-0E47-99CF-9B840D4BCF9B}" type="slidenum">
              <a:rPr lang="en-US" sz="550" b="0" kern="1200" smtClean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lang="en-GB" sz="550" b="0">
              <a:solidFill>
                <a:srgbClr val="000000">
                  <a:tint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oter Placeholder 11">
            <a:extLst>
              <a:ext uri="{FF2B5EF4-FFF2-40B4-BE49-F238E27FC236}">
                <a16:creationId xmlns:a16="http://schemas.microsoft.com/office/drawing/2014/main" id="{C68431E3-186F-A849-A7F4-37A23CC394EF}"/>
              </a:ext>
            </a:extLst>
          </p:cNvPr>
          <p:cNvSpPr txBox="1">
            <a:spLocks/>
          </p:cNvSpPr>
          <p:nvPr userDrawn="1"/>
        </p:nvSpPr>
        <p:spPr>
          <a:xfrm>
            <a:off x="250825" y="4890053"/>
            <a:ext cx="1219200" cy="18572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50" b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IEA 2024. CC BY 4.0. </a:t>
            </a:r>
            <a:endParaRPr lang="en-GB" sz="550" b="0">
              <a:solidFill>
                <a:srgbClr val="000000">
                  <a:tint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58" userDrawn="1">
          <p15:clr>
            <a:srgbClr val="FBAE40"/>
          </p15:clr>
        </p15:guide>
        <p15:guide id="2" pos="539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1">
            <a:extLst>
              <a:ext uri="{FF2B5EF4-FFF2-40B4-BE49-F238E27FC236}">
                <a16:creationId xmlns:a16="http://schemas.microsoft.com/office/drawing/2014/main" id="{73A191AD-991B-394A-B906-00EE56EBDCE2}"/>
              </a:ext>
            </a:extLst>
          </p:cNvPr>
          <p:cNvSpPr txBox="1">
            <a:spLocks/>
          </p:cNvSpPr>
          <p:nvPr userDrawn="1"/>
        </p:nvSpPr>
        <p:spPr>
          <a:xfrm>
            <a:off x="250825" y="4890053"/>
            <a:ext cx="1219200" cy="18572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50" b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IEA 2024. CC BY 4.0. </a:t>
            </a:r>
            <a:endParaRPr lang="en-GB" sz="550" b="0">
              <a:solidFill>
                <a:srgbClr val="000000">
                  <a:tint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11">
            <a:extLst>
              <a:ext uri="{FF2B5EF4-FFF2-40B4-BE49-F238E27FC236}">
                <a16:creationId xmlns:a16="http://schemas.microsoft.com/office/drawing/2014/main" id="{BB6901B4-351B-EC4D-98D3-6E2470A8B6FB}"/>
              </a:ext>
            </a:extLst>
          </p:cNvPr>
          <p:cNvSpPr txBox="1">
            <a:spLocks/>
          </p:cNvSpPr>
          <p:nvPr userDrawn="1"/>
        </p:nvSpPr>
        <p:spPr>
          <a:xfrm>
            <a:off x="7725513" y="4890053"/>
            <a:ext cx="1219200" cy="18572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50" b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Page </a:t>
            </a:r>
            <a:fld id="{DF463BBC-3631-0E47-99CF-9B840D4BCF9B}" type="slidenum">
              <a:rPr lang="en-US" sz="550" b="0" kern="1200" smtClean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lang="en-GB" sz="550" b="0">
              <a:solidFill>
                <a:srgbClr val="000000">
                  <a:tint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735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684" r:id="rId2"/>
    <p:sldLayoutId id="2147483703" r:id="rId3"/>
    <p:sldLayoutId id="2147483711" r:id="rId4"/>
    <p:sldLayoutId id="2147483704" r:id="rId5"/>
    <p:sldLayoutId id="2147483714" r:id="rId6"/>
    <p:sldLayoutId id="2147483710" r:id="rId7"/>
    <p:sldLayoutId id="2147483716" r:id="rId8"/>
    <p:sldLayoutId id="2147483708" r:id="rId9"/>
    <p:sldLayoutId id="2147483712" r:id="rId10"/>
    <p:sldLayoutId id="2147483713" r:id="rId11"/>
    <p:sldLayoutId id="2147483700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spcBef>
          <a:spcPts val="2200"/>
        </a:spcBef>
        <a:buClr>
          <a:schemeClr val="bg1">
            <a:lumMod val="65000"/>
          </a:schemeClr>
        </a:buClr>
        <a:buSzPct val="100000"/>
        <a:buFont typeface="Calibri" panose="020F0502020204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spcBef>
          <a:spcPts val="500"/>
        </a:spcBef>
        <a:buClr>
          <a:schemeClr val="bg1">
            <a:lumMod val="65000"/>
          </a:schemeClr>
        </a:buClr>
        <a:buSzPct val="100000"/>
        <a:buFont typeface="Segoe UI" panose="020B0502040204020203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180000" algn="l" defTabSz="914400" rtl="0" eaLnBrk="1" latinLnBrk="0" hangingPunct="1">
        <a:spcBef>
          <a:spcPts val="500"/>
        </a:spcBef>
        <a:buClr>
          <a:schemeClr val="bg1">
            <a:lumMod val="75000"/>
          </a:schemeClr>
        </a:buClr>
        <a:buFont typeface="Segoe UI" panose="020B0502040204020203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∙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CE01DD-E0BF-7D47-A524-13AD45D9C8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The Future of Geothermal Energy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D93E7B-0CC3-C645-9D81-5A556AEA57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Paris – 21 March 2025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4E602B6-1339-9742-B4D0-B105AA8853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Heymi Bahar</a:t>
            </a:r>
          </a:p>
        </p:txBody>
      </p:sp>
    </p:spTree>
    <p:extLst>
      <p:ext uri="{BB962C8B-B14F-4D97-AF65-F5344CB8AC3E}">
        <p14:creationId xmlns:p14="http://schemas.microsoft.com/office/powerpoint/2010/main" val="2320559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7045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B2BC8F-CC33-8920-453E-3CD6316A68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Geothermal </a:t>
            </a:r>
            <a:r>
              <a:rPr lang="fr-FR" dirty="0" err="1"/>
              <a:t>energy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versatile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73C2D-2FC1-0777-9EB8-B4CB2D9ECA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Geothermal </a:t>
            </a:r>
            <a:r>
              <a:rPr lang="fr-FR" dirty="0" err="1"/>
              <a:t>energy</a:t>
            </a:r>
            <a:r>
              <a:rPr lang="fr-FR" dirty="0"/>
              <a:t> </a:t>
            </a:r>
            <a:r>
              <a:rPr lang="fr-FR" dirty="0" err="1"/>
              <a:t>accounts</a:t>
            </a:r>
            <a:r>
              <a:rPr lang="fr-FR" dirty="0"/>
              <a:t> for </a:t>
            </a:r>
            <a:r>
              <a:rPr lang="fr-FR" dirty="0" err="1"/>
              <a:t>less</a:t>
            </a:r>
            <a:r>
              <a:rPr lang="fr-FR" dirty="0"/>
              <a:t> </a:t>
            </a:r>
            <a:r>
              <a:rPr lang="fr-FR" dirty="0" err="1"/>
              <a:t>than</a:t>
            </a:r>
            <a:r>
              <a:rPr lang="fr-FR" dirty="0"/>
              <a:t> 1% of global </a:t>
            </a:r>
            <a:r>
              <a:rPr lang="fr-FR" dirty="0" err="1"/>
              <a:t>energy</a:t>
            </a:r>
            <a:r>
              <a:rPr lang="fr-FR" dirty="0"/>
              <a:t> </a:t>
            </a:r>
            <a:r>
              <a:rPr lang="fr-FR" dirty="0" err="1"/>
              <a:t>demand</a:t>
            </a:r>
            <a:r>
              <a:rPr lang="fr-FR" dirty="0"/>
              <a:t> and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primarily</a:t>
            </a:r>
            <a:r>
              <a:rPr lang="fr-FR" dirty="0"/>
              <a:t> </a:t>
            </a:r>
            <a:r>
              <a:rPr lang="fr-FR" dirty="0" err="1"/>
              <a:t>consumed</a:t>
            </a:r>
            <a:r>
              <a:rPr lang="fr-FR" dirty="0"/>
              <a:t> in the </a:t>
            </a:r>
            <a:r>
              <a:rPr lang="fr-FR" dirty="0" err="1"/>
              <a:t>form</a:t>
            </a:r>
            <a:r>
              <a:rPr lang="fr-FR" dirty="0"/>
              <a:t> of </a:t>
            </a:r>
            <a:r>
              <a:rPr lang="fr-FR" dirty="0" err="1"/>
              <a:t>heat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geothermal</a:t>
            </a:r>
            <a:r>
              <a:rPr lang="fr-FR" dirty="0"/>
              <a:t> </a:t>
            </a:r>
            <a:r>
              <a:rPr lang="fr-FR" dirty="0" err="1"/>
              <a:t>heat</a:t>
            </a:r>
            <a:r>
              <a:rPr lang="fr-FR" dirty="0"/>
              <a:t> </a:t>
            </a:r>
            <a:r>
              <a:rPr lang="fr-FR" dirty="0" err="1"/>
              <a:t>pumps</a:t>
            </a:r>
            <a:r>
              <a:rPr lang="fr-FR" dirty="0"/>
              <a:t> and district </a:t>
            </a:r>
            <a:r>
              <a:rPr lang="fr-FR" dirty="0" err="1"/>
              <a:t>heating</a:t>
            </a:r>
            <a:r>
              <a:rPr lang="fr-FR" dirty="0"/>
              <a:t> </a:t>
            </a:r>
            <a:r>
              <a:rPr lang="fr-FR" dirty="0" err="1"/>
              <a:t>accounting</a:t>
            </a:r>
            <a:r>
              <a:rPr lang="fr-FR" dirty="0"/>
              <a:t> for </a:t>
            </a:r>
            <a:r>
              <a:rPr lang="fr-FR" dirty="0" err="1"/>
              <a:t>two-thirds</a:t>
            </a:r>
            <a:r>
              <a:rPr lang="fr-FR" dirty="0"/>
              <a:t> of </a:t>
            </a:r>
            <a:r>
              <a:rPr lang="fr-FR" dirty="0" err="1"/>
              <a:t>its</a:t>
            </a:r>
            <a:r>
              <a:rPr lang="fr-FR" dirty="0"/>
              <a:t> total </a:t>
            </a:r>
            <a:r>
              <a:rPr lang="fr-FR" dirty="0" err="1"/>
              <a:t>consumption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807DEB-9369-F7CA-6293-588EF6F44C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58778" y="721691"/>
            <a:ext cx="5518149" cy="284370"/>
          </a:xfrm>
        </p:spPr>
        <p:txBody>
          <a:bodyPr/>
          <a:lstStyle/>
          <a:p>
            <a:r>
              <a:rPr lang="fr-FR" dirty="0"/>
              <a:t>Total final </a:t>
            </a:r>
            <a:r>
              <a:rPr lang="fr-FR" dirty="0" err="1"/>
              <a:t>energy</a:t>
            </a:r>
            <a:r>
              <a:rPr lang="fr-FR" dirty="0"/>
              <a:t> </a:t>
            </a:r>
            <a:r>
              <a:rPr lang="fr-FR" dirty="0" err="1"/>
              <a:t>consumption</a:t>
            </a:r>
            <a:r>
              <a:rPr lang="fr-FR" dirty="0"/>
              <a:t> of </a:t>
            </a:r>
            <a:r>
              <a:rPr lang="fr-FR" dirty="0" err="1"/>
              <a:t>geothermal</a:t>
            </a:r>
            <a:r>
              <a:rPr lang="fr-FR" dirty="0"/>
              <a:t> </a:t>
            </a:r>
            <a:r>
              <a:rPr lang="fr-FR" dirty="0" err="1"/>
              <a:t>energy</a:t>
            </a:r>
            <a:r>
              <a:rPr lang="fr-FR" dirty="0"/>
              <a:t> by end-use, 2023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36D716-671E-DCFF-437B-66FB7F3BE353}"/>
              </a:ext>
            </a:extLst>
          </p:cNvPr>
          <p:cNvSpPr txBox="1"/>
          <p:nvPr/>
        </p:nvSpPr>
        <p:spPr>
          <a:xfrm>
            <a:off x="2120900" y="2297532"/>
            <a:ext cx="869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chemeClr val="bg1"/>
                </a:solidFill>
              </a:rPr>
              <a:t>1.5 EJ</a:t>
            </a:r>
            <a:endParaRPr lang="en-GB">
              <a:solidFill>
                <a:schemeClr val="bg1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A9A9746-6EE0-5392-AB10-CD4AC6513A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0748042"/>
              </p:ext>
            </p:extLst>
          </p:nvPr>
        </p:nvGraphicFramePr>
        <p:xfrm>
          <a:off x="2120901" y="944774"/>
          <a:ext cx="5156026" cy="3253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378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D724033-77B2-E743-8554-1ECCAC4985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Alternative approaches to harness geothermal energy are developing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01BF7DA-712F-284A-AEA1-6A8EC7E6A9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A59DE9B-9014-8D43-ABA4-9F534990A5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GB" b="0" dirty="0"/>
              <a:t>Conventional (hydrothermal), and next-generation geothermal concepts</a:t>
            </a:r>
          </a:p>
        </p:txBody>
      </p:sp>
      <p:pic>
        <p:nvPicPr>
          <p:cNvPr id="660" name="Picture 659">
            <a:extLst>
              <a:ext uri="{FF2B5EF4-FFF2-40B4-BE49-F238E27FC236}">
                <a16:creationId xmlns:a16="http://schemas.microsoft.com/office/drawing/2014/main" id="{1FFB9062-4B0A-B098-D1B3-B457AF816F9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2288"/>
          <a:stretch/>
        </p:blipFill>
        <p:spPr>
          <a:xfrm>
            <a:off x="1193694" y="3981765"/>
            <a:ext cx="6756612" cy="25303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AF510ED-5B65-03FB-37D7-8EB97B32A1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6077" b="7712"/>
          <a:stretch/>
        </p:blipFill>
        <p:spPr>
          <a:xfrm>
            <a:off x="1193694" y="953845"/>
            <a:ext cx="2292026" cy="30279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1F4F4F-8CD2-692D-F631-419B01CB681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533" r="33211" b="6068"/>
          <a:stretch/>
        </p:blipFill>
        <p:spPr>
          <a:xfrm>
            <a:off x="3526971" y="953845"/>
            <a:ext cx="2179436" cy="30818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EC37048-9562-D3F7-F0E8-7EDB0BC9A63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6891" b="7712"/>
          <a:stretch/>
        </p:blipFill>
        <p:spPr>
          <a:xfrm>
            <a:off x="5713280" y="953845"/>
            <a:ext cx="2237025" cy="302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06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D724033-77B2-E743-8554-1ECCAC4985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1700" dirty="0"/>
              <a:t>Technology breakthroughs are unlocking geothermal energy’s vast potential </a:t>
            </a:r>
            <a:endParaRPr lang="en-US" sz="17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01BF7DA-712F-284A-AEA1-6A8EC7E6A9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Next-generation geothermal technical potential can be 60 times more than today’s installed power capacity worldwide,</a:t>
            </a:r>
            <a:r>
              <a:rPr lang="en-US" dirty="0"/>
              <a:t> second after solar PV. This full potential can meet 140-times global electricity demand today.</a:t>
            </a:r>
            <a:endParaRPr lang="en-GB" b="1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A59DE9B-9014-8D43-ABA4-9F534990A5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GB" b="0" dirty="0"/>
              <a:t>Renewables technical resource potential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4E2559-61F5-47C3-93D1-509827617C76}"/>
              </a:ext>
            </a:extLst>
          </p:cNvPr>
          <p:cNvGrpSpPr/>
          <p:nvPr/>
        </p:nvGrpSpPr>
        <p:grpSpPr>
          <a:xfrm>
            <a:off x="757238" y="1067592"/>
            <a:ext cx="7810945" cy="3142158"/>
            <a:chOff x="0" y="0"/>
            <a:chExt cx="7954266" cy="32760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554149B-80E6-BD67-1C51-D43CFCF1857D}"/>
                </a:ext>
              </a:extLst>
            </p:cNvPr>
            <p:cNvGrpSpPr/>
            <p:nvPr/>
          </p:nvGrpSpPr>
          <p:grpSpPr>
            <a:xfrm>
              <a:off x="0" y="0"/>
              <a:ext cx="7954266" cy="3276000"/>
              <a:chOff x="0" y="0"/>
              <a:chExt cx="7458966" cy="3276000"/>
            </a:xfrm>
          </p:grpSpPr>
          <p:graphicFrame>
            <p:nvGraphicFramePr>
              <p:cNvPr id="12" name="Chart 11">
                <a:extLst>
                  <a:ext uri="{FF2B5EF4-FFF2-40B4-BE49-F238E27FC236}">
                    <a16:creationId xmlns:a16="http://schemas.microsoft.com/office/drawing/2014/main" id="{F4CF2D66-EC65-FB93-839C-3DA5AFCDD9A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82007766"/>
                  </p:ext>
                </p:extLst>
              </p:nvPr>
            </p:nvGraphicFramePr>
            <p:xfrm>
              <a:off x="0" y="0"/>
              <a:ext cx="7458966" cy="3276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41CF8B87-1D0C-AEF8-5BFB-4907ED48EC15}"/>
                  </a:ext>
                </a:extLst>
              </p:cNvPr>
              <p:cNvCxnSpPr/>
              <p:nvPr/>
            </p:nvCxnSpPr>
            <p:spPr>
              <a:xfrm flipV="1">
                <a:off x="1343881" y="95484"/>
                <a:ext cx="0" cy="504825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C0504D">
                    <a:shade val="95000"/>
                    <a:satMod val="105000"/>
                  </a:srgbClr>
                </a:solidFill>
                <a:prstDash val="solid"/>
                <a:tailEnd type="triangle"/>
              </a:ln>
              <a:effectLst/>
            </p:spPr>
          </p:cxn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53CF2ED-C5BE-B924-4802-AF77EC1B8F10}"/>
                </a:ext>
              </a:extLst>
            </p:cNvPr>
            <p:cNvGrpSpPr/>
            <p:nvPr/>
          </p:nvGrpSpPr>
          <p:grpSpPr>
            <a:xfrm>
              <a:off x="991490" y="419333"/>
              <a:ext cx="2539769" cy="2238376"/>
              <a:chOff x="991490" y="419333"/>
              <a:chExt cx="2539769" cy="2238376"/>
            </a:xfrm>
          </p:grpSpPr>
          <p:sp>
            <p:nvSpPr>
              <p:cNvPr id="6" name="TextBox 9">
                <a:extLst>
                  <a:ext uri="{FF2B5EF4-FFF2-40B4-BE49-F238E27FC236}">
                    <a16:creationId xmlns:a16="http://schemas.microsoft.com/office/drawing/2014/main" id="{A65F9EF1-6BF5-BA41-8456-460E241F1081}"/>
                  </a:ext>
                </a:extLst>
              </p:cNvPr>
              <p:cNvSpPr txBox="1"/>
              <p:nvPr/>
            </p:nvSpPr>
            <p:spPr>
              <a:xfrm>
                <a:off x="2336174" y="1088436"/>
                <a:ext cx="676275" cy="304800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</p:spPr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7-8 km</a:t>
                </a:r>
              </a:p>
            </p:txBody>
          </p:sp>
          <p:sp>
            <p:nvSpPr>
              <p:cNvPr id="9" name="TextBox 10">
                <a:extLst>
                  <a:ext uri="{FF2B5EF4-FFF2-40B4-BE49-F238E27FC236}">
                    <a16:creationId xmlns:a16="http://schemas.microsoft.com/office/drawing/2014/main" id="{CD1A3275-01BE-3094-6EEF-1E76AEE90B63}"/>
                  </a:ext>
                </a:extLst>
              </p:cNvPr>
              <p:cNvSpPr txBox="1"/>
              <p:nvPr/>
            </p:nvSpPr>
            <p:spPr>
              <a:xfrm>
                <a:off x="2312636" y="1955224"/>
                <a:ext cx="676275" cy="304800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</p:spPr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5-7 km</a:t>
                </a:r>
              </a:p>
            </p:txBody>
          </p:sp>
          <p:sp>
            <p:nvSpPr>
              <p:cNvPr id="10" name="TextBox 17">
                <a:extLst>
                  <a:ext uri="{FF2B5EF4-FFF2-40B4-BE49-F238E27FC236}">
                    <a16:creationId xmlns:a16="http://schemas.microsoft.com/office/drawing/2014/main" id="{BB189D89-7D92-8131-04CB-E20F91B7AE5D}"/>
                  </a:ext>
                </a:extLst>
              </p:cNvPr>
              <p:cNvSpPr txBox="1"/>
              <p:nvPr/>
            </p:nvSpPr>
            <p:spPr>
              <a:xfrm>
                <a:off x="2854984" y="2352909"/>
                <a:ext cx="676275" cy="304800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</p:spPr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3-5 km</a:t>
                </a:r>
              </a:p>
            </p:txBody>
          </p:sp>
          <p:sp>
            <p:nvSpPr>
              <p:cNvPr id="11" name="TextBox 19">
                <a:extLst>
                  <a:ext uri="{FF2B5EF4-FFF2-40B4-BE49-F238E27FC236}">
                    <a16:creationId xmlns:a16="http://schemas.microsoft.com/office/drawing/2014/main" id="{FB64AF71-0D13-4045-EB2D-D779FCD4F6ED}"/>
                  </a:ext>
                </a:extLst>
              </p:cNvPr>
              <p:cNvSpPr txBox="1"/>
              <p:nvPr/>
            </p:nvSpPr>
            <p:spPr>
              <a:xfrm>
                <a:off x="991490" y="419333"/>
                <a:ext cx="781051" cy="390525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</p:spPr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Over 2200 TW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04107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D724033-77B2-E743-8554-1ECCAC4985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spcBef>
                <a:spcPts val="180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Geothermal potential is everywhere once deeper</a:t>
            </a:r>
            <a:endParaRPr lang="en-GB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map of the world&#10;&#10;Description automatically generated">
            <a:extLst>
              <a:ext uri="{FF2B5EF4-FFF2-40B4-BE49-F238E27FC236}">
                <a16:creationId xmlns:a16="http://schemas.microsoft.com/office/drawing/2014/main" id="{036C103F-50F3-AF24-340A-E0640E624E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24" y="605052"/>
            <a:ext cx="8304351" cy="40728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0A5424-5460-2385-4235-9D09B98C7F07}"/>
              </a:ext>
            </a:extLst>
          </p:cNvPr>
          <p:cNvSpPr txBox="1"/>
          <p:nvPr/>
        </p:nvSpPr>
        <p:spPr>
          <a:xfrm>
            <a:off x="351073" y="4650359"/>
            <a:ext cx="39527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based on Project </a:t>
            </a:r>
            <a:r>
              <a:rPr lang="en-US" sz="1000" dirty="0" err="1"/>
              <a:t>InnerSpace</a:t>
            </a:r>
            <a:r>
              <a:rPr lang="en-US" sz="1000" dirty="0"/>
              <a:t> </a:t>
            </a:r>
            <a:r>
              <a:rPr lang="en-US" sz="1000" dirty="0" err="1"/>
              <a:t>GeoMap</a:t>
            </a:r>
            <a:endParaRPr lang="en-GB" sz="1000" dirty="0"/>
          </a:p>
        </p:txBody>
      </p:sp>
      <p:pic>
        <p:nvPicPr>
          <p:cNvPr id="8" name="Picture 7" descr="A map of the world&#10;&#10;Description automatically generated">
            <a:extLst>
              <a:ext uri="{FF2B5EF4-FFF2-40B4-BE49-F238E27FC236}">
                <a16:creationId xmlns:a16="http://schemas.microsoft.com/office/drawing/2014/main" id="{A4B12CA4-D58F-5D71-A589-88B5B24FD9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84" y="606259"/>
            <a:ext cx="8301891" cy="4071600"/>
          </a:xfrm>
          <a:prstGeom prst="rect">
            <a:avLst/>
          </a:prstGeom>
        </p:spPr>
      </p:pic>
      <p:pic>
        <p:nvPicPr>
          <p:cNvPr id="10" name="Picture 9" descr="A map of the world&#10;&#10;Description automatically generated">
            <a:extLst>
              <a:ext uri="{FF2B5EF4-FFF2-40B4-BE49-F238E27FC236}">
                <a16:creationId xmlns:a16="http://schemas.microsoft.com/office/drawing/2014/main" id="{C313E0C4-74AA-A301-827A-84D01DCF42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53" y="606259"/>
            <a:ext cx="8301891" cy="40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28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D724033-77B2-E743-8554-1ECCAC4985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0825" y="163489"/>
            <a:ext cx="8100695" cy="392239"/>
          </a:xfrm>
        </p:spPr>
        <p:txBody>
          <a:bodyPr/>
          <a:lstStyle/>
          <a:p>
            <a:pPr>
              <a:spcBef>
                <a:spcPts val="1800"/>
              </a:spcBef>
              <a:spcAft>
                <a:spcPts val="800"/>
              </a:spcAft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Large overlapping competencies between geothermal and </a:t>
            </a:r>
            <a:r>
              <a:rPr lang="en-GB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oil and gas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01BF7DA-712F-284A-AEA1-6A8EC7E6A9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For every dollar invested in geothermal, between 65-80%</a:t>
            </a:r>
          </a:p>
          <a:p>
            <a:r>
              <a:rPr lang="en-GB" dirty="0"/>
              <a:t>has a significant overlap with the skills and expertise of the oil and gas industry.</a:t>
            </a:r>
            <a:endParaRPr lang="en-GB" b="1" dirty="0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C8E15133-74E5-9B20-BADC-F29FDD50C99E}"/>
              </a:ext>
            </a:extLst>
          </p:cNvPr>
          <p:cNvSpPr>
            <a:spLocks/>
          </p:cNvSpPr>
          <p:nvPr/>
        </p:nvSpPr>
        <p:spPr bwMode="auto">
          <a:xfrm>
            <a:off x="4686301" y="1332710"/>
            <a:ext cx="784225" cy="1157288"/>
          </a:xfrm>
          <a:custGeom>
            <a:avLst/>
            <a:gdLst>
              <a:gd name="T0" fmla="*/ 0 w 4118"/>
              <a:gd name="T1" fmla="*/ 0 h 6068"/>
              <a:gd name="T2" fmla="*/ 4118 w 4118"/>
              <a:gd name="T3" fmla="*/ 1612 h 6068"/>
              <a:gd name="T4" fmla="*/ 0 w 4118"/>
              <a:gd name="T5" fmla="*/ 6068 h 6068"/>
              <a:gd name="T6" fmla="*/ 0 w 4118"/>
              <a:gd name="T7" fmla="*/ 0 h 6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18" h="6068">
                <a:moveTo>
                  <a:pt x="0" y="0"/>
                </a:moveTo>
                <a:cubicBezTo>
                  <a:pt x="1527" y="0"/>
                  <a:pt x="2997" y="576"/>
                  <a:pt x="4118" y="1612"/>
                </a:cubicBezTo>
                <a:lnTo>
                  <a:pt x="0" y="6068"/>
                </a:lnTo>
                <a:lnTo>
                  <a:pt x="0" y="0"/>
                </a:lnTo>
                <a:close/>
              </a:path>
            </a:pathLst>
          </a:custGeom>
          <a:solidFill>
            <a:srgbClr val="3E7AD3"/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53C1BA36-FC31-2F3F-062C-6C6D8711DD67}"/>
              </a:ext>
            </a:extLst>
          </p:cNvPr>
          <p:cNvSpPr>
            <a:spLocks/>
          </p:cNvSpPr>
          <p:nvPr/>
        </p:nvSpPr>
        <p:spPr bwMode="auto">
          <a:xfrm>
            <a:off x="3606801" y="1640685"/>
            <a:ext cx="2362200" cy="2132013"/>
          </a:xfrm>
          <a:custGeom>
            <a:avLst/>
            <a:gdLst>
              <a:gd name="T0" fmla="*/ 9780 w 12393"/>
              <a:gd name="T1" fmla="*/ 0 h 11187"/>
              <a:gd name="T2" fmla="*/ 10119 w 12393"/>
              <a:gd name="T3" fmla="*/ 8574 h 11187"/>
              <a:gd name="T4" fmla="*/ 1545 w 12393"/>
              <a:gd name="T5" fmla="*/ 8913 h 11187"/>
              <a:gd name="T6" fmla="*/ 0 w 12393"/>
              <a:gd name="T7" fmla="*/ 6635 h 11187"/>
              <a:gd name="T8" fmla="*/ 5662 w 12393"/>
              <a:gd name="T9" fmla="*/ 4456 h 11187"/>
              <a:gd name="T10" fmla="*/ 9780 w 12393"/>
              <a:gd name="T11" fmla="*/ 0 h 11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393" h="11187">
                <a:moveTo>
                  <a:pt x="9780" y="0"/>
                </a:moveTo>
                <a:cubicBezTo>
                  <a:pt x="12242" y="2274"/>
                  <a:pt x="12393" y="6113"/>
                  <a:pt x="10119" y="8574"/>
                </a:cubicBezTo>
                <a:cubicBezTo>
                  <a:pt x="7845" y="11035"/>
                  <a:pt x="4006" y="11187"/>
                  <a:pt x="1545" y="8913"/>
                </a:cubicBezTo>
                <a:cubicBezTo>
                  <a:pt x="862" y="8282"/>
                  <a:pt x="333" y="7503"/>
                  <a:pt x="0" y="6635"/>
                </a:cubicBezTo>
                <a:lnTo>
                  <a:pt x="5662" y="4456"/>
                </a:lnTo>
                <a:lnTo>
                  <a:pt x="9780" y="0"/>
                </a:lnTo>
                <a:close/>
              </a:path>
            </a:pathLst>
          </a:custGeom>
          <a:solidFill>
            <a:srgbClr val="6394DB"/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Freeform 9">
            <a:extLst>
              <a:ext uri="{FF2B5EF4-FFF2-40B4-BE49-F238E27FC236}">
                <a16:creationId xmlns:a16="http://schemas.microsoft.com/office/drawing/2014/main" id="{01A05964-A0BF-205D-DA6C-6C57430A6036}"/>
              </a:ext>
            </a:extLst>
          </p:cNvPr>
          <p:cNvSpPr>
            <a:spLocks/>
          </p:cNvSpPr>
          <p:nvPr/>
        </p:nvSpPr>
        <p:spPr bwMode="auto">
          <a:xfrm>
            <a:off x="3521076" y="2404273"/>
            <a:ext cx="1165225" cy="500063"/>
          </a:xfrm>
          <a:custGeom>
            <a:avLst/>
            <a:gdLst>
              <a:gd name="T0" fmla="*/ 454 w 6116"/>
              <a:gd name="T1" fmla="*/ 2623 h 2623"/>
              <a:gd name="T2" fmla="*/ 65 w 6116"/>
              <a:gd name="T3" fmla="*/ 0 h 2623"/>
              <a:gd name="T4" fmla="*/ 6116 w 6116"/>
              <a:gd name="T5" fmla="*/ 444 h 2623"/>
              <a:gd name="T6" fmla="*/ 454 w 6116"/>
              <a:gd name="T7" fmla="*/ 2623 h 26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116" h="2623">
                <a:moveTo>
                  <a:pt x="454" y="2623"/>
                </a:moveTo>
                <a:cubicBezTo>
                  <a:pt x="132" y="1788"/>
                  <a:pt x="0" y="892"/>
                  <a:pt x="65" y="0"/>
                </a:cubicBezTo>
                <a:lnTo>
                  <a:pt x="6116" y="444"/>
                </a:lnTo>
                <a:lnTo>
                  <a:pt x="454" y="2623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1">
            <a:extLst>
              <a:ext uri="{FF2B5EF4-FFF2-40B4-BE49-F238E27FC236}">
                <a16:creationId xmlns:a16="http://schemas.microsoft.com/office/drawing/2014/main" id="{46EA9BCE-2A9A-411A-12B7-1680B7A096A2}"/>
              </a:ext>
            </a:extLst>
          </p:cNvPr>
          <p:cNvSpPr>
            <a:spLocks/>
          </p:cNvSpPr>
          <p:nvPr/>
        </p:nvSpPr>
        <p:spPr bwMode="auto">
          <a:xfrm>
            <a:off x="3533776" y="1332710"/>
            <a:ext cx="1152525" cy="1157288"/>
          </a:xfrm>
          <a:custGeom>
            <a:avLst/>
            <a:gdLst>
              <a:gd name="T0" fmla="*/ 0 w 6051"/>
              <a:gd name="T1" fmla="*/ 5624 h 6068"/>
              <a:gd name="T2" fmla="*/ 6051 w 6051"/>
              <a:gd name="T3" fmla="*/ 0 h 6068"/>
              <a:gd name="T4" fmla="*/ 6051 w 6051"/>
              <a:gd name="T5" fmla="*/ 6068 h 6068"/>
              <a:gd name="T6" fmla="*/ 0 w 6051"/>
              <a:gd name="T7" fmla="*/ 5624 h 6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51" h="6068">
                <a:moveTo>
                  <a:pt x="0" y="5624"/>
                </a:moveTo>
                <a:cubicBezTo>
                  <a:pt x="233" y="2454"/>
                  <a:pt x="2873" y="0"/>
                  <a:pt x="6051" y="0"/>
                </a:cubicBezTo>
                <a:lnTo>
                  <a:pt x="6051" y="6068"/>
                </a:lnTo>
                <a:lnTo>
                  <a:pt x="0" y="562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8FC87866-005A-48DD-EF12-FFDC28F14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1713" y="1616873"/>
            <a:ext cx="339725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12%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D8C6ED71-B183-8FAB-D112-E46B54F15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2912273"/>
            <a:ext cx="339725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57%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F60A7488-95B2-4318-9902-2BC71F2F6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1101" y="2550323"/>
            <a:ext cx="28575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7%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5CCC007C-4123-A02B-1495-5ACC43A7B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1" y="1915323"/>
            <a:ext cx="339725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24%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68B340B1-E2B3-90FB-2185-8BDFC4F7A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1101" y="1038618"/>
            <a:ext cx="211596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Enhanced Geothermal Systems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E49078E-0944-0B12-89B1-D774A9F5837C}"/>
              </a:ext>
            </a:extLst>
          </p:cNvPr>
          <p:cNvGrpSpPr/>
          <p:nvPr/>
        </p:nvGrpSpPr>
        <p:grpSpPr>
          <a:xfrm>
            <a:off x="820738" y="1038618"/>
            <a:ext cx="2557463" cy="2637243"/>
            <a:chOff x="820738" y="1038618"/>
            <a:chExt cx="2557463" cy="2637243"/>
          </a:xfrm>
        </p:grpSpPr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D8A18B83-356F-D94A-86C2-4E998C5D5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7088" y="1332710"/>
              <a:ext cx="795338" cy="1157288"/>
            </a:xfrm>
            <a:custGeom>
              <a:avLst/>
              <a:gdLst>
                <a:gd name="T0" fmla="*/ 0 w 8335"/>
                <a:gd name="T1" fmla="*/ 0 h 12142"/>
                <a:gd name="T2" fmla="*/ 8335 w 8335"/>
                <a:gd name="T3" fmla="*/ 3312 h 12142"/>
                <a:gd name="T4" fmla="*/ 0 w 8335"/>
                <a:gd name="T5" fmla="*/ 12142 h 12142"/>
                <a:gd name="T6" fmla="*/ 0 w 8335"/>
                <a:gd name="T7" fmla="*/ 0 h 12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35" h="12142">
                  <a:moveTo>
                    <a:pt x="0" y="0"/>
                  </a:moveTo>
                  <a:cubicBezTo>
                    <a:pt x="3099" y="0"/>
                    <a:pt x="6081" y="1184"/>
                    <a:pt x="8335" y="3312"/>
                  </a:cubicBezTo>
                  <a:lnTo>
                    <a:pt x="0" y="121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E7AD3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2C6BCEFA-76F2-E9DE-41B1-CA9BFF6A2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2313" y="1648623"/>
              <a:ext cx="1385888" cy="2027238"/>
            </a:xfrm>
            <a:custGeom>
              <a:avLst/>
              <a:gdLst>
                <a:gd name="T0" fmla="*/ 9439 w 14538"/>
                <a:gd name="T1" fmla="*/ 0 h 21262"/>
                <a:gd name="T2" fmla="*/ 9935 w 14538"/>
                <a:gd name="T3" fmla="*/ 17165 h 21262"/>
                <a:gd name="T4" fmla="*/ 0 w 14538"/>
                <a:gd name="T5" fmla="*/ 20923 h 21262"/>
                <a:gd name="T6" fmla="*/ 1104 w 14538"/>
                <a:gd name="T7" fmla="*/ 8830 h 21262"/>
                <a:gd name="T8" fmla="*/ 9439 w 14538"/>
                <a:gd name="T9" fmla="*/ 0 h 21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38" h="21262">
                  <a:moveTo>
                    <a:pt x="9439" y="0"/>
                  </a:moveTo>
                  <a:cubicBezTo>
                    <a:pt x="14316" y="4603"/>
                    <a:pt x="14538" y="12288"/>
                    <a:pt x="9935" y="17165"/>
                  </a:cubicBezTo>
                  <a:cubicBezTo>
                    <a:pt x="7376" y="19876"/>
                    <a:pt x="3713" y="21262"/>
                    <a:pt x="0" y="20923"/>
                  </a:cubicBezTo>
                  <a:lnTo>
                    <a:pt x="1104" y="8830"/>
                  </a:lnTo>
                  <a:lnTo>
                    <a:pt x="9439" y="0"/>
                  </a:lnTo>
                  <a:close/>
                </a:path>
              </a:pathLst>
            </a:custGeom>
            <a:solidFill>
              <a:srgbClr val="6394DB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9AC20966-BA31-7DF5-4E14-4E0D4021A1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2063" y="2489998"/>
              <a:ext cx="835025" cy="1152525"/>
            </a:xfrm>
            <a:custGeom>
              <a:avLst/>
              <a:gdLst>
                <a:gd name="T0" fmla="*/ 7667 w 8771"/>
                <a:gd name="T1" fmla="*/ 12093 h 12093"/>
                <a:gd name="T2" fmla="*/ 0 w 8771"/>
                <a:gd name="T3" fmla="*/ 8397 h 12093"/>
                <a:gd name="T4" fmla="*/ 8771 w 8771"/>
                <a:gd name="T5" fmla="*/ 0 h 12093"/>
                <a:gd name="T6" fmla="*/ 7667 w 8771"/>
                <a:gd name="T7" fmla="*/ 12093 h 12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71" h="12093">
                  <a:moveTo>
                    <a:pt x="7667" y="12093"/>
                  </a:moveTo>
                  <a:cubicBezTo>
                    <a:pt x="4749" y="11826"/>
                    <a:pt x="2026" y="10514"/>
                    <a:pt x="0" y="8397"/>
                  </a:cubicBezTo>
                  <a:lnTo>
                    <a:pt x="8771" y="0"/>
                  </a:lnTo>
                  <a:lnTo>
                    <a:pt x="7667" y="12093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761E9BE0-8A64-2661-8836-C98417AFD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738" y="1332710"/>
              <a:ext cx="1276350" cy="1957388"/>
            </a:xfrm>
            <a:custGeom>
              <a:avLst/>
              <a:gdLst>
                <a:gd name="T0" fmla="*/ 4638 w 13409"/>
                <a:gd name="T1" fmla="*/ 20539 h 20539"/>
                <a:gd name="T2" fmla="*/ 5012 w 13409"/>
                <a:gd name="T3" fmla="*/ 3371 h 20539"/>
                <a:gd name="T4" fmla="*/ 13409 w 13409"/>
                <a:gd name="T5" fmla="*/ 0 h 20539"/>
                <a:gd name="T6" fmla="*/ 13409 w 13409"/>
                <a:gd name="T7" fmla="*/ 12142 h 20539"/>
                <a:gd name="T8" fmla="*/ 4638 w 13409"/>
                <a:gd name="T9" fmla="*/ 20539 h 20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09" h="20539">
                  <a:moveTo>
                    <a:pt x="4638" y="20539"/>
                  </a:moveTo>
                  <a:cubicBezTo>
                    <a:pt x="0" y="15695"/>
                    <a:pt x="168" y="8009"/>
                    <a:pt x="5012" y="3371"/>
                  </a:cubicBezTo>
                  <a:cubicBezTo>
                    <a:pt x="7272" y="1207"/>
                    <a:pt x="10280" y="0"/>
                    <a:pt x="13409" y="0"/>
                  </a:cubicBezTo>
                  <a:lnTo>
                    <a:pt x="13409" y="12142"/>
                  </a:lnTo>
                  <a:lnTo>
                    <a:pt x="4638" y="2053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Rectangle 26">
              <a:extLst>
                <a:ext uri="{FF2B5EF4-FFF2-40B4-BE49-F238E27FC236}">
                  <a16:creationId xmlns:a16="http://schemas.microsoft.com/office/drawing/2014/main" id="{2686C945-8ADF-8D5D-2ABB-F7E75783EE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6151" y="1715298"/>
              <a:ext cx="339725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12%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27">
              <a:extLst>
                <a:ext uri="{FF2B5EF4-FFF2-40B4-BE49-F238E27FC236}">
                  <a16:creationId xmlns:a16="http://schemas.microsoft.com/office/drawing/2014/main" id="{004B28DE-9EE0-E902-A69D-E5D729EE7C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9676" y="2829723"/>
              <a:ext cx="339725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40%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28">
              <a:extLst>
                <a:ext uri="{FF2B5EF4-FFF2-40B4-BE49-F238E27FC236}">
                  <a16:creationId xmlns:a16="http://schemas.microsoft.com/office/drawing/2014/main" id="{8CDC8033-C46E-F750-B396-651D8962DE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7026" y="3117060"/>
              <a:ext cx="339725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11%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29">
              <a:extLst>
                <a:ext uri="{FF2B5EF4-FFF2-40B4-BE49-F238E27FC236}">
                  <a16:creationId xmlns:a16="http://schemas.microsoft.com/office/drawing/2014/main" id="{D2C4246F-3C65-3354-E5C5-B8BDAAEF8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9051" y="2150273"/>
              <a:ext cx="369888" cy="20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37%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30">
              <a:extLst>
                <a:ext uri="{FF2B5EF4-FFF2-40B4-BE49-F238E27FC236}">
                  <a16:creationId xmlns:a16="http://schemas.microsoft.com/office/drawing/2014/main" id="{53782A4C-B608-CD3C-D5F5-103453172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7663" y="1038618"/>
              <a:ext cx="952500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Conventional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F5E5155-F835-F01A-5A43-7CD93C38939D}"/>
              </a:ext>
            </a:extLst>
          </p:cNvPr>
          <p:cNvGrpSpPr/>
          <p:nvPr/>
        </p:nvGrpSpPr>
        <p:grpSpPr>
          <a:xfrm>
            <a:off x="1670052" y="3922715"/>
            <a:ext cx="5958108" cy="188913"/>
            <a:chOff x="1670052" y="3922715"/>
            <a:chExt cx="5958108" cy="188913"/>
          </a:xfrm>
        </p:grpSpPr>
        <p:sp>
          <p:nvSpPr>
            <p:cNvPr id="37" name="Rectangle 31">
              <a:extLst>
                <a:ext uri="{FF2B5EF4-FFF2-40B4-BE49-F238E27FC236}">
                  <a16:creationId xmlns:a16="http://schemas.microsoft.com/office/drawing/2014/main" id="{FB5A4F14-5836-4177-0349-7D4926C85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0052" y="3968753"/>
              <a:ext cx="71438" cy="69850"/>
            </a:xfrm>
            <a:prstGeom prst="rect">
              <a:avLst/>
            </a:prstGeom>
            <a:solidFill>
              <a:srgbClr val="3E7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Rectangle 32">
              <a:extLst>
                <a:ext uri="{FF2B5EF4-FFF2-40B4-BE49-F238E27FC236}">
                  <a16:creationId xmlns:a16="http://schemas.microsoft.com/office/drawing/2014/main" id="{1418CE1D-97C8-FA20-F95D-58FC5FDE07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0052" y="3968753"/>
              <a:ext cx="71438" cy="69850"/>
            </a:xfrm>
            <a:prstGeom prst="rect">
              <a:avLst/>
            </a:prstGeom>
            <a:solidFill>
              <a:srgbClr val="3E7AD3"/>
            </a:solidFill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Rectangle 33">
              <a:extLst>
                <a:ext uri="{FF2B5EF4-FFF2-40B4-BE49-F238E27FC236}">
                  <a16:creationId xmlns:a16="http://schemas.microsoft.com/office/drawing/2014/main" id="{DF479970-BB52-7A52-5B77-D9B704CE03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1652" y="3922715"/>
              <a:ext cx="2446338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Evaluation, planning and management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ctangle 34">
              <a:extLst>
                <a:ext uri="{FF2B5EF4-FFF2-40B4-BE49-F238E27FC236}">
                  <a16:creationId xmlns:a16="http://schemas.microsoft.com/office/drawing/2014/main" id="{21868B18-9D61-89F9-CA94-A76C7DCF7B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2439" y="3968753"/>
              <a:ext cx="71438" cy="69850"/>
            </a:xfrm>
            <a:prstGeom prst="rect">
              <a:avLst/>
            </a:prstGeom>
            <a:solidFill>
              <a:srgbClr val="6394D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35">
              <a:extLst>
                <a:ext uri="{FF2B5EF4-FFF2-40B4-BE49-F238E27FC236}">
                  <a16:creationId xmlns:a16="http://schemas.microsoft.com/office/drawing/2014/main" id="{2605848C-7790-572A-7434-D1AF86F7E9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2439" y="3968753"/>
              <a:ext cx="71438" cy="69850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Rectangle 36">
              <a:extLst>
                <a:ext uri="{FF2B5EF4-FFF2-40B4-BE49-F238E27FC236}">
                  <a16:creationId xmlns:a16="http://schemas.microsoft.com/office/drawing/2014/main" id="{B5BCBE4A-6687-0415-23CB-11F47D55AA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4039" y="3922715"/>
              <a:ext cx="1547813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Drilling and completions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37">
              <a:extLst>
                <a:ext uri="{FF2B5EF4-FFF2-40B4-BE49-F238E27FC236}">
                  <a16:creationId xmlns:a16="http://schemas.microsoft.com/office/drawing/2014/main" id="{DCA74941-1952-34E2-1F63-E719C16CB3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1539" y="3968753"/>
              <a:ext cx="69850" cy="69850"/>
            </a:xfrm>
            <a:prstGeom prst="rect">
              <a:avLst/>
            </a:prstGeom>
            <a:solidFill>
              <a:srgbClr val="49D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Rectangle 38">
              <a:extLst>
                <a:ext uri="{FF2B5EF4-FFF2-40B4-BE49-F238E27FC236}">
                  <a16:creationId xmlns:a16="http://schemas.microsoft.com/office/drawing/2014/main" id="{092ACE68-F9B4-E7BC-3C2F-2ED01E4DDC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1539" y="3968753"/>
              <a:ext cx="69850" cy="6985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Rectangle 39">
              <a:extLst>
                <a:ext uri="{FF2B5EF4-FFF2-40B4-BE49-F238E27FC236}">
                  <a16:creationId xmlns:a16="http://schemas.microsoft.com/office/drawing/2014/main" id="{1230CDE0-764F-02E5-485C-4F7F98CD03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3139" y="3922715"/>
              <a:ext cx="1082675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Surface facilities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40">
              <a:extLst>
                <a:ext uri="{FF2B5EF4-FFF2-40B4-BE49-F238E27FC236}">
                  <a16:creationId xmlns:a16="http://schemas.microsoft.com/office/drawing/2014/main" id="{4D6941F7-288D-DD88-0080-DA2CC83502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5502" y="3968753"/>
              <a:ext cx="71438" cy="698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Rectangle 41">
              <a:extLst>
                <a:ext uri="{FF2B5EF4-FFF2-40B4-BE49-F238E27FC236}">
                  <a16:creationId xmlns:a16="http://schemas.microsoft.com/office/drawing/2014/main" id="{352D1C3A-2E14-0905-DE07-7696E36905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5502" y="3968753"/>
              <a:ext cx="71438" cy="69850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Rectangle 42">
              <a:extLst>
                <a:ext uri="{FF2B5EF4-FFF2-40B4-BE49-F238E27FC236}">
                  <a16:creationId xmlns:a16="http://schemas.microsoft.com/office/drawing/2014/main" id="{8F221AB2-4F6B-C115-C877-49992E8024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7102" y="3922715"/>
              <a:ext cx="35105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100">
                  <a:solidFill>
                    <a:srgbClr val="000000"/>
                  </a:solidFill>
                </a:rPr>
                <a:t>O</a:t>
              </a: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ther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49" name="Freeform 43">
            <a:extLst>
              <a:ext uri="{FF2B5EF4-FFF2-40B4-BE49-F238E27FC236}">
                <a16:creationId xmlns:a16="http://schemas.microsoft.com/office/drawing/2014/main" id="{38A8AD73-C252-161C-985F-84EBAC4E1F4A}"/>
              </a:ext>
            </a:extLst>
          </p:cNvPr>
          <p:cNvSpPr>
            <a:spLocks/>
          </p:cNvSpPr>
          <p:nvPr/>
        </p:nvSpPr>
        <p:spPr bwMode="auto">
          <a:xfrm>
            <a:off x="7180263" y="1332710"/>
            <a:ext cx="492125" cy="1157288"/>
          </a:xfrm>
          <a:custGeom>
            <a:avLst/>
            <a:gdLst>
              <a:gd name="T0" fmla="*/ 0 w 1291"/>
              <a:gd name="T1" fmla="*/ 0 h 3034"/>
              <a:gd name="T2" fmla="*/ 1291 w 1291"/>
              <a:gd name="T3" fmla="*/ 289 h 3034"/>
              <a:gd name="T4" fmla="*/ 0 w 1291"/>
              <a:gd name="T5" fmla="*/ 3034 h 3034"/>
              <a:gd name="T6" fmla="*/ 0 w 1291"/>
              <a:gd name="T7" fmla="*/ 0 h 3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1" h="3034">
                <a:moveTo>
                  <a:pt x="0" y="0"/>
                </a:moveTo>
                <a:cubicBezTo>
                  <a:pt x="446" y="0"/>
                  <a:pt x="887" y="99"/>
                  <a:pt x="1291" y="289"/>
                </a:cubicBezTo>
                <a:lnTo>
                  <a:pt x="0" y="3034"/>
                </a:lnTo>
                <a:lnTo>
                  <a:pt x="0" y="0"/>
                </a:lnTo>
                <a:close/>
              </a:path>
            </a:pathLst>
          </a:custGeom>
          <a:solidFill>
            <a:srgbClr val="3E7AD3"/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" name="Freeform 45">
            <a:extLst>
              <a:ext uri="{FF2B5EF4-FFF2-40B4-BE49-F238E27FC236}">
                <a16:creationId xmlns:a16="http://schemas.microsoft.com/office/drawing/2014/main" id="{9EFC4DE3-F3AD-C35E-E081-A68B42CC1A84}"/>
              </a:ext>
            </a:extLst>
          </p:cNvPr>
          <p:cNvSpPr>
            <a:spLocks/>
          </p:cNvSpPr>
          <p:nvPr/>
        </p:nvSpPr>
        <p:spPr bwMode="auto">
          <a:xfrm>
            <a:off x="6048376" y="1442248"/>
            <a:ext cx="2449513" cy="2366963"/>
          </a:xfrm>
          <a:custGeom>
            <a:avLst/>
            <a:gdLst>
              <a:gd name="T0" fmla="*/ 4262 w 6429"/>
              <a:gd name="T1" fmla="*/ 0 h 6204"/>
              <a:gd name="T2" fmla="*/ 5716 w 6429"/>
              <a:gd name="T3" fmla="*/ 4037 h 6204"/>
              <a:gd name="T4" fmla="*/ 1679 w 6429"/>
              <a:gd name="T5" fmla="*/ 5490 h 6204"/>
              <a:gd name="T6" fmla="*/ 0 w 6429"/>
              <a:gd name="T7" fmla="*/ 3361 h 6204"/>
              <a:gd name="T8" fmla="*/ 2971 w 6429"/>
              <a:gd name="T9" fmla="*/ 2745 h 6204"/>
              <a:gd name="T10" fmla="*/ 4262 w 6429"/>
              <a:gd name="T11" fmla="*/ 0 h 6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29" h="6204">
                <a:moveTo>
                  <a:pt x="4262" y="0"/>
                </a:moveTo>
                <a:cubicBezTo>
                  <a:pt x="5778" y="714"/>
                  <a:pt x="6429" y="2521"/>
                  <a:pt x="5716" y="4037"/>
                </a:cubicBezTo>
                <a:cubicBezTo>
                  <a:pt x="5002" y="5553"/>
                  <a:pt x="3195" y="6204"/>
                  <a:pt x="1679" y="5490"/>
                </a:cubicBezTo>
                <a:cubicBezTo>
                  <a:pt x="815" y="5084"/>
                  <a:pt x="193" y="4295"/>
                  <a:pt x="0" y="3361"/>
                </a:cubicBezTo>
                <a:lnTo>
                  <a:pt x="2971" y="2745"/>
                </a:lnTo>
                <a:lnTo>
                  <a:pt x="4262" y="0"/>
                </a:lnTo>
                <a:close/>
              </a:path>
            </a:pathLst>
          </a:custGeom>
          <a:solidFill>
            <a:srgbClr val="6394DB"/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3" name="Freeform 47">
            <a:extLst>
              <a:ext uri="{FF2B5EF4-FFF2-40B4-BE49-F238E27FC236}">
                <a16:creationId xmlns:a16="http://schemas.microsoft.com/office/drawing/2014/main" id="{AD80E1AC-4467-681C-2446-158329C30CF3}"/>
              </a:ext>
            </a:extLst>
          </p:cNvPr>
          <p:cNvSpPr>
            <a:spLocks/>
          </p:cNvSpPr>
          <p:nvPr/>
        </p:nvSpPr>
        <p:spPr bwMode="auto">
          <a:xfrm>
            <a:off x="5994401" y="1964535"/>
            <a:ext cx="1185863" cy="760413"/>
          </a:xfrm>
          <a:custGeom>
            <a:avLst/>
            <a:gdLst>
              <a:gd name="T0" fmla="*/ 140 w 3111"/>
              <a:gd name="T1" fmla="*/ 1993 h 1993"/>
              <a:gd name="T2" fmla="*/ 407 w 3111"/>
              <a:gd name="T3" fmla="*/ 0 h 1993"/>
              <a:gd name="T4" fmla="*/ 3111 w 3111"/>
              <a:gd name="T5" fmla="*/ 1377 h 1993"/>
              <a:gd name="T6" fmla="*/ 140 w 3111"/>
              <a:gd name="T7" fmla="*/ 1993 h 19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11" h="1993">
                <a:moveTo>
                  <a:pt x="140" y="1993"/>
                </a:moveTo>
                <a:cubicBezTo>
                  <a:pt x="0" y="1317"/>
                  <a:pt x="94" y="614"/>
                  <a:pt x="407" y="0"/>
                </a:cubicBezTo>
                <a:lnTo>
                  <a:pt x="3111" y="1377"/>
                </a:lnTo>
                <a:lnTo>
                  <a:pt x="140" y="1993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" name="Freeform 49">
            <a:extLst>
              <a:ext uri="{FF2B5EF4-FFF2-40B4-BE49-F238E27FC236}">
                <a16:creationId xmlns:a16="http://schemas.microsoft.com/office/drawing/2014/main" id="{491D33FE-942E-E5BC-A033-1FBD5B863416}"/>
              </a:ext>
            </a:extLst>
          </p:cNvPr>
          <p:cNvSpPr>
            <a:spLocks/>
          </p:cNvSpPr>
          <p:nvPr/>
        </p:nvSpPr>
        <p:spPr bwMode="auto">
          <a:xfrm>
            <a:off x="6149976" y="1332710"/>
            <a:ext cx="1030288" cy="1157288"/>
          </a:xfrm>
          <a:custGeom>
            <a:avLst/>
            <a:gdLst>
              <a:gd name="T0" fmla="*/ 0 w 2704"/>
              <a:gd name="T1" fmla="*/ 1657 h 3034"/>
              <a:gd name="T2" fmla="*/ 2704 w 2704"/>
              <a:gd name="T3" fmla="*/ 0 h 3034"/>
              <a:gd name="T4" fmla="*/ 2704 w 2704"/>
              <a:gd name="T5" fmla="*/ 3034 h 3034"/>
              <a:gd name="T6" fmla="*/ 0 w 2704"/>
              <a:gd name="T7" fmla="*/ 1657 h 3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04" h="3034">
                <a:moveTo>
                  <a:pt x="0" y="1657"/>
                </a:moveTo>
                <a:cubicBezTo>
                  <a:pt x="518" y="640"/>
                  <a:pt x="1563" y="0"/>
                  <a:pt x="2704" y="0"/>
                </a:cubicBezTo>
                <a:lnTo>
                  <a:pt x="2704" y="3034"/>
                </a:lnTo>
                <a:lnTo>
                  <a:pt x="0" y="165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7" name="Rectangle 51">
            <a:extLst>
              <a:ext uri="{FF2B5EF4-FFF2-40B4-BE49-F238E27FC236}">
                <a16:creationId xmlns:a16="http://schemas.microsoft.com/office/drawing/2014/main" id="{412339F3-6A7E-75E7-C230-311ADE091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9163" y="1550198"/>
            <a:ext cx="261938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7%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Rectangle 52">
            <a:extLst>
              <a:ext uri="{FF2B5EF4-FFF2-40B4-BE49-F238E27FC236}">
                <a16:creationId xmlns:a16="http://schemas.microsoft.com/office/drawing/2014/main" id="{94759E34-4FBE-07B2-3599-757D429BD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4576" y="2810673"/>
            <a:ext cx="339725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65%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Rectangle 53">
            <a:extLst>
              <a:ext uri="{FF2B5EF4-FFF2-40B4-BE49-F238E27FC236}">
                <a16:creationId xmlns:a16="http://schemas.microsoft.com/office/drawing/2014/main" id="{99147EC3-B60F-5936-D7B4-31B9430DA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4588" y="2302673"/>
            <a:ext cx="36988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11%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" name="Rectangle 54">
            <a:extLst>
              <a:ext uri="{FF2B5EF4-FFF2-40B4-BE49-F238E27FC236}">
                <a16:creationId xmlns:a16="http://schemas.microsoft.com/office/drawing/2014/main" id="{1EBC8A5A-A94C-D58C-2758-E1B415B54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8763" y="1721648"/>
            <a:ext cx="339725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18%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Rectangle 55">
            <a:extLst>
              <a:ext uri="{FF2B5EF4-FFF2-40B4-BE49-F238E27FC236}">
                <a16:creationId xmlns:a16="http://schemas.microsoft.com/office/drawing/2014/main" id="{ADADA1D6-3DD8-CDD0-909D-9600CC56F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8181" y="1038618"/>
            <a:ext cx="128400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Closed</a:t>
            </a:r>
            <a:r>
              <a:rPr kumimoji="0" lang="en-US" altLang="en-US" sz="110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loop -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AGS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2B9FBD95-B590-859D-2C63-73DB8CD84C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0825" y="669475"/>
            <a:ext cx="8642350" cy="28437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b="0" dirty="0"/>
              <a:t>Share of geothermal technology investment that overlaps with oil and gas industry skills and expertise</a:t>
            </a:r>
          </a:p>
        </p:txBody>
      </p:sp>
    </p:spTree>
    <p:extLst>
      <p:ext uri="{BB962C8B-B14F-4D97-AF65-F5344CB8AC3E}">
        <p14:creationId xmlns:p14="http://schemas.microsoft.com/office/powerpoint/2010/main" val="248036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 animBg="1"/>
      <p:bldP spid="12" grpId="0" animBg="1"/>
      <p:bldP spid="15" grpId="0" animBg="1"/>
      <p:bldP spid="17" grpId="0" animBg="1"/>
      <p:bldP spid="19" grpId="0"/>
      <p:bldP spid="20" grpId="0"/>
      <p:bldP spid="21" grpId="0"/>
      <p:bldP spid="22" grpId="0"/>
      <p:bldP spid="23" grpId="0"/>
      <p:bldP spid="49" grpId="0" animBg="1"/>
      <p:bldP spid="51" grpId="0" animBg="1"/>
      <p:bldP spid="53" grpId="0" animBg="1"/>
      <p:bldP spid="55" grpId="0" animBg="1"/>
      <p:bldP spid="57" grpId="0"/>
      <p:bldP spid="58" grpId="0"/>
      <p:bldP spid="59" grpId="0"/>
      <p:bldP spid="60" grpId="0"/>
      <p:bldP spid="61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Line 15">
            <a:extLst>
              <a:ext uri="{FF2B5EF4-FFF2-40B4-BE49-F238E27FC236}">
                <a16:creationId xmlns:a16="http://schemas.microsoft.com/office/drawing/2014/main" id="{2A2A9B4A-EFC7-7C5E-2C18-B838553A1315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7101" y="1462088"/>
            <a:ext cx="1012825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Line 52">
            <a:extLst>
              <a:ext uri="{FF2B5EF4-FFF2-40B4-BE49-F238E27FC236}">
                <a16:creationId xmlns:a16="http://schemas.microsoft.com/office/drawing/2014/main" id="{801E5028-3606-D5B3-F0AC-12D14554AFD5}"/>
              </a:ext>
            </a:extLst>
          </p:cNvPr>
          <p:cNvSpPr>
            <a:spLocks noChangeShapeType="1"/>
          </p:cNvSpPr>
          <p:nvPr/>
        </p:nvSpPr>
        <p:spPr bwMode="auto">
          <a:xfrm>
            <a:off x="4616864" y="1666870"/>
            <a:ext cx="1025525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Line 16">
            <a:extLst>
              <a:ext uri="{FF2B5EF4-FFF2-40B4-BE49-F238E27FC236}">
                <a16:creationId xmlns:a16="http://schemas.microsoft.com/office/drawing/2014/main" id="{1A2179F1-1753-A56C-CF1C-C16F98E12FC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9926" y="1666875"/>
            <a:ext cx="1012825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Line 53">
            <a:extLst>
              <a:ext uri="{FF2B5EF4-FFF2-40B4-BE49-F238E27FC236}">
                <a16:creationId xmlns:a16="http://schemas.microsoft.com/office/drawing/2014/main" id="{BDE4815E-20A9-E017-7C7F-92F57861AC26}"/>
              </a:ext>
            </a:extLst>
          </p:cNvPr>
          <p:cNvSpPr>
            <a:spLocks noChangeShapeType="1"/>
          </p:cNvSpPr>
          <p:nvPr/>
        </p:nvSpPr>
        <p:spPr bwMode="auto">
          <a:xfrm>
            <a:off x="6121763" y="3095626"/>
            <a:ext cx="1025525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DED46F8D-632B-D264-2824-0C321DFF1583}"/>
              </a:ext>
            </a:extLst>
          </p:cNvPr>
          <p:cNvGrpSpPr/>
          <p:nvPr/>
        </p:nvGrpSpPr>
        <p:grpSpPr>
          <a:xfrm>
            <a:off x="4710112" y="1328738"/>
            <a:ext cx="3092451" cy="2197100"/>
            <a:chOff x="4710112" y="1328738"/>
            <a:chExt cx="3092451" cy="2197100"/>
          </a:xfrm>
        </p:grpSpPr>
        <p:sp>
          <p:nvSpPr>
            <p:cNvPr id="88" name="Freeform 5">
              <a:extLst>
                <a:ext uri="{FF2B5EF4-FFF2-40B4-BE49-F238E27FC236}">
                  <a16:creationId xmlns:a16="http://schemas.microsoft.com/office/drawing/2014/main" id="{58406623-BBF3-F3D8-8F4A-25713901BD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10112" y="1328738"/>
              <a:ext cx="3092451" cy="1647825"/>
            </a:xfrm>
            <a:custGeom>
              <a:avLst/>
              <a:gdLst>
                <a:gd name="T0" fmla="*/ 0 w 1915"/>
                <a:gd name="T1" fmla="*/ 1038 h 1038"/>
                <a:gd name="T2" fmla="*/ 1915 w 1915"/>
                <a:gd name="T3" fmla="*/ 1038 h 1038"/>
                <a:gd name="T4" fmla="*/ 0 w 1915"/>
                <a:gd name="T5" fmla="*/ 692 h 1038"/>
                <a:gd name="T6" fmla="*/ 1915 w 1915"/>
                <a:gd name="T7" fmla="*/ 692 h 1038"/>
                <a:gd name="T8" fmla="*/ 0 w 1915"/>
                <a:gd name="T9" fmla="*/ 346 h 1038"/>
                <a:gd name="T10" fmla="*/ 1915 w 1915"/>
                <a:gd name="T11" fmla="*/ 346 h 1038"/>
                <a:gd name="T12" fmla="*/ 0 w 1915"/>
                <a:gd name="T13" fmla="*/ 0 h 1038"/>
                <a:gd name="T14" fmla="*/ 1915 w 1915"/>
                <a:gd name="T15" fmla="*/ 0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15" h="1038">
                  <a:moveTo>
                    <a:pt x="0" y="1038"/>
                  </a:moveTo>
                  <a:lnTo>
                    <a:pt x="1915" y="1038"/>
                  </a:lnTo>
                  <a:moveTo>
                    <a:pt x="0" y="692"/>
                  </a:moveTo>
                  <a:lnTo>
                    <a:pt x="1915" y="692"/>
                  </a:lnTo>
                  <a:moveTo>
                    <a:pt x="0" y="346"/>
                  </a:moveTo>
                  <a:lnTo>
                    <a:pt x="1915" y="346"/>
                  </a:lnTo>
                  <a:moveTo>
                    <a:pt x="0" y="0"/>
                  </a:moveTo>
                  <a:lnTo>
                    <a:pt x="1915" y="0"/>
                  </a:lnTo>
                </a:path>
              </a:pathLst>
            </a:custGeom>
            <a:noFill/>
            <a:ln w="12700" cap="rnd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Line 51">
              <a:extLst>
                <a:ext uri="{FF2B5EF4-FFF2-40B4-BE49-F238E27FC236}">
                  <a16:creationId xmlns:a16="http://schemas.microsoft.com/office/drawing/2014/main" id="{64DBC537-D9E7-09A4-EB2D-E539A4538F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5988" y="3525838"/>
              <a:ext cx="3076575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B76265B-3C9B-B8AF-6A53-E7C9C20A671B}"/>
              </a:ext>
            </a:extLst>
          </p:cNvPr>
          <p:cNvGrpSpPr/>
          <p:nvPr/>
        </p:nvGrpSpPr>
        <p:grpSpPr>
          <a:xfrm>
            <a:off x="318829" y="1247775"/>
            <a:ext cx="4411922" cy="2366377"/>
            <a:chOff x="318829" y="1247775"/>
            <a:chExt cx="4411922" cy="2366377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9375DF82-0BAD-E6F5-48C8-F75952D7C9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90688" y="1328738"/>
              <a:ext cx="3040063" cy="1647825"/>
            </a:xfrm>
            <a:custGeom>
              <a:avLst/>
              <a:gdLst>
                <a:gd name="T0" fmla="*/ 0 w 1915"/>
                <a:gd name="T1" fmla="*/ 1038 h 1038"/>
                <a:gd name="T2" fmla="*/ 1915 w 1915"/>
                <a:gd name="T3" fmla="*/ 1038 h 1038"/>
                <a:gd name="T4" fmla="*/ 0 w 1915"/>
                <a:gd name="T5" fmla="*/ 692 h 1038"/>
                <a:gd name="T6" fmla="*/ 1915 w 1915"/>
                <a:gd name="T7" fmla="*/ 692 h 1038"/>
                <a:gd name="T8" fmla="*/ 0 w 1915"/>
                <a:gd name="T9" fmla="*/ 346 h 1038"/>
                <a:gd name="T10" fmla="*/ 1915 w 1915"/>
                <a:gd name="T11" fmla="*/ 346 h 1038"/>
                <a:gd name="T12" fmla="*/ 0 w 1915"/>
                <a:gd name="T13" fmla="*/ 0 h 1038"/>
                <a:gd name="T14" fmla="*/ 1915 w 1915"/>
                <a:gd name="T15" fmla="*/ 0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15" h="1038">
                  <a:moveTo>
                    <a:pt x="0" y="1038"/>
                  </a:moveTo>
                  <a:lnTo>
                    <a:pt x="1915" y="1038"/>
                  </a:lnTo>
                  <a:moveTo>
                    <a:pt x="0" y="692"/>
                  </a:moveTo>
                  <a:lnTo>
                    <a:pt x="1915" y="692"/>
                  </a:lnTo>
                  <a:moveTo>
                    <a:pt x="0" y="346"/>
                  </a:moveTo>
                  <a:lnTo>
                    <a:pt x="1915" y="346"/>
                  </a:lnTo>
                  <a:moveTo>
                    <a:pt x="0" y="0"/>
                  </a:moveTo>
                  <a:lnTo>
                    <a:pt x="1915" y="0"/>
                  </a:lnTo>
                </a:path>
              </a:pathLst>
            </a:custGeom>
            <a:noFill/>
            <a:ln w="12700" cap="rnd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Line 14">
              <a:extLst>
                <a:ext uri="{FF2B5EF4-FFF2-40B4-BE49-F238E27FC236}">
                  <a16:creationId xmlns:a16="http://schemas.microsoft.com/office/drawing/2014/main" id="{4EC1A19A-8B4A-AD09-1312-ED72AD3B91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0688" y="3524250"/>
              <a:ext cx="3040063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7">
              <a:extLst>
                <a:ext uri="{FF2B5EF4-FFF2-40B4-BE49-F238E27FC236}">
                  <a16:creationId xmlns:a16="http://schemas.microsoft.com/office/drawing/2014/main" id="{C9469E85-6B76-B6CD-5D69-7D06C8AF11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3838" y="3444875"/>
              <a:ext cx="7854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0</a:t>
              </a:r>
              <a:endPara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20" name="Rectangle 18">
              <a:extLst>
                <a:ext uri="{FF2B5EF4-FFF2-40B4-BE49-F238E27FC236}">
                  <a16:creationId xmlns:a16="http://schemas.microsoft.com/office/drawing/2014/main" id="{8FC2C962-7F38-C5BA-466E-100878863B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0788" y="2895600"/>
              <a:ext cx="352661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4 000</a:t>
              </a:r>
              <a:endPara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id="{9AF9FEBA-B49A-6006-1C36-714A1EACA7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0788" y="2346325"/>
              <a:ext cx="352661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8 000</a:t>
              </a:r>
              <a:endPara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22" name="Rectangle 20">
              <a:extLst>
                <a:ext uri="{FF2B5EF4-FFF2-40B4-BE49-F238E27FC236}">
                  <a16:creationId xmlns:a16="http://schemas.microsoft.com/office/drawing/2014/main" id="{B1C67CA1-0DFA-AB80-0854-5DD6A9B4E5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1" y="1797050"/>
              <a:ext cx="43120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12 000</a:t>
              </a:r>
              <a:endPara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23" name="Rectangle 21">
              <a:extLst>
                <a:ext uri="{FF2B5EF4-FFF2-40B4-BE49-F238E27FC236}">
                  <a16:creationId xmlns:a16="http://schemas.microsoft.com/office/drawing/2014/main" id="{5C55D4FD-FDAB-1E27-39AB-81F863734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1" y="1247775"/>
              <a:ext cx="43120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16 000</a:t>
              </a:r>
              <a:endPara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13DDA435-48AE-D9CF-C412-9EE1E20F9B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829" y="1258903"/>
              <a:ext cx="783869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USD per kW</a:t>
              </a:r>
              <a:endPara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</p:grp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D724033-77B2-E743-8554-1ECCAC4985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spcBef>
                <a:spcPts val="1800"/>
              </a:spcBef>
              <a:spcAft>
                <a:spcPts val="800"/>
              </a:spcAft>
            </a:pPr>
            <a:r>
              <a:rPr lang="en-GB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Oil and gas industry expertise can drive down geothermal costs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01BF7DA-712F-284A-AEA1-6A8EC7E6A9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</a:t>
            </a:r>
            <a:r>
              <a:rPr lang="en-GB" b="1" dirty="0"/>
              <a:t> high level of knowledge transfer and productivity gains from the oil and gas industry </a:t>
            </a:r>
            <a:br>
              <a:rPr lang="en-GB" b="1" dirty="0"/>
            </a:br>
            <a:r>
              <a:rPr lang="en-GB" b="1" dirty="0"/>
              <a:t>could reduce next-generation geothermal costs by nearly three-quarters.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6976D4C-44FB-2863-DDCD-D0BE61FFF9D6}"/>
              </a:ext>
            </a:extLst>
          </p:cNvPr>
          <p:cNvGrpSpPr/>
          <p:nvPr/>
        </p:nvGrpSpPr>
        <p:grpSpPr>
          <a:xfrm>
            <a:off x="4095750" y="1666875"/>
            <a:ext cx="579438" cy="1857375"/>
            <a:chOff x="3932238" y="1666875"/>
            <a:chExt cx="579438" cy="1857375"/>
          </a:xfrm>
          <a:solidFill>
            <a:schemeClr val="tx2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40C8876-1A6C-A1ED-578F-58C89700B0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2238" y="1666875"/>
              <a:ext cx="579438" cy="18573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C72C2A7-F387-9224-5433-EAECB2184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2238" y="1666875"/>
              <a:ext cx="579438" cy="1857375"/>
            </a:xfrm>
            <a:prstGeom prst="rect">
              <a:avLst/>
            </a:prstGeom>
            <a:grp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32E050B-25AE-4EF7-AF29-FAD8E6F5A3A4}"/>
              </a:ext>
            </a:extLst>
          </p:cNvPr>
          <p:cNvGrpSpPr/>
          <p:nvPr/>
        </p:nvGrpSpPr>
        <p:grpSpPr>
          <a:xfrm>
            <a:off x="1906588" y="1465263"/>
            <a:ext cx="579438" cy="2058988"/>
            <a:chOff x="1906588" y="1465263"/>
            <a:chExt cx="579438" cy="2058988"/>
          </a:xfrm>
        </p:grpSpPr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E2531C3C-73C7-2B1A-E97C-F87A0990C7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6588" y="1465263"/>
              <a:ext cx="579438" cy="2058988"/>
            </a:xfrm>
            <a:prstGeom prst="rect">
              <a:avLst/>
            </a:prstGeom>
            <a:solidFill>
              <a:srgbClr val="49D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CCA3FF4A-C303-5869-BBB3-42D95594B7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6588" y="1465263"/>
              <a:ext cx="579438" cy="2058988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Rectangle 22">
            <a:extLst>
              <a:ext uri="{FF2B5EF4-FFF2-40B4-BE49-F238E27FC236}">
                <a16:creationId xmlns:a16="http://schemas.microsoft.com/office/drawing/2014/main" id="{654FB496-A4A1-7D78-4970-2A8E2803F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9463" y="3568700"/>
            <a:ext cx="31418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2023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25" name="Rectangle 23">
            <a:extLst>
              <a:ext uri="{FF2B5EF4-FFF2-40B4-BE49-F238E27FC236}">
                <a16:creationId xmlns:a16="http://schemas.microsoft.com/office/drawing/2014/main" id="{3E0D5548-695C-29F4-B553-446D230D5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528" y="3568700"/>
            <a:ext cx="97943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Cost reductions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BEC87182-2445-377C-9055-77EBCEC8A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839" y="3568700"/>
            <a:ext cx="7453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Low level of</a:t>
            </a:r>
            <a:br>
              <a:rPr lang="en-US" altLang="en-US" sz="110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altLang="en-US" sz="1100" dirty="0">
                <a:solidFill>
                  <a:srgbClr val="000000"/>
                </a:solidFill>
                <a:cs typeface="Arial" panose="020B0604020202020204" pitchFamily="34" charset="0"/>
              </a:rPr>
              <a:t>transfer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9D72639-5A0E-70F2-DA2C-E2E4A7CE5842}"/>
              </a:ext>
            </a:extLst>
          </p:cNvPr>
          <p:cNvGrpSpPr/>
          <p:nvPr/>
        </p:nvGrpSpPr>
        <p:grpSpPr>
          <a:xfrm>
            <a:off x="5720650" y="4009817"/>
            <a:ext cx="1610026" cy="169277"/>
            <a:chOff x="2092326" y="3897313"/>
            <a:chExt cx="1610026" cy="169277"/>
          </a:xfrm>
        </p:grpSpPr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2E058D89-74A8-BB84-6647-9B6B534738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2326" y="3941763"/>
              <a:ext cx="71438" cy="71438"/>
            </a:xfrm>
            <a:prstGeom prst="rect">
              <a:avLst/>
            </a:prstGeom>
            <a:solidFill>
              <a:srgbClr val="FED3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E5192CB9-0BB8-7064-BE06-83345486B8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2326" y="3941763"/>
              <a:ext cx="71438" cy="71438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E0031FBE-D83F-BA6C-CC69-083D3CA153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3926" y="3897313"/>
              <a:ext cx="1508426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Evaluation and planning</a:t>
              </a:r>
              <a:endPara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7192B63B-144B-C29E-CE41-FD1E000B0E97}"/>
              </a:ext>
            </a:extLst>
          </p:cNvPr>
          <p:cNvGrpSpPr/>
          <p:nvPr/>
        </p:nvGrpSpPr>
        <p:grpSpPr>
          <a:xfrm>
            <a:off x="3792146" y="4009817"/>
            <a:ext cx="1602011" cy="169277"/>
            <a:chOff x="4035426" y="3897313"/>
            <a:chExt cx="1602011" cy="169277"/>
          </a:xfrm>
        </p:grpSpPr>
        <p:sp>
          <p:nvSpPr>
            <p:cNvPr id="32" name="Rectangle 30">
              <a:extLst>
                <a:ext uri="{FF2B5EF4-FFF2-40B4-BE49-F238E27FC236}">
                  <a16:creationId xmlns:a16="http://schemas.microsoft.com/office/drawing/2014/main" id="{87911121-9D61-5B7E-13B5-7E5FFC38F8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5426" y="3941763"/>
              <a:ext cx="71438" cy="71438"/>
            </a:xfrm>
            <a:prstGeom prst="rect">
              <a:avLst/>
            </a:prstGeom>
            <a:solidFill>
              <a:srgbClr val="B187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31">
              <a:extLst>
                <a:ext uri="{FF2B5EF4-FFF2-40B4-BE49-F238E27FC236}">
                  <a16:creationId xmlns:a16="http://schemas.microsoft.com/office/drawing/2014/main" id="{21F21B67-B305-1ADD-EDF8-47359D2C72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5426" y="3941763"/>
              <a:ext cx="71438" cy="71438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32">
              <a:extLst>
                <a:ext uri="{FF2B5EF4-FFF2-40B4-BE49-F238E27FC236}">
                  <a16:creationId xmlns:a16="http://schemas.microsoft.com/office/drawing/2014/main" id="{93CAC32A-3B79-058C-0F15-47FEEE3B83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7026" y="3897313"/>
              <a:ext cx="1500411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Drilling and completions</a:t>
              </a:r>
              <a:endPara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C739E39C-0FA9-A057-A22B-4AA008A4D9F4}"/>
              </a:ext>
            </a:extLst>
          </p:cNvPr>
          <p:cNvGrpSpPr/>
          <p:nvPr/>
        </p:nvGrpSpPr>
        <p:grpSpPr>
          <a:xfrm>
            <a:off x="2363652" y="4009817"/>
            <a:ext cx="1129125" cy="169277"/>
            <a:chOff x="5969001" y="3897313"/>
            <a:chExt cx="1129125" cy="169277"/>
          </a:xfrm>
        </p:grpSpPr>
        <p:sp>
          <p:nvSpPr>
            <p:cNvPr id="35" name="Rectangle 33">
              <a:extLst>
                <a:ext uri="{FF2B5EF4-FFF2-40B4-BE49-F238E27FC236}">
                  <a16:creationId xmlns:a16="http://schemas.microsoft.com/office/drawing/2014/main" id="{844F4537-02DA-B7FE-E9CB-3B354AF250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9001" y="3941763"/>
              <a:ext cx="69850" cy="71438"/>
            </a:xfrm>
            <a:prstGeom prst="rect">
              <a:avLst/>
            </a:prstGeom>
            <a:solidFill>
              <a:srgbClr val="00A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ectangle 34">
              <a:extLst>
                <a:ext uri="{FF2B5EF4-FFF2-40B4-BE49-F238E27FC236}">
                  <a16:creationId xmlns:a16="http://schemas.microsoft.com/office/drawing/2014/main" id="{545C8C4F-2BE2-D901-0895-40A198A44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9001" y="3941763"/>
              <a:ext cx="69850" cy="71438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35">
              <a:extLst>
                <a:ext uri="{FF2B5EF4-FFF2-40B4-BE49-F238E27FC236}">
                  <a16:creationId xmlns:a16="http://schemas.microsoft.com/office/drawing/2014/main" id="{8A7C8124-97B2-1924-31AC-FD54B6E102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1" y="3897313"/>
              <a:ext cx="1027525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Surface facilities</a:t>
              </a:r>
              <a:endPara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71E40B9-A3DE-CD89-2941-81E9115DB679}"/>
              </a:ext>
            </a:extLst>
          </p:cNvPr>
          <p:cNvGrpSpPr/>
          <p:nvPr/>
        </p:nvGrpSpPr>
        <p:grpSpPr>
          <a:xfrm>
            <a:off x="5537563" y="2957154"/>
            <a:ext cx="583200" cy="142875"/>
            <a:chOff x="6149976" y="1468438"/>
            <a:chExt cx="584200" cy="142875"/>
          </a:xfrm>
        </p:grpSpPr>
        <p:sp>
          <p:nvSpPr>
            <p:cNvPr id="47" name="Rectangle 45">
              <a:extLst>
                <a:ext uri="{FF2B5EF4-FFF2-40B4-BE49-F238E27FC236}">
                  <a16:creationId xmlns:a16="http://schemas.microsoft.com/office/drawing/2014/main" id="{FB5EC39C-8598-64C7-2F94-377F44A5E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9976" y="1468438"/>
              <a:ext cx="584200" cy="142875"/>
            </a:xfrm>
            <a:prstGeom prst="rect">
              <a:avLst/>
            </a:prstGeom>
            <a:solidFill>
              <a:srgbClr val="FED3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Rectangle 46">
              <a:extLst>
                <a:ext uri="{FF2B5EF4-FFF2-40B4-BE49-F238E27FC236}">
                  <a16:creationId xmlns:a16="http://schemas.microsoft.com/office/drawing/2014/main" id="{BFD7252D-6F25-5AC8-3CDE-37B93ED8C8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9976" y="1468438"/>
              <a:ext cx="584200" cy="142875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2938D0B-9FFC-6FBB-398B-45BE86533975}"/>
              </a:ext>
            </a:extLst>
          </p:cNvPr>
          <p:cNvGrpSpPr/>
          <p:nvPr/>
        </p:nvGrpSpPr>
        <p:grpSpPr>
          <a:xfrm>
            <a:off x="6989763" y="3095626"/>
            <a:ext cx="587375" cy="428625"/>
            <a:chOff x="7173913" y="3094038"/>
            <a:chExt cx="587375" cy="433388"/>
          </a:xfrm>
          <a:solidFill>
            <a:srgbClr val="3E7AD3"/>
          </a:solidFill>
        </p:grpSpPr>
        <p:sp>
          <p:nvSpPr>
            <p:cNvPr id="51" name="Rectangle 49">
              <a:extLst>
                <a:ext uri="{FF2B5EF4-FFF2-40B4-BE49-F238E27FC236}">
                  <a16:creationId xmlns:a16="http://schemas.microsoft.com/office/drawing/2014/main" id="{5EE6FE8B-4423-87DB-F501-F45E81A93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3913" y="3094038"/>
              <a:ext cx="587375" cy="4333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Rectangle 50">
              <a:extLst>
                <a:ext uri="{FF2B5EF4-FFF2-40B4-BE49-F238E27FC236}">
                  <a16:creationId xmlns:a16="http://schemas.microsoft.com/office/drawing/2014/main" id="{AAFA3638-F415-D763-D907-C4A8E430B7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3913" y="3094038"/>
              <a:ext cx="587375" cy="433388"/>
            </a:xfrm>
            <a:prstGeom prst="rect">
              <a:avLst/>
            </a:prstGeom>
            <a:grp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7" name="Rectangle 55">
            <a:extLst>
              <a:ext uri="{FF2B5EF4-FFF2-40B4-BE49-F238E27FC236}">
                <a16:creationId xmlns:a16="http://schemas.microsoft.com/office/drawing/2014/main" id="{E1A3642F-4535-2DA7-2877-BF866CC00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9112" y="3568700"/>
            <a:ext cx="143949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Further cost reductions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58" name="Rectangle 56">
            <a:extLst>
              <a:ext uri="{FF2B5EF4-FFF2-40B4-BE49-F238E27FC236}">
                <a16:creationId xmlns:a16="http://schemas.microsoft.com/office/drawing/2014/main" id="{9DE1A812-3024-30FA-7333-F59A8B14C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5485" y="3568700"/>
            <a:ext cx="81592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High level</a:t>
            </a:r>
            <a:r>
              <a:rPr kumimoji="0" lang="en-US" altLang="en-US" sz="11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of </a:t>
            </a:r>
            <a:br>
              <a:rPr kumimoji="0" lang="en-US" altLang="en-US" sz="11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</a:br>
            <a:r>
              <a:rPr kumimoji="0" lang="en-US" altLang="en-US" sz="11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transfer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63" name="Text Placeholder 7">
            <a:extLst>
              <a:ext uri="{FF2B5EF4-FFF2-40B4-BE49-F238E27FC236}">
                <a16:creationId xmlns:a16="http://schemas.microsoft.com/office/drawing/2014/main" id="{59B71661-4C7E-BCB6-2F64-C993D23C9D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0825" y="669475"/>
            <a:ext cx="8642350" cy="28437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b="0" dirty="0"/>
              <a:t>Enhanced Geothermal Systems total construction costs</a:t>
            </a: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242095B8-11C7-5468-1D7A-CAD419816905}"/>
              </a:ext>
            </a:extLst>
          </p:cNvPr>
          <p:cNvGrpSpPr/>
          <p:nvPr/>
        </p:nvGrpSpPr>
        <p:grpSpPr>
          <a:xfrm>
            <a:off x="5537563" y="1666870"/>
            <a:ext cx="1896192" cy="1289855"/>
            <a:chOff x="5537563" y="1666870"/>
            <a:chExt cx="1896192" cy="1289855"/>
          </a:xfrm>
        </p:grpSpPr>
        <p:sp>
          <p:nvSpPr>
            <p:cNvPr id="62" name="Rectangle 60">
              <a:extLst>
                <a:ext uri="{FF2B5EF4-FFF2-40B4-BE49-F238E27FC236}">
                  <a16:creationId xmlns:a16="http://schemas.microsoft.com/office/drawing/2014/main" id="{E7CFFA89-AE4B-38BB-14FB-796B48DE77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2641" y="1915972"/>
              <a:ext cx="604333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Research</a:t>
              </a:r>
              <a:endPara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94B44A50-3CFD-C103-2BFE-61A3F1E303D7}"/>
                </a:ext>
              </a:extLst>
            </p:cNvPr>
            <p:cNvGrpSpPr/>
            <p:nvPr/>
          </p:nvGrpSpPr>
          <p:grpSpPr>
            <a:xfrm>
              <a:off x="5537563" y="1666870"/>
              <a:ext cx="1896192" cy="1289855"/>
              <a:chOff x="5537563" y="1666870"/>
              <a:chExt cx="1896192" cy="1289855"/>
            </a:xfrm>
          </p:grpSpPr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906FC188-E7FF-B83C-64E5-9C10501C3A58}"/>
                  </a:ext>
                </a:extLst>
              </p:cNvPr>
              <p:cNvGrpSpPr/>
              <p:nvPr/>
            </p:nvGrpSpPr>
            <p:grpSpPr>
              <a:xfrm>
                <a:off x="5537563" y="2309025"/>
                <a:ext cx="1896192" cy="647700"/>
                <a:chOff x="6149976" y="1611313"/>
                <a:chExt cx="1896192" cy="647700"/>
              </a:xfrm>
            </p:grpSpPr>
            <p:grpSp>
              <p:nvGrpSpPr>
                <p:cNvPr id="73" name="Group 72">
                  <a:extLst>
                    <a:ext uri="{FF2B5EF4-FFF2-40B4-BE49-F238E27FC236}">
                      <a16:creationId xmlns:a16="http://schemas.microsoft.com/office/drawing/2014/main" id="{90D26E22-DA3E-61E7-78F0-E37F54BE2A54}"/>
                    </a:ext>
                  </a:extLst>
                </p:cNvPr>
                <p:cNvGrpSpPr/>
                <p:nvPr/>
              </p:nvGrpSpPr>
              <p:grpSpPr>
                <a:xfrm>
                  <a:off x="6149976" y="1611313"/>
                  <a:ext cx="584200" cy="647700"/>
                  <a:chOff x="6149976" y="1611313"/>
                  <a:chExt cx="584200" cy="647700"/>
                </a:xfrm>
              </p:grpSpPr>
              <p:sp>
                <p:nvSpPr>
                  <p:cNvPr id="43" name="Rectangle 41">
                    <a:extLst>
                      <a:ext uri="{FF2B5EF4-FFF2-40B4-BE49-F238E27FC236}">
                        <a16:creationId xmlns:a16="http://schemas.microsoft.com/office/drawing/2014/main" id="{F93811D1-FE25-FA22-E52A-A1B6916650E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49976" y="1874838"/>
                    <a:ext cx="584200" cy="38417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11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4" name="Rectangle 42">
                    <a:extLst>
                      <a:ext uri="{FF2B5EF4-FFF2-40B4-BE49-F238E27FC236}">
                        <a16:creationId xmlns:a16="http://schemas.microsoft.com/office/drawing/2014/main" id="{58B69FD4-DCE5-F8C9-FBF0-5D49BD8689D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49976" y="1874838"/>
                    <a:ext cx="583200" cy="384175"/>
                  </a:xfrm>
                  <a:prstGeom prst="rect">
                    <a:avLst/>
                  </a:prstGeom>
                  <a:pattFill prst="pct40">
                    <a:fgClr>
                      <a:srgbClr val="B187EF"/>
                    </a:fgClr>
                    <a:bgClr>
                      <a:schemeClr val="bg1"/>
                    </a:bgClr>
                  </a:pattFill>
                  <a:ln w="9525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11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" name="Rectangle 43">
                    <a:extLst>
                      <a:ext uri="{FF2B5EF4-FFF2-40B4-BE49-F238E27FC236}">
                        <a16:creationId xmlns:a16="http://schemas.microsoft.com/office/drawing/2014/main" id="{7D377E85-5246-5C42-2CAD-E87AE24AAF7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49976" y="1611313"/>
                    <a:ext cx="584200" cy="26352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11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6" name="Rectangle 44">
                    <a:extLst>
                      <a:ext uri="{FF2B5EF4-FFF2-40B4-BE49-F238E27FC236}">
                        <a16:creationId xmlns:a16="http://schemas.microsoft.com/office/drawing/2014/main" id="{1802819E-8663-E700-B851-959822BC44A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49976" y="1611313"/>
                    <a:ext cx="583200" cy="263525"/>
                  </a:xfrm>
                  <a:prstGeom prst="rect">
                    <a:avLst/>
                  </a:prstGeom>
                  <a:pattFill prst="wdUpDiag">
                    <a:fgClr>
                      <a:srgbClr val="B187EF"/>
                    </a:fgClr>
                    <a:bgClr>
                      <a:schemeClr val="bg1"/>
                    </a:bgClr>
                  </a:pattFill>
                  <a:ln w="9525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11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60" name="Rectangle 58">
                  <a:extLst>
                    <a:ext uri="{FF2B5EF4-FFF2-40B4-BE49-F238E27FC236}">
                      <a16:creationId xmlns:a16="http://schemas.microsoft.com/office/drawing/2014/main" id="{DCF74067-EC79-D614-1987-54BC53F6B7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35776" y="1976718"/>
                  <a:ext cx="543418" cy="169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1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cs typeface="Arial" panose="020B0604020202020204" pitchFamily="34" charset="0"/>
                    </a:rPr>
                    <a:t>Spillover</a:t>
                  </a:r>
                  <a:endPara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" name="Rectangle 59">
                  <a:extLst>
                    <a:ext uri="{FF2B5EF4-FFF2-40B4-BE49-F238E27FC236}">
                      <a16:creationId xmlns:a16="http://schemas.microsoft.com/office/drawing/2014/main" id="{EC42C313-AFA3-B530-64F7-49A6399874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23076" y="1630923"/>
                  <a:ext cx="1223092" cy="169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100" b="0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cs typeface="Arial" panose="020B0604020202020204" pitchFamily="34" charset="0"/>
                    </a:rPr>
                    <a:t>Economies of scale</a:t>
                  </a:r>
                  <a:endParaRPr kumimoji="0" lang="en-US" altLang="en-US" sz="11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9EF6ED98-3638-8D98-106D-D533896DCB6C}"/>
                  </a:ext>
                </a:extLst>
              </p:cNvPr>
              <p:cNvGrpSpPr/>
              <p:nvPr/>
            </p:nvGrpSpPr>
            <p:grpSpPr>
              <a:xfrm>
                <a:off x="5537563" y="1793875"/>
                <a:ext cx="584788" cy="510968"/>
                <a:chOff x="6145213" y="2259013"/>
                <a:chExt cx="584788" cy="668338"/>
              </a:xfrm>
            </p:grpSpPr>
            <p:sp>
              <p:nvSpPr>
                <p:cNvPr id="81" name="Rectangle 39">
                  <a:extLst>
                    <a:ext uri="{FF2B5EF4-FFF2-40B4-BE49-F238E27FC236}">
                      <a16:creationId xmlns:a16="http://schemas.microsoft.com/office/drawing/2014/main" id="{F2A1C62E-E1EC-CAC2-F9EB-E2D121FACB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5213" y="2259013"/>
                  <a:ext cx="583200" cy="668338"/>
                </a:xfrm>
                <a:prstGeom prst="rect">
                  <a:avLst/>
                </a:prstGeom>
                <a:solidFill>
                  <a:srgbClr val="B187E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1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" name="Rectangle 40">
                  <a:extLst>
                    <a:ext uri="{FF2B5EF4-FFF2-40B4-BE49-F238E27FC236}">
                      <a16:creationId xmlns:a16="http://schemas.microsoft.com/office/drawing/2014/main" id="{67840CB6-0FFB-2778-2534-0E194461D7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6801" y="2259013"/>
                  <a:ext cx="583200" cy="668338"/>
                </a:xfrm>
                <a:prstGeom prst="rect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1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D93559B8-9BA3-5321-C4E0-00A20DF36271}"/>
                  </a:ext>
                </a:extLst>
              </p:cNvPr>
              <p:cNvGrpSpPr/>
              <p:nvPr/>
            </p:nvGrpSpPr>
            <p:grpSpPr>
              <a:xfrm>
                <a:off x="5537563" y="1666870"/>
                <a:ext cx="583200" cy="125975"/>
                <a:chOff x="6149976" y="2927350"/>
                <a:chExt cx="583200" cy="166688"/>
              </a:xfrm>
            </p:grpSpPr>
            <p:sp>
              <p:nvSpPr>
                <p:cNvPr id="85" name="Rectangle 37">
                  <a:extLst>
                    <a:ext uri="{FF2B5EF4-FFF2-40B4-BE49-F238E27FC236}">
                      <a16:creationId xmlns:a16="http://schemas.microsoft.com/office/drawing/2014/main" id="{15C8E083-C679-60B5-F8EF-90C7D9D272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9976" y="2927350"/>
                  <a:ext cx="583200" cy="166688"/>
                </a:xfrm>
                <a:prstGeom prst="rect">
                  <a:avLst/>
                </a:prstGeom>
                <a:solidFill>
                  <a:srgbClr val="00AD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1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6" name="Rectangle 38">
                  <a:extLst>
                    <a:ext uri="{FF2B5EF4-FFF2-40B4-BE49-F238E27FC236}">
                      <a16:creationId xmlns:a16="http://schemas.microsoft.com/office/drawing/2014/main" id="{16486B75-5740-9F69-CC6B-014BCB070C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9976" y="2927350"/>
                  <a:ext cx="583200" cy="166688"/>
                </a:xfrm>
                <a:prstGeom prst="rect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1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4AB3B36C-FB5F-55FC-9C30-9C6337B441A2}"/>
              </a:ext>
            </a:extLst>
          </p:cNvPr>
          <p:cNvGrpSpPr/>
          <p:nvPr/>
        </p:nvGrpSpPr>
        <p:grpSpPr>
          <a:xfrm>
            <a:off x="2921001" y="1462088"/>
            <a:ext cx="579438" cy="201112"/>
            <a:chOff x="2921001" y="1463884"/>
            <a:chExt cx="579438" cy="201112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2910B8C4-7437-ECD8-CA4D-C3108C41D1BC}"/>
                </a:ext>
              </a:extLst>
            </p:cNvPr>
            <p:cNvGrpSpPr/>
            <p:nvPr/>
          </p:nvGrpSpPr>
          <p:grpSpPr>
            <a:xfrm>
              <a:off x="2921001" y="1504658"/>
              <a:ext cx="579438" cy="160338"/>
              <a:chOff x="2921001" y="1465263"/>
              <a:chExt cx="579438" cy="160338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1249437-0420-2009-C88D-0C0829DC18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1001" y="1465263"/>
                <a:ext cx="579438" cy="160338"/>
              </a:xfrm>
              <a:prstGeom prst="rect">
                <a:avLst/>
              </a:prstGeom>
              <a:solidFill>
                <a:srgbClr val="B187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8EB4043-5C98-257D-B1EB-973BE2EFE5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1001" y="1465263"/>
                <a:ext cx="579438" cy="160338"/>
              </a:xfrm>
              <a:prstGeom prst="rect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56FF0571-1A92-C728-F648-907F01A32760}"/>
                </a:ext>
              </a:extLst>
            </p:cNvPr>
            <p:cNvGrpSpPr/>
            <p:nvPr/>
          </p:nvGrpSpPr>
          <p:grpSpPr>
            <a:xfrm>
              <a:off x="2921001" y="1463884"/>
              <a:ext cx="579438" cy="41275"/>
              <a:chOff x="2921001" y="1625600"/>
              <a:chExt cx="579438" cy="41275"/>
            </a:xfrm>
          </p:grpSpPr>
          <p:sp>
            <p:nvSpPr>
              <p:cNvPr id="6" name="Rectangle 6">
                <a:extLst>
                  <a:ext uri="{FF2B5EF4-FFF2-40B4-BE49-F238E27FC236}">
                    <a16:creationId xmlns:a16="http://schemas.microsoft.com/office/drawing/2014/main" id="{5CCD1668-9230-9BA7-76B3-2F7848264C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1001" y="1625600"/>
                <a:ext cx="579438" cy="41275"/>
              </a:xfrm>
              <a:prstGeom prst="rect">
                <a:avLst/>
              </a:prstGeom>
              <a:solidFill>
                <a:srgbClr val="00A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C1475F3-AAB6-1B5B-4662-DB912A86ED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1001" y="1625600"/>
                <a:ext cx="579438" cy="41275"/>
              </a:xfrm>
              <a:prstGeom prst="rect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8413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4" grpId="0" animBg="1"/>
      <p:bldP spid="18" grpId="0" animBg="1"/>
      <p:bldP spid="55" grpId="0" animBg="1"/>
      <p:bldP spid="7" grpId="0" build="p"/>
      <p:bldP spid="24" grpId="0"/>
      <p:bldP spid="25" grpId="0"/>
      <p:bldP spid="26" grpId="0"/>
      <p:bldP spid="57" grpId="0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Group 217">
            <a:extLst>
              <a:ext uri="{FF2B5EF4-FFF2-40B4-BE49-F238E27FC236}">
                <a16:creationId xmlns:a16="http://schemas.microsoft.com/office/drawing/2014/main" id="{9497CF58-F451-BB6F-005D-0927FCF80971}"/>
              </a:ext>
            </a:extLst>
          </p:cNvPr>
          <p:cNvGrpSpPr/>
          <p:nvPr/>
        </p:nvGrpSpPr>
        <p:grpSpPr>
          <a:xfrm>
            <a:off x="4728387" y="1017229"/>
            <a:ext cx="2747963" cy="3172539"/>
            <a:chOff x="4728387" y="1017229"/>
            <a:chExt cx="2747963" cy="3172539"/>
          </a:xfrm>
        </p:grpSpPr>
        <p:sp>
          <p:nvSpPr>
            <p:cNvPr id="164" name="Freeform 138">
              <a:extLst>
                <a:ext uri="{FF2B5EF4-FFF2-40B4-BE49-F238E27FC236}">
                  <a16:creationId xmlns:a16="http://schemas.microsoft.com/office/drawing/2014/main" id="{A76A6A32-7F08-37A4-7A0A-8B53EA1C15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400" y="1105959"/>
              <a:ext cx="2012950" cy="2143406"/>
            </a:xfrm>
            <a:custGeom>
              <a:avLst/>
              <a:gdLst>
                <a:gd name="T0" fmla="*/ 0 w 1268"/>
                <a:gd name="T1" fmla="*/ 1232 h 1232"/>
                <a:gd name="T2" fmla="*/ 1268 w 1268"/>
                <a:gd name="T3" fmla="*/ 1232 h 1232"/>
                <a:gd name="T4" fmla="*/ 0 w 1268"/>
                <a:gd name="T5" fmla="*/ 821 h 1232"/>
                <a:gd name="T6" fmla="*/ 1268 w 1268"/>
                <a:gd name="T7" fmla="*/ 821 h 1232"/>
                <a:gd name="T8" fmla="*/ 0 w 1268"/>
                <a:gd name="T9" fmla="*/ 411 h 1232"/>
                <a:gd name="T10" fmla="*/ 1268 w 1268"/>
                <a:gd name="T11" fmla="*/ 411 h 1232"/>
                <a:gd name="T12" fmla="*/ 0 w 1268"/>
                <a:gd name="T13" fmla="*/ 0 h 1232"/>
                <a:gd name="T14" fmla="*/ 1268 w 1268"/>
                <a:gd name="T15" fmla="*/ 0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8" h="1232">
                  <a:moveTo>
                    <a:pt x="0" y="1232"/>
                  </a:moveTo>
                  <a:lnTo>
                    <a:pt x="1268" y="1232"/>
                  </a:lnTo>
                  <a:moveTo>
                    <a:pt x="0" y="821"/>
                  </a:moveTo>
                  <a:lnTo>
                    <a:pt x="1268" y="821"/>
                  </a:lnTo>
                  <a:moveTo>
                    <a:pt x="0" y="411"/>
                  </a:moveTo>
                  <a:lnTo>
                    <a:pt x="1268" y="411"/>
                  </a:lnTo>
                  <a:moveTo>
                    <a:pt x="0" y="0"/>
                  </a:moveTo>
                  <a:lnTo>
                    <a:pt x="1268" y="0"/>
                  </a:lnTo>
                </a:path>
              </a:pathLst>
            </a:custGeom>
            <a:noFill/>
            <a:ln w="12700" cap="rnd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/>
            </a:p>
          </p:txBody>
        </p:sp>
        <p:sp>
          <p:nvSpPr>
            <p:cNvPr id="177" name="Line 151">
              <a:extLst>
                <a:ext uri="{FF2B5EF4-FFF2-40B4-BE49-F238E27FC236}">
                  <a16:creationId xmlns:a16="http://schemas.microsoft.com/office/drawing/2014/main" id="{40240DF8-A0C1-BEAF-8A29-8E12A8856A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63400" y="3964412"/>
              <a:ext cx="2012950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/>
            </a:p>
          </p:txBody>
        </p:sp>
        <p:sp>
          <p:nvSpPr>
            <p:cNvPr id="179" name="Rectangle 153">
              <a:extLst>
                <a:ext uri="{FF2B5EF4-FFF2-40B4-BE49-F238E27FC236}">
                  <a16:creationId xmlns:a16="http://schemas.microsoft.com/office/drawing/2014/main" id="{F904EA54-5796-6732-4D17-7FD0496F36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2875" y="3160635"/>
              <a:ext cx="274638" cy="186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 200</a:t>
              </a:r>
              <a:endPara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80" name="Rectangle 154">
              <a:extLst>
                <a:ext uri="{FF2B5EF4-FFF2-40B4-BE49-F238E27FC236}">
                  <a16:creationId xmlns:a16="http://schemas.microsoft.com/office/drawing/2014/main" id="{2BE79D10-61DB-64DA-9847-DB6626E189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2875" y="2449067"/>
              <a:ext cx="274638" cy="186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 400</a:t>
              </a:r>
              <a:endPara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81" name="Rectangle 155">
              <a:extLst>
                <a:ext uri="{FF2B5EF4-FFF2-40B4-BE49-F238E27FC236}">
                  <a16:creationId xmlns:a16="http://schemas.microsoft.com/office/drawing/2014/main" id="{710060F0-0C06-08E9-D1E8-B841401D8D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2875" y="1732278"/>
              <a:ext cx="274638" cy="186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 600</a:t>
              </a:r>
              <a:endPara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82" name="Rectangle 156">
              <a:extLst>
                <a:ext uri="{FF2B5EF4-FFF2-40B4-BE49-F238E27FC236}">
                  <a16:creationId xmlns:a16="http://schemas.microsoft.com/office/drawing/2014/main" id="{A8820B33-A65D-9EBF-C2E6-580AC66969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2875" y="1017229"/>
              <a:ext cx="274638" cy="186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 800</a:t>
              </a:r>
              <a:endPara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83" name="Rectangle 157">
              <a:extLst>
                <a:ext uri="{FF2B5EF4-FFF2-40B4-BE49-F238E27FC236}">
                  <a16:creationId xmlns:a16="http://schemas.microsoft.com/office/drawing/2014/main" id="{C28669F5-F528-6C3C-63D6-DB5A17677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6100" y="4003612"/>
              <a:ext cx="314325" cy="186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2025</a:t>
              </a:r>
              <a:endPara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85" name="Rectangle 159">
              <a:extLst>
                <a:ext uri="{FF2B5EF4-FFF2-40B4-BE49-F238E27FC236}">
                  <a16:creationId xmlns:a16="http://schemas.microsoft.com/office/drawing/2014/main" id="{41897C19-9B97-8919-3504-B615AF1BF6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7613" y="4003612"/>
              <a:ext cx="314325" cy="186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2035</a:t>
              </a:r>
              <a:endPara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88" name="Rectangle 162">
              <a:extLst>
                <a:ext uri="{FF2B5EF4-FFF2-40B4-BE49-F238E27FC236}">
                  <a16:creationId xmlns:a16="http://schemas.microsoft.com/office/drawing/2014/main" id="{2E7044F2-A99E-176B-7B00-A545920160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4088" y="4003612"/>
              <a:ext cx="314325" cy="186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2050</a:t>
              </a:r>
              <a:endPara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89" name="Rectangle 163">
              <a:extLst>
                <a:ext uri="{FF2B5EF4-FFF2-40B4-BE49-F238E27FC236}">
                  <a16:creationId xmlns:a16="http://schemas.microsoft.com/office/drawing/2014/main" id="{D04D4EEA-E423-EEB5-2938-2D4D01C445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8387" y="1216509"/>
              <a:ext cx="241300" cy="186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GW</a:t>
              </a:r>
              <a:endPara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A3A963A-C1E3-3943-6921-9257B26D2CA0}"/>
              </a:ext>
            </a:extLst>
          </p:cNvPr>
          <p:cNvGrpSpPr/>
          <p:nvPr/>
        </p:nvGrpSpPr>
        <p:grpSpPr>
          <a:xfrm>
            <a:off x="689768" y="1028702"/>
            <a:ext cx="3323432" cy="2935287"/>
            <a:chOff x="689768" y="1028702"/>
            <a:chExt cx="3323432" cy="293528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B94475EF-5176-A31E-DED4-0FB7FD4FCE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46200" y="1109664"/>
              <a:ext cx="2667000" cy="2282825"/>
            </a:xfrm>
            <a:custGeom>
              <a:avLst/>
              <a:gdLst>
                <a:gd name="T0" fmla="*/ 0 w 1680"/>
                <a:gd name="T1" fmla="*/ 1438 h 1438"/>
                <a:gd name="T2" fmla="*/ 1680 w 1680"/>
                <a:gd name="T3" fmla="*/ 1438 h 1438"/>
                <a:gd name="T4" fmla="*/ 0 w 1680"/>
                <a:gd name="T5" fmla="*/ 1079 h 1438"/>
                <a:gd name="T6" fmla="*/ 1680 w 1680"/>
                <a:gd name="T7" fmla="*/ 1079 h 1438"/>
                <a:gd name="T8" fmla="*/ 0 w 1680"/>
                <a:gd name="T9" fmla="*/ 719 h 1438"/>
                <a:gd name="T10" fmla="*/ 1680 w 1680"/>
                <a:gd name="T11" fmla="*/ 719 h 1438"/>
                <a:gd name="T12" fmla="*/ 0 w 1680"/>
                <a:gd name="T13" fmla="*/ 360 h 1438"/>
                <a:gd name="T14" fmla="*/ 1680 w 1680"/>
                <a:gd name="T15" fmla="*/ 360 h 1438"/>
                <a:gd name="T16" fmla="*/ 0 w 1680"/>
                <a:gd name="T17" fmla="*/ 0 h 1438"/>
                <a:gd name="T18" fmla="*/ 1680 w 1680"/>
                <a:gd name="T19" fmla="*/ 0 h 1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0" h="1438">
                  <a:moveTo>
                    <a:pt x="0" y="1438"/>
                  </a:moveTo>
                  <a:lnTo>
                    <a:pt x="1680" y="1438"/>
                  </a:lnTo>
                  <a:moveTo>
                    <a:pt x="0" y="1079"/>
                  </a:moveTo>
                  <a:lnTo>
                    <a:pt x="1680" y="1079"/>
                  </a:lnTo>
                  <a:moveTo>
                    <a:pt x="0" y="719"/>
                  </a:moveTo>
                  <a:lnTo>
                    <a:pt x="1680" y="719"/>
                  </a:lnTo>
                  <a:moveTo>
                    <a:pt x="0" y="360"/>
                  </a:moveTo>
                  <a:lnTo>
                    <a:pt x="1680" y="360"/>
                  </a:lnTo>
                  <a:moveTo>
                    <a:pt x="0" y="0"/>
                  </a:moveTo>
                  <a:lnTo>
                    <a:pt x="1680" y="0"/>
                  </a:lnTo>
                </a:path>
              </a:pathLst>
            </a:custGeom>
            <a:noFill/>
            <a:ln w="12700" cap="rnd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/>
            </a:p>
          </p:txBody>
        </p:sp>
        <p:sp>
          <p:nvSpPr>
            <p:cNvPr id="18" name="Line 12">
              <a:extLst>
                <a:ext uri="{FF2B5EF4-FFF2-40B4-BE49-F238E27FC236}">
                  <a16:creationId xmlns:a16="http://schemas.microsoft.com/office/drawing/2014/main" id="{AFAE3D4D-5F1E-D4F8-90EB-2C502A4133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6200" y="3963989"/>
              <a:ext cx="2667000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/>
            </a:p>
          </p:txBody>
        </p:sp>
        <p:sp>
          <p:nvSpPr>
            <p:cNvPr id="21" name="Rectangle 14">
              <a:extLst>
                <a:ext uri="{FF2B5EF4-FFF2-40B4-BE49-F238E27FC236}">
                  <a16:creationId xmlns:a16="http://schemas.microsoft.com/office/drawing/2014/main" id="{8D27F4B5-97C4-8C9D-57EC-910475E59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1875" y="3313114"/>
              <a:ext cx="195263" cy="16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 50</a:t>
              </a:r>
              <a:endPara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2" name="Rectangle 15">
              <a:extLst>
                <a:ext uri="{FF2B5EF4-FFF2-40B4-BE49-F238E27FC236}">
                  <a16:creationId xmlns:a16="http://schemas.microsoft.com/office/drawing/2014/main" id="{C72AA032-E01B-7B6E-56C9-A0FE75585F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4088" y="2741614"/>
              <a:ext cx="274638" cy="16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 100</a:t>
              </a:r>
              <a:endPara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3" name="Rectangle 16">
              <a:extLst>
                <a:ext uri="{FF2B5EF4-FFF2-40B4-BE49-F238E27FC236}">
                  <a16:creationId xmlns:a16="http://schemas.microsoft.com/office/drawing/2014/main" id="{FC3CD4C4-B0B7-856F-B72B-7BAA9AE8D7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4088" y="2173289"/>
              <a:ext cx="274638" cy="16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 150</a:t>
              </a:r>
              <a:endPara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4" name="Rectangle 17">
              <a:extLst>
                <a:ext uri="{FF2B5EF4-FFF2-40B4-BE49-F238E27FC236}">
                  <a16:creationId xmlns:a16="http://schemas.microsoft.com/office/drawing/2014/main" id="{2A18DF2C-88E4-B3F3-0506-6E1530AA85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4088" y="1600202"/>
              <a:ext cx="274638" cy="16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 200</a:t>
              </a:r>
              <a:endPara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5" name="Rectangle 18">
              <a:extLst>
                <a:ext uri="{FF2B5EF4-FFF2-40B4-BE49-F238E27FC236}">
                  <a16:creationId xmlns:a16="http://schemas.microsoft.com/office/drawing/2014/main" id="{2A6C8453-5B76-C5BC-7B99-611EE7D0E5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4088" y="1028702"/>
              <a:ext cx="274638" cy="16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 250</a:t>
              </a:r>
              <a:endPara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9" name="Rectangle 22">
              <a:extLst>
                <a:ext uri="{FF2B5EF4-FFF2-40B4-BE49-F238E27FC236}">
                  <a16:creationId xmlns:a16="http://schemas.microsoft.com/office/drawing/2014/main" id="{39BF12FD-808A-2041-3584-D80BBF1DFAA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49225" y="1649414"/>
              <a:ext cx="1250950" cy="16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Dollars per MWh</a:t>
              </a:r>
              <a:endPara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71A943-BEE9-8067-D82E-7A5900E47E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Cost reductions can open a huge market for geothermal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E5DB4D-C08E-D95D-5539-A8D91070CD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Rapid cost reductions could unlock over 800 GW of next-generation geothermal by 2050 </a:t>
            </a:r>
            <a:br>
              <a:rPr lang="en-GB" dirty="0"/>
            </a:br>
            <a:r>
              <a:rPr lang="en-GB" dirty="0"/>
              <a:t>with the largest markets in China, the United States, India, Southeast Asia and Europe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FEE9C4-0CD9-2525-FD49-C297A83429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1725" y="669475"/>
            <a:ext cx="4492625" cy="284370"/>
          </a:xfrm>
        </p:spPr>
        <p:txBody>
          <a:bodyPr/>
          <a:lstStyle/>
          <a:p>
            <a:r>
              <a:rPr lang="en-GB" dirty="0"/>
              <a:t>LCOE of next-generation geothermal with high transfer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99BFC2EA-071E-C88A-435B-037390D69870}"/>
              </a:ext>
            </a:extLst>
          </p:cNvPr>
          <p:cNvSpPr txBox="1">
            <a:spLocks/>
          </p:cNvSpPr>
          <p:nvPr/>
        </p:nvSpPr>
        <p:spPr>
          <a:xfrm>
            <a:off x="4837683" y="669475"/>
            <a:ext cx="4021138" cy="284370"/>
          </a:xfrm>
          <a:prstGeom prst="rect">
            <a:avLst/>
          </a:prstGeom>
        </p:spPr>
        <p:txBody>
          <a:bodyPr lIns="0"/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defRPr lang="en-US" sz="1200" b="0" kern="1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40000" indent="-180000" algn="l" defTabSz="914400" rtl="0" eaLnBrk="1" latinLnBrk="0" hangingPunct="1"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100000"/>
              <a:buFont typeface="Segoe UI" panose="020B0502040204020203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180000" algn="l" defTabSz="914400" rtl="0" eaLnBrk="1" latinLnBrk="0" hangingPunct="1"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Segoe UI" panose="020B0502040204020203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∙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▫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Market potential for next-generation geothermal</a:t>
            </a:r>
          </a:p>
        </p:txBody>
      </p:sp>
      <p:sp>
        <p:nvSpPr>
          <p:cNvPr id="26" name="Rectangle 19">
            <a:extLst>
              <a:ext uri="{FF2B5EF4-FFF2-40B4-BE49-F238E27FC236}">
                <a16:creationId xmlns:a16="http://schemas.microsoft.com/office/drawing/2014/main" id="{21D0D019-2AF3-6B9E-8586-8EF6A3588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125" y="4011614"/>
            <a:ext cx="31432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2025</a:t>
            </a: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0B9EF81-E454-A961-01C1-C1A423063D68}"/>
              </a:ext>
            </a:extLst>
          </p:cNvPr>
          <p:cNvSpPr/>
          <p:nvPr/>
        </p:nvSpPr>
        <p:spPr>
          <a:xfrm>
            <a:off x="1534897" y="1239939"/>
            <a:ext cx="508216" cy="2724045"/>
          </a:xfrm>
          <a:prstGeom prst="rect">
            <a:avLst/>
          </a:prstGeom>
          <a:solidFill>
            <a:srgbClr val="3E7AD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Rectangle 20">
            <a:extLst>
              <a:ext uri="{FF2B5EF4-FFF2-40B4-BE49-F238E27FC236}">
                <a16:creationId xmlns:a16="http://schemas.microsoft.com/office/drawing/2014/main" id="{63330D53-D862-E070-4531-870F5065D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25" y="4011614"/>
            <a:ext cx="31418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2030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380CA80-DB7E-1CE6-D8CE-6C4F35F2DA63}"/>
              </a:ext>
            </a:extLst>
          </p:cNvPr>
          <p:cNvSpPr/>
          <p:nvPr/>
        </p:nvSpPr>
        <p:spPr>
          <a:xfrm>
            <a:off x="2425592" y="2741614"/>
            <a:ext cx="508216" cy="1222168"/>
          </a:xfrm>
          <a:prstGeom prst="rect">
            <a:avLst/>
          </a:prstGeom>
          <a:solidFill>
            <a:srgbClr val="3E7AD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Rectangle 21">
            <a:extLst>
              <a:ext uri="{FF2B5EF4-FFF2-40B4-BE49-F238E27FC236}">
                <a16:creationId xmlns:a16="http://schemas.microsoft.com/office/drawing/2014/main" id="{040B0932-A0EE-2216-B052-98F6647C8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3125" y="4011614"/>
            <a:ext cx="31418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2035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73E3557-C920-9B77-DCC6-A3336C725261}"/>
              </a:ext>
            </a:extLst>
          </p:cNvPr>
          <p:cNvSpPr/>
          <p:nvPr/>
        </p:nvSpPr>
        <p:spPr>
          <a:xfrm>
            <a:off x="3314484" y="3392490"/>
            <a:ext cx="508216" cy="571494"/>
          </a:xfrm>
          <a:prstGeom prst="rect">
            <a:avLst/>
          </a:prstGeom>
          <a:solidFill>
            <a:srgbClr val="3E7AD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1923929C-BA17-2C39-9C20-F888039D5402}"/>
              </a:ext>
            </a:extLst>
          </p:cNvPr>
          <p:cNvSpPr txBox="1"/>
          <p:nvPr/>
        </p:nvSpPr>
        <p:spPr>
          <a:xfrm>
            <a:off x="3152981" y="2925711"/>
            <a:ext cx="117692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>
                <a:solidFill>
                  <a:schemeClr val="accent6"/>
                </a:solidFill>
              </a:rPr>
              <a:t>Solar PV utility</a:t>
            </a:r>
            <a:br>
              <a:rPr lang="en-GB" sz="1100" b="1" dirty="0">
                <a:solidFill>
                  <a:schemeClr val="accent6"/>
                </a:solidFill>
              </a:rPr>
            </a:br>
            <a:r>
              <a:rPr lang="en-GB" sz="1100" b="1" dirty="0">
                <a:solidFill>
                  <a:schemeClr val="accent6"/>
                </a:solidFill>
              </a:rPr>
              <a:t>(2013-2023)</a:t>
            </a:r>
          </a:p>
        </p:txBody>
      </p: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DE672704-219A-F70A-661E-7AB11ED8C4C7}"/>
              </a:ext>
            </a:extLst>
          </p:cNvPr>
          <p:cNvGrpSpPr/>
          <p:nvPr/>
        </p:nvGrpSpPr>
        <p:grpSpPr>
          <a:xfrm>
            <a:off x="5536425" y="989393"/>
            <a:ext cx="1868488" cy="2975019"/>
            <a:chOff x="5536425" y="989393"/>
            <a:chExt cx="1868488" cy="2975019"/>
          </a:xfrm>
        </p:grpSpPr>
        <p:sp>
          <p:nvSpPr>
            <p:cNvPr id="165" name="Freeform 139">
              <a:extLst>
                <a:ext uri="{FF2B5EF4-FFF2-40B4-BE49-F238E27FC236}">
                  <a16:creationId xmlns:a16="http://schemas.microsoft.com/office/drawing/2014/main" id="{18C376F7-1E61-6AFD-739F-1511049BD4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71388" y="3426821"/>
              <a:ext cx="1533525" cy="537591"/>
            </a:xfrm>
            <a:custGeom>
              <a:avLst/>
              <a:gdLst>
                <a:gd name="T0" fmla="*/ 0 w 966"/>
                <a:gd name="T1" fmla="*/ 302 h 309"/>
                <a:gd name="T2" fmla="*/ 120 w 966"/>
                <a:gd name="T3" fmla="*/ 302 h 309"/>
                <a:gd name="T4" fmla="*/ 120 w 966"/>
                <a:gd name="T5" fmla="*/ 309 h 309"/>
                <a:gd name="T6" fmla="*/ 0 w 966"/>
                <a:gd name="T7" fmla="*/ 309 h 309"/>
                <a:gd name="T8" fmla="*/ 0 w 966"/>
                <a:gd name="T9" fmla="*/ 302 h 309"/>
                <a:gd name="T10" fmla="*/ 212 w 966"/>
                <a:gd name="T11" fmla="*/ 208 h 309"/>
                <a:gd name="T12" fmla="*/ 332 w 966"/>
                <a:gd name="T13" fmla="*/ 208 h 309"/>
                <a:gd name="T14" fmla="*/ 332 w 966"/>
                <a:gd name="T15" fmla="*/ 309 h 309"/>
                <a:gd name="T16" fmla="*/ 212 w 966"/>
                <a:gd name="T17" fmla="*/ 309 h 309"/>
                <a:gd name="T18" fmla="*/ 212 w 966"/>
                <a:gd name="T19" fmla="*/ 208 h 309"/>
                <a:gd name="T20" fmla="*/ 423 w 966"/>
                <a:gd name="T21" fmla="*/ 97 h 309"/>
                <a:gd name="T22" fmla="*/ 543 w 966"/>
                <a:gd name="T23" fmla="*/ 97 h 309"/>
                <a:gd name="T24" fmla="*/ 543 w 966"/>
                <a:gd name="T25" fmla="*/ 309 h 309"/>
                <a:gd name="T26" fmla="*/ 423 w 966"/>
                <a:gd name="T27" fmla="*/ 309 h 309"/>
                <a:gd name="T28" fmla="*/ 423 w 966"/>
                <a:gd name="T29" fmla="*/ 97 h 309"/>
                <a:gd name="T30" fmla="*/ 634 w 966"/>
                <a:gd name="T31" fmla="*/ 38 h 309"/>
                <a:gd name="T32" fmla="*/ 754 w 966"/>
                <a:gd name="T33" fmla="*/ 38 h 309"/>
                <a:gd name="T34" fmla="*/ 754 w 966"/>
                <a:gd name="T35" fmla="*/ 309 h 309"/>
                <a:gd name="T36" fmla="*/ 634 w 966"/>
                <a:gd name="T37" fmla="*/ 309 h 309"/>
                <a:gd name="T38" fmla="*/ 634 w 966"/>
                <a:gd name="T39" fmla="*/ 38 h 309"/>
                <a:gd name="T40" fmla="*/ 845 w 966"/>
                <a:gd name="T41" fmla="*/ 0 h 309"/>
                <a:gd name="T42" fmla="*/ 966 w 966"/>
                <a:gd name="T43" fmla="*/ 0 h 309"/>
                <a:gd name="T44" fmla="*/ 966 w 966"/>
                <a:gd name="T45" fmla="*/ 309 h 309"/>
                <a:gd name="T46" fmla="*/ 845 w 966"/>
                <a:gd name="T47" fmla="*/ 309 h 309"/>
                <a:gd name="T48" fmla="*/ 845 w 966"/>
                <a:gd name="T49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66" h="309">
                  <a:moveTo>
                    <a:pt x="0" y="302"/>
                  </a:moveTo>
                  <a:lnTo>
                    <a:pt x="120" y="302"/>
                  </a:lnTo>
                  <a:lnTo>
                    <a:pt x="120" y="309"/>
                  </a:lnTo>
                  <a:lnTo>
                    <a:pt x="0" y="309"/>
                  </a:lnTo>
                  <a:lnTo>
                    <a:pt x="0" y="302"/>
                  </a:lnTo>
                  <a:close/>
                  <a:moveTo>
                    <a:pt x="212" y="208"/>
                  </a:moveTo>
                  <a:lnTo>
                    <a:pt x="332" y="208"/>
                  </a:lnTo>
                  <a:lnTo>
                    <a:pt x="332" y="309"/>
                  </a:lnTo>
                  <a:lnTo>
                    <a:pt x="212" y="309"/>
                  </a:lnTo>
                  <a:lnTo>
                    <a:pt x="212" y="208"/>
                  </a:lnTo>
                  <a:close/>
                  <a:moveTo>
                    <a:pt x="423" y="97"/>
                  </a:moveTo>
                  <a:lnTo>
                    <a:pt x="543" y="97"/>
                  </a:lnTo>
                  <a:lnTo>
                    <a:pt x="543" y="309"/>
                  </a:lnTo>
                  <a:lnTo>
                    <a:pt x="423" y="309"/>
                  </a:lnTo>
                  <a:lnTo>
                    <a:pt x="423" y="97"/>
                  </a:lnTo>
                  <a:close/>
                  <a:moveTo>
                    <a:pt x="634" y="38"/>
                  </a:moveTo>
                  <a:lnTo>
                    <a:pt x="754" y="38"/>
                  </a:lnTo>
                  <a:lnTo>
                    <a:pt x="754" y="309"/>
                  </a:lnTo>
                  <a:lnTo>
                    <a:pt x="634" y="309"/>
                  </a:lnTo>
                  <a:lnTo>
                    <a:pt x="634" y="38"/>
                  </a:lnTo>
                  <a:close/>
                  <a:moveTo>
                    <a:pt x="845" y="0"/>
                  </a:moveTo>
                  <a:lnTo>
                    <a:pt x="966" y="0"/>
                  </a:lnTo>
                  <a:lnTo>
                    <a:pt x="966" y="309"/>
                  </a:lnTo>
                  <a:lnTo>
                    <a:pt x="845" y="309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rgbClr val="49D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/>
            </a:p>
          </p:txBody>
        </p:sp>
        <p:sp>
          <p:nvSpPr>
            <p:cNvPr id="166" name="Freeform 140">
              <a:extLst>
                <a:ext uri="{FF2B5EF4-FFF2-40B4-BE49-F238E27FC236}">
                  <a16:creationId xmlns:a16="http://schemas.microsoft.com/office/drawing/2014/main" id="{CD53C619-C265-3843-C684-384F8A4BEF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71388" y="3426821"/>
              <a:ext cx="1533525" cy="537591"/>
            </a:xfrm>
            <a:custGeom>
              <a:avLst/>
              <a:gdLst>
                <a:gd name="T0" fmla="*/ 0 w 966"/>
                <a:gd name="T1" fmla="*/ 302 h 309"/>
                <a:gd name="T2" fmla="*/ 120 w 966"/>
                <a:gd name="T3" fmla="*/ 302 h 309"/>
                <a:gd name="T4" fmla="*/ 120 w 966"/>
                <a:gd name="T5" fmla="*/ 309 h 309"/>
                <a:gd name="T6" fmla="*/ 0 w 966"/>
                <a:gd name="T7" fmla="*/ 309 h 309"/>
                <a:gd name="T8" fmla="*/ 0 w 966"/>
                <a:gd name="T9" fmla="*/ 302 h 309"/>
                <a:gd name="T10" fmla="*/ 212 w 966"/>
                <a:gd name="T11" fmla="*/ 208 h 309"/>
                <a:gd name="T12" fmla="*/ 332 w 966"/>
                <a:gd name="T13" fmla="*/ 208 h 309"/>
                <a:gd name="T14" fmla="*/ 332 w 966"/>
                <a:gd name="T15" fmla="*/ 309 h 309"/>
                <a:gd name="T16" fmla="*/ 212 w 966"/>
                <a:gd name="T17" fmla="*/ 309 h 309"/>
                <a:gd name="T18" fmla="*/ 212 w 966"/>
                <a:gd name="T19" fmla="*/ 208 h 309"/>
                <a:gd name="T20" fmla="*/ 423 w 966"/>
                <a:gd name="T21" fmla="*/ 97 h 309"/>
                <a:gd name="T22" fmla="*/ 543 w 966"/>
                <a:gd name="T23" fmla="*/ 97 h 309"/>
                <a:gd name="T24" fmla="*/ 543 w 966"/>
                <a:gd name="T25" fmla="*/ 309 h 309"/>
                <a:gd name="T26" fmla="*/ 423 w 966"/>
                <a:gd name="T27" fmla="*/ 309 h 309"/>
                <a:gd name="T28" fmla="*/ 423 w 966"/>
                <a:gd name="T29" fmla="*/ 97 h 309"/>
                <a:gd name="T30" fmla="*/ 634 w 966"/>
                <a:gd name="T31" fmla="*/ 38 h 309"/>
                <a:gd name="T32" fmla="*/ 754 w 966"/>
                <a:gd name="T33" fmla="*/ 38 h 309"/>
                <a:gd name="T34" fmla="*/ 754 w 966"/>
                <a:gd name="T35" fmla="*/ 309 h 309"/>
                <a:gd name="T36" fmla="*/ 634 w 966"/>
                <a:gd name="T37" fmla="*/ 309 h 309"/>
                <a:gd name="T38" fmla="*/ 634 w 966"/>
                <a:gd name="T39" fmla="*/ 38 h 309"/>
                <a:gd name="T40" fmla="*/ 845 w 966"/>
                <a:gd name="T41" fmla="*/ 0 h 309"/>
                <a:gd name="T42" fmla="*/ 966 w 966"/>
                <a:gd name="T43" fmla="*/ 0 h 309"/>
                <a:gd name="T44" fmla="*/ 966 w 966"/>
                <a:gd name="T45" fmla="*/ 309 h 309"/>
                <a:gd name="T46" fmla="*/ 845 w 966"/>
                <a:gd name="T47" fmla="*/ 309 h 309"/>
                <a:gd name="T48" fmla="*/ 845 w 966"/>
                <a:gd name="T49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66" h="309">
                  <a:moveTo>
                    <a:pt x="0" y="302"/>
                  </a:moveTo>
                  <a:lnTo>
                    <a:pt x="120" y="302"/>
                  </a:lnTo>
                  <a:lnTo>
                    <a:pt x="120" y="309"/>
                  </a:lnTo>
                  <a:lnTo>
                    <a:pt x="0" y="309"/>
                  </a:lnTo>
                  <a:lnTo>
                    <a:pt x="0" y="302"/>
                  </a:lnTo>
                  <a:close/>
                  <a:moveTo>
                    <a:pt x="212" y="208"/>
                  </a:moveTo>
                  <a:lnTo>
                    <a:pt x="332" y="208"/>
                  </a:lnTo>
                  <a:lnTo>
                    <a:pt x="332" y="309"/>
                  </a:lnTo>
                  <a:lnTo>
                    <a:pt x="212" y="309"/>
                  </a:lnTo>
                  <a:lnTo>
                    <a:pt x="212" y="208"/>
                  </a:lnTo>
                  <a:close/>
                  <a:moveTo>
                    <a:pt x="423" y="97"/>
                  </a:moveTo>
                  <a:lnTo>
                    <a:pt x="543" y="97"/>
                  </a:lnTo>
                  <a:lnTo>
                    <a:pt x="543" y="309"/>
                  </a:lnTo>
                  <a:lnTo>
                    <a:pt x="423" y="309"/>
                  </a:lnTo>
                  <a:lnTo>
                    <a:pt x="423" y="97"/>
                  </a:lnTo>
                  <a:close/>
                  <a:moveTo>
                    <a:pt x="634" y="38"/>
                  </a:moveTo>
                  <a:lnTo>
                    <a:pt x="754" y="38"/>
                  </a:lnTo>
                  <a:lnTo>
                    <a:pt x="754" y="309"/>
                  </a:lnTo>
                  <a:lnTo>
                    <a:pt x="634" y="309"/>
                  </a:lnTo>
                  <a:lnTo>
                    <a:pt x="634" y="38"/>
                  </a:lnTo>
                  <a:close/>
                  <a:moveTo>
                    <a:pt x="845" y="0"/>
                  </a:moveTo>
                  <a:lnTo>
                    <a:pt x="966" y="0"/>
                  </a:lnTo>
                  <a:lnTo>
                    <a:pt x="966" y="309"/>
                  </a:lnTo>
                  <a:lnTo>
                    <a:pt x="845" y="309"/>
                  </a:lnTo>
                  <a:lnTo>
                    <a:pt x="845" y="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/>
            </a:p>
          </p:txBody>
        </p:sp>
        <p:sp>
          <p:nvSpPr>
            <p:cNvPr id="167" name="Freeform 141">
              <a:extLst>
                <a:ext uri="{FF2B5EF4-FFF2-40B4-BE49-F238E27FC236}">
                  <a16:creationId xmlns:a16="http://schemas.microsoft.com/office/drawing/2014/main" id="{27815DFD-74FC-5F7C-FE9A-2BC99B317F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6425" y="2313364"/>
              <a:ext cx="1868488" cy="1651048"/>
            </a:xfrm>
            <a:custGeom>
              <a:avLst/>
              <a:gdLst>
                <a:gd name="T0" fmla="*/ 0 w 1177"/>
                <a:gd name="T1" fmla="*/ 948 h 949"/>
                <a:gd name="T2" fmla="*/ 120 w 1177"/>
                <a:gd name="T3" fmla="*/ 948 h 949"/>
                <a:gd name="T4" fmla="*/ 120 w 1177"/>
                <a:gd name="T5" fmla="*/ 949 h 949"/>
                <a:gd name="T6" fmla="*/ 0 w 1177"/>
                <a:gd name="T7" fmla="*/ 949 h 949"/>
                <a:gd name="T8" fmla="*/ 0 w 1177"/>
                <a:gd name="T9" fmla="*/ 948 h 949"/>
                <a:gd name="T10" fmla="*/ 211 w 1177"/>
                <a:gd name="T11" fmla="*/ 941 h 949"/>
                <a:gd name="T12" fmla="*/ 331 w 1177"/>
                <a:gd name="T13" fmla="*/ 941 h 949"/>
                <a:gd name="T14" fmla="*/ 331 w 1177"/>
                <a:gd name="T15" fmla="*/ 942 h 949"/>
                <a:gd name="T16" fmla="*/ 211 w 1177"/>
                <a:gd name="T17" fmla="*/ 942 h 949"/>
                <a:gd name="T18" fmla="*/ 211 w 1177"/>
                <a:gd name="T19" fmla="*/ 941 h 949"/>
                <a:gd name="T20" fmla="*/ 423 w 1177"/>
                <a:gd name="T21" fmla="*/ 762 h 949"/>
                <a:gd name="T22" fmla="*/ 543 w 1177"/>
                <a:gd name="T23" fmla="*/ 762 h 949"/>
                <a:gd name="T24" fmla="*/ 543 w 1177"/>
                <a:gd name="T25" fmla="*/ 848 h 949"/>
                <a:gd name="T26" fmla="*/ 423 w 1177"/>
                <a:gd name="T27" fmla="*/ 848 h 949"/>
                <a:gd name="T28" fmla="*/ 423 w 1177"/>
                <a:gd name="T29" fmla="*/ 762 h 949"/>
                <a:gd name="T30" fmla="*/ 634 w 1177"/>
                <a:gd name="T31" fmla="*/ 410 h 949"/>
                <a:gd name="T32" fmla="*/ 754 w 1177"/>
                <a:gd name="T33" fmla="*/ 410 h 949"/>
                <a:gd name="T34" fmla="*/ 754 w 1177"/>
                <a:gd name="T35" fmla="*/ 737 h 949"/>
                <a:gd name="T36" fmla="*/ 634 w 1177"/>
                <a:gd name="T37" fmla="*/ 737 h 949"/>
                <a:gd name="T38" fmla="*/ 634 w 1177"/>
                <a:gd name="T39" fmla="*/ 410 h 949"/>
                <a:gd name="T40" fmla="*/ 845 w 1177"/>
                <a:gd name="T41" fmla="*/ 158 h 949"/>
                <a:gd name="T42" fmla="*/ 965 w 1177"/>
                <a:gd name="T43" fmla="*/ 158 h 949"/>
                <a:gd name="T44" fmla="*/ 965 w 1177"/>
                <a:gd name="T45" fmla="*/ 678 h 949"/>
                <a:gd name="T46" fmla="*/ 845 w 1177"/>
                <a:gd name="T47" fmla="*/ 678 h 949"/>
                <a:gd name="T48" fmla="*/ 845 w 1177"/>
                <a:gd name="T49" fmla="*/ 158 h 949"/>
                <a:gd name="T50" fmla="*/ 1056 w 1177"/>
                <a:gd name="T51" fmla="*/ 0 h 949"/>
                <a:gd name="T52" fmla="*/ 1177 w 1177"/>
                <a:gd name="T53" fmla="*/ 0 h 949"/>
                <a:gd name="T54" fmla="*/ 1177 w 1177"/>
                <a:gd name="T55" fmla="*/ 640 h 949"/>
                <a:gd name="T56" fmla="*/ 1056 w 1177"/>
                <a:gd name="T57" fmla="*/ 640 h 949"/>
                <a:gd name="T58" fmla="*/ 1056 w 1177"/>
                <a:gd name="T59" fmla="*/ 0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77" h="949">
                  <a:moveTo>
                    <a:pt x="0" y="948"/>
                  </a:moveTo>
                  <a:lnTo>
                    <a:pt x="120" y="948"/>
                  </a:lnTo>
                  <a:lnTo>
                    <a:pt x="120" y="949"/>
                  </a:lnTo>
                  <a:lnTo>
                    <a:pt x="0" y="949"/>
                  </a:lnTo>
                  <a:lnTo>
                    <a:pt x="0" y="948"/>
                  </a:lnTo>
                  <a:close/>
                  <a:moveTo>
                    <a:pt x="211" y="941"/>
                  </a:moveTo>
                  <a:lnTo>
                    <a:pt x="331" y="941"/>
                  </a:lnTo>
                  <a:lnTo>
                    <a:pt x="331" y="942"/>
                  </a:lnTo>
                  <a:lnTo>
                    <a:pt x="211" y="942"/>
                  </a:lnTo>
                  <a:lnTo>
                    <a:pt x="211" y="941"/>
                  </a:lnTo>
                  <a:close/>
                  <a:moveTo>
                    <a:pt x="423" y="762"/>
                  </a:moveTo>
                  <a:lnTo>
                    <a:pt x="543" y="762"/>
                  </a:lnTo>
                  <a:lnTo>
                    <a:pt x="543" y="848"/>
                  </a:lnTo>
                  <a:lnTo>
                    <a:pt x="423" y="848"/>
                  </a:lnTo>
                  <a:lnTo>
                    <a:pt x="423" y="762"/>
                  </a:lnTo>
                  <a:close/>
                  <a:moveTo>
                    <a:pt x="634" y="410"/>
                  </a:moveTo>
                  <a:lnTo>
                    <a:pt x="754" y="410"/>
                  </a:lnTo>
                  <a:lnTo>
                    <a:pt x="754" y="737"/>
                  </a:lnTo>
                  <a:lnTo>
                    <a:pt x="634" y="737"/>
                  </a:lnTo>
                  <a:lnTo>
                    <a:pt x="634" y="410"/>
                  </a:lnTo>
                  <a:close/>
                  <a:moveTo>
                    <a:pt x="845" y="158"/>
                  </a:moveTo>
                  <a:lnTo>
                    <a:pt x="965" y="158"/>
                  </a:lnTo>
                  <a:lnTo>
                    <a:pt x="965" y="678"/>
                  </a:lnTo>
                  <a:lnTo>
                    <a:pt x="845" y="678"/>
                  </a:lnTo>
                  <a:lnTo>
                    <a:pt x="845" y="158"/>
                  </a:lnTo>
                  <a:close/>
                  <a:moveTo>
                    <a:pt x="1056" y="0"/>
                  </a:moveTo>
                  <a:lnTo>
                    <a:pt x="1177" y="0"/>
                  </a:lnTo>
                  <a:lnTo>
                    <a:pt x="1177" y="640"/>
                  </a:lnTo>
                  <a:lnTo>
                    <a:pt x="1056" y="640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3E7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/>
            </a:p>
          </p:txBody>
        </p:sp>
        <p:sp>
          <p:nvSpPr>
            <p:cNvPr id="168" name="Freeform 142">
              <a:extLst>
                <a:ext uri="{FF2B5EF4-FFF2-40B4-BE49-F238E27FC236}">
                  <a16:creationId xmlns:a16="http://schemas.microsoft.com/office/drawing/2014/main" id="{B541790A-CA89-C281-305B-F5D764F526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6425" y="2313364"/>
              <a:ext cx="1868488" cy="1651048"/>
            </a:xfrm>
            <a:custGeom>
              <a:avLst/>
              <a:gdLst>
                <a:gd name="T0" fmla="*/ 0 w 1177"/>
                <a:gd name="T1" fmla="*/ 948 h 949"/>
                <a:gd name="T2" fmla="*/ 120 w 1177"/>
                <a:gd name="T3" fmla="*/ 948 h 949"/>
                <a:gd name="T4" fmla="*/ 120 w 1177"/>
                <a:gd name="T5" fmla="*/ 949 h 949"/>
                <a:gd name="T6" fmla="*/ 0 w 1177"/>
                <a:gd name="T7" fmla="*/ 949 h 949"/>
                <a:gd name="T8" fmla="*/ 0 w 1177"/>
                <a:gd name="T9" fmla="*/ 948 h 949"/>
                <a:gd name="T10" fmla="*/ 211 w 1177"/>
                <a:gd name="T11" fmla="*/ 941 h 949"/>
                <a:gd name="T12" fmla="*/ 331 w 1177"/>
                <a:gd name="T13" fmla="*/ 941 h 949"/>
                <a:gd name="T14" fmla="*/ 331 w 1177"/>
                <a:gd name="T15" fmla="*/ 942 h 949"/>
                <a:gd name="T16" fmla="*/ 211 w 1177"/>
                <a:gd name="T17" fmla="*/ 942 h 949"/>
                <a:gd name="T18" fmla="*/ 211 w 1177"/>
                <a:gd name="T19" fmla="*/ 941 h 949"/>
                <a:gd name="T20" fmla="*/ 423 w 1177"/>
                <a:gd name="T21" fmla="*/ 762 h 949"/>
                <a:gd name="T22" fmla="*/ 543 w 1177"/>
                <a:gd name="T23" fmla="*/ 762 h 949"/>
                <a:gd name="T24" fmla="*/ 543 w 1177"/>
                <a:gd name="T25" fmla="*/ 848 h 949"/>
                <a:gd name="T26" fmla="*/ 423 w 1177"/>
                <a:gd name="T27" fmla="*/ 848 h 949"/>
                <a:gd name="T28" fmla="*/ 423 w 1177"/>
                <a:gd name="T29" fmla="*/ 762 h 949"/>
                <a:gd name="T30" fmla="*/ 634 w 1177"/>
                <a:gd name="T31" fmla="*/ 410 h 949"/>
                <a:gd name="T32" fmla="*/ 754 w 1177"/>
                <a:gd name="T33" fmla="*/ 410 h 949"/>
                <a:gd name="T34" fmla="*/ 754 w 1177"/>
                <a:gd name="T35" fmla="*/ 737 h 949"/>
                <a:gd name="T36" fmla="*/ 634 w 1177"/>
                <a:gd name="T37" fmla="*/ 737 h 949"/>
                <a:gd name="T38" fmla="*/ 634 w 1177"/>
                <a:gd name="T39" fmla="*/ 410 h 949"/>
                <a:gd name="T40" fmla="*/ 845 w 1177"/>
                <a:gd name="T41" fmla="*/ 158 h 949"/>
                <a:gd name="T42" fmla="*/ 965 w 1177"/>
                <a:gd name="T43" fmla="*/ 158 h 949"/>
                <a:gd name="T44" fmla="*/ 965 w 1177"/>
                <a:gd name="T45" fmla="*/ 678 h 949"/>
                <a:gd name="T46" fmla="*/ 845 w 1177"/>
                <a:gd name="T47" fmla="*/ 678 h 949"/>
                <a:gd name="T48" fmla="*/ 845 w 1177"/>
                <a:gd name="T49" fmla="*/ 158 h 949"/>
                <a:gd name="T50" fmla="*/ 1056 w 1177"/>
                <a:gd name="T51" fmla="*/ 0 h 949"/>
                <a:gd name="T52" fmla="*/ 1177 w 1177"/>
                <a:gd name="T53" fmla="*/ 0 h 949"/>
                <a:gd name="T54" fmla="*/ 1177 w 1177"/>
                <a:gd name="T55" fmla="*/ 640 h 949"/>
                <a:gd name="T56" fmla="*/ 1056 w 1177"/>
                <a:gd name="T57" fmla="*/ 640 h 949"/>
                <a:gd name="T58" fmla="*/ 1056 w 1177"/>
                <a:gd name="T59" fmla="*/ 0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77" h="949">
                  <a:moveTo>
                    <a:pt x="0" y="948"/>
                  </a:moveTo>
                  <a:lnTo>
                    <a:pt x="120" y="948"/>
                  </a:lnTo>
                  <a:lnTo>
                    <a:pt x="120" y="949"/>
                  </a:lnTo>
                  <a:lnTo>
                    <a:pt x="0" y="949"/>
                  </a:lnTo>
                  <a:lnTo>
                    <a:pt x="0" y="948"/>
                  </a:lnTo>
                  <a:close/>
                  <a:moveTo>
                    <a:pt x="211" y="941"/>
                  </a:moveTo>
                  <a:lnTo>
                    <a:pt x="331" y="941"/>
                  </a:lnTo>
                  <a:lnTo>
                    <a:pt x="331" y="942"/>
                  </a:lnTo>
                  <a:lnTo>
                    <a:pt x="211" y="942"/>
                  </a:lnTo>
                  <a:lnTo>
                    <a:pt x="211" y="941"/>
                  </a:lnTo>
                  <a:close/>
                  <a:moveTo>
                    <a:pt x="423" y="762"/>
                  </a:moveTo>
                  <a:lnTo>
                    <a:pt x="543" y="762"/>
                  </a:lnTo>
                  <a:lnTo>
                    <a:pt x="543" y="848"/>
                  </a:lnTo>
                  <a:lnTo>
                    <a:pt x="423" y="848"/>
                  </a:lnTo>
                  <a:lnTo>
                    <a:pt x="423" y="762"/>
                  </a:lnTo>
                  <a:close/>
                  <a:moveTo>
                    <a:pt x="634" y="410"/>
                  </a:moveTo>
                  <a:lnTo>
                    <a:pt x="754" y="410"/>
                  </a:lnTo>
                  <a:lnTo>
                    <a:pt x="754" y="737"/>
                  </a:lnTo>
                  <a:lnTo>
                    <a:pt x="634" y="737"/>
                  </a:lnTo>
                  <a:lnTo>
                    <a:pt x="634" y="410"/>
                  </a:lnTo>
                  <a:close/>
                  <a:moveTo>
                    <a:pt x="845" y="158"/>
                  </a:moveTo>
                  <a:lnTo>
                    <a:pt x="965" y="158"/>
                  </a:lnTo>
                  <a:lnTo>
                    <a:pt x="965" y="678"/>
                  </a:lnTo>
                  <a:lnTo>
                    <a:pt x="845" y="678"/>
                  </a:lnTo>
                  <a:lnTo>
                    <a:pt x="845" y="158"/>
                  </a:lnTo>
                  <a:close/>
                  <a:moveTo>
                    <a:pt x="1056" y="0"/>
                  </a:moveTo>
                  <a:lnTo>
                    <a:pt x="1177" y="0"/>
                  </a:lnTo>
                  <a:lnTo>
                    <a:pt x="1177" y="640"/>
                  </a:lnTo>
                  <a:lnTo>
                    <a:pt x="1056" y="640"/>
                  </a:lnTo>
                  <a:lnTo>
                    <a:pt x="1056" y="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/>
            </a:p>
          </p:txBody>
        </p:sp>
        <p:sp>
          <p:nvSpPr>
            <p:cNvPr id="169" name="Freeform 143">
              <a:extLst>
                <a:ext uri="{FF2B5EF4-FFF2-40B4-BE49-F238E27FC236}">
                  <a16:creationId xmlns:a16="http://schemas.microsoft.com/office/drawing/2014/main" id="{444FEC08-615A-E851-60C3-78AA627AF7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6425" y="1840145"/>
              <a:ext cx="1868488" cy="2124267"/>
            </a:xfrm>
            <a:custGeom>
              <a:avLst/>
              <a:gdLst>
                <a:gd name="T0" fmla="*/ 0 w 1177"/>
                <a:gd name="T1" fmla="*/ 1220 h 1221"/>
                <a:gd name="T2" fmla="*/ 120 w 1177"/>
                <a:gd name="T3" fmla="*/ 1220 h 1221"/>
                <a:gd name="T4" fmla="*/ 120 w 1177"/>
                <a:gd name="T5" fmla="*/ 1221 h 1221"/>
                <a:gd name="T6" fmla="*/ 0 w 1177"/>
                <a:gd name="T7" fmla="*/ 1221 h 1221"/>
                <a:gd name="T8" fmla="*/ 0 w 1177"/>
                <a:gd name="T9" fmla="*/ 1220 h 1221"/>
                <a:gd name="T10" fmla="*/ 211 w 1177"/>
                <a:gd name="T11" fmla="*/ 1212 h 1221"/>
                <a:gd name="T12" fmla="*/ 331 w 1177"/>
                <a:gd name="T13" fmla="*/ 1212 h 1221"/>
                <a:gd name="T14" fmla="*/ 331 w 1177"/>
                <a:gd name="T15" fmla="*/ 1213 h 1221"/>
                <a:gd name="T16" fmla="*/ 211 w 1177"/>
                <a:gd name="T17" fmla="*/ 1213 h 1221"/>
                <a:gd name="T18" fmla="*/ 211 w 1177"/>
                <a:gd name="T19" fmla="*/ 1212 h 1221"/>
                <a:gd name="T20" fmla="*/ 423 w 1177"/>
                <a:gd name="T21" fmla="*/ 1025 h 1221"/>
                <a:gd name="T22" fmla="*/ 543 w 1177"/>
                <a:gd name="T23" fmla="*/ 1025 h 1221"/>
                <a:gd name="T24" fmla="*/ 543 w 1177"/>
                <a:gd name="T25" fmla="*/ 1034 h 1221"/>
                <a:gd name="T26" fmla="*/ 423 w 1177"/>
                <a:gd name="T27" fmla="*/ 1034 h 1221"/>
                <a:gd name="T28" fmla="*/ 423 w 1177"/>
                <a:gd name="T29" fmla="*/ 1025 h 1221"/>
                <a:gd name="T30" fmla="*/ 634 w 1177"/>
                <a:gd name="T31" fmla="*/ 596 h 1221"/>
                <a:gd name="T32" fmla="*/ 754 w 1177"/>
                <a:gd name="T33" fmla="*/ 596 h 1221"/>
                <a:gd name="T34" fmla="*/ 754 w 1177"/>
                <a:gd name="T35" fmla="*/ 682 h 1221"/>
                <a:gd name="T36" fmla="*/ 634 w 1177"/>
                <a:gd name="T37" fmla="*/ 682 h 1221"/>
                <a:gd name="T38" fmla="*/ 634 w 1177"/>
                <a:gd name="T39" fmla="*/ 596 h 1221"/>
                <a:gd name="T40" fmla="*/ 845 w 1177"/>
                <a:gd name="T41" fmla="*/ 229 h 1221"/>
                <a:gd name="T42" fmla="*/ 965 w 1177"/>
                <a:gd name="T43" fmla="*/ 229 h 1221"/>
                <a:gd name="T44" fmla="*/ 965 w 1177"/>
                <a:gd name="T45" fmla="*/ 430 h 1221"/>
                <a:gd name="T46" fmla="*/ 845 w 1177"/>
                <a:gd name="T47" fmla="*/ 430 h 1221"/>
                <a:gd name="T48" fmla="*/ 845 w 1177"/>
                <a:gd name="T49" fmla="*/ 229 h 1221"/>
                <a:gd name="T50" fmla="*/ 1056 w 1177"/>
                <a:gd name="T51" fmla="*/ 0 h 1221"/>
                <a:gd name="T52" fmla="*/ 1177 w 1177"/>
                <a:gd name="T53" fmla="*/ 0 h 1221"/>
                <a:gd name="T54" fmla="*/ 1177 w 1177"/>
                <a:gd name="T55" fmla="*/ 272 h 1221"/>
                <a:gd name="T56" fmla="*/ 1056 w 1177"/>
                <a:gd name="T57" fmla="*/ 272 h 1221"/>
                <a:gd name="T58" fmla="*/ 1056 w 1177"/>
                <a:gd name="T59" fmla="*/ 0 h 1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77" h="1221">
                  <a:moveTo>
                    <a:pt x="0" y="1220"/>
                  </a:moveTo>
                  <a:lnTo>
                    <a:pt x="120" y="1220"/>
                  </a:lnTo>
                  <a:lnTo>
                    <a:pt x="120" y="1221"/>
                  </a:lnTo>
                  <a:lnTo>
                    <a:pt x="0" y="1221"/>
                  </a:lnTo>
                  <a:lnTo>
                    <a:pt x="0" y="1220"/>
                  </a:lnTo>
                  <a:close/>
                  <a:moveTo>
                    <a:pt x="211" y="1212"/>
                  </a:moveTo>
                  <a:lnTo>
                    <a:pt x="331" y="1212"/>
                  </a:lnTo>
                  <a:lnTo>
                    <a:pt x="331" y="1213"/>
                  </a:lnTo>
                  <a:lnTo>
                    <a:pt x="211" y="1213"/>
                  </a:lnTo>
                  <a:lnTo>
                    <a:pt x="211" y="1212"/>
                  </a:lnTo>
                  <a:close/>
                  <a:moveTo>
                    <a:pt x="423" y="1025"/>
                  </a:moveTo>
                  <a:lnTo>
                    <a:pt x="543" y="1025"/>
                  </a:lnTo>
                  <a:lnTo>
                    <a:pt x="543" y="1034"/>
                  </a:lnTo>
                  <a:lnTo>
                    <a:pt x="423" y="1034"/>
                  </a:lnTo>
                  <a:lnTo>
                    <a:pt x="423" y="1025"/>
                  </a:lnTo>
                  <a:close/>
                  <a:moveTo>
                    <a:pt x="634" y="596"/>
                  </a:moveTo>
                  <a:lnTo>
                    <a:pt x="754" y="596"/>
                  </a:lnTo>
                  <a:lnTo>
                    <a:pt x="754" y="682"/>
                  </a:lnTo>
                  <a:lnTo>
                    <a:pt x="634" y="682"/>
                  </a:lnTo>
                  <a:lnTo>
                    <a:pt x="634" y="596"/>
                  </a:lnTo>
                  <a:close/>
                  <a:moveTo>
                    <a:pt x="845" y="229"/>
                  </a:moveTo>
                  <a:lnTo>
                    <a:pt x="965" y="229"/>
                  </a:lnTo>
                  <a:lnTo>
                    <a:pt x="965" y="430"/>
                  </a:lnTo>
                  <a:lnTo>
                    <a:pt x="845" y="430"/>
                  </a:lnTo>
                  <a:lnTo>
                    <a:pt x="845" y="229"/>
                  </a:lnTo>
                  <a:close/>
                  <a:moveTo>
                    <a:pt x="1056" y="0"/>
                  </a:moveTo>
                  <a:lnTo>
                    <a:pt x="1177" y="0"/>
                  </a:lnTo>
                  <a:lnTo>
                    <a:pt x="1177" y="272"/>
                  </a:lnTo>
                  <a:lnTo>
                    <a:pt x="1056" y="272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68F3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/>
            </a:p>
          </p:txBody>
        </p:sp>
        <p:sp>
          <p:nvSpPr>
            <p:cNvPr id="170" name="Freeform 144">
              <a:extLst>
                <a:ext uri="{FF2B5EF4-FFF2-40B4-BE49-F238E27FC236}">
                  <a16:creationId xmlns:a16="http://schemas.microsoft.com/office/drawing/2014/main" id="{2533FA83-C584-F62C-A856-06EB445DDE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6425" y="1840145"/>
              <a:ext cx="1868488" cy="2124267"/>
            </a:xfrm>
            <a:custGeom>
              <a:avLst/>
              <a:gdLst>
                <a:gd name="T0" fmla="*/ 0 w 1177"/>
                <a:gd name="T1" fmla="*/ 1220 h 1221"/>
                <a:gd name="T2" fmla="*/ 120 w 1177"/>
                <a:gd name="T3" fmla="*/ 1220 h 1221"/>
                <a:gd name="T4" fmla="*/ 120 w 1177"/>
                <a:gd name="T5" fmla="*/ 1221 h 1221"/>
                <a:gd name="T6" fmla="*/ 0 w 1177"/>
                <a:gd name="T7" fmla="*/ 1221 h 1221"/>
                <a:gd name="T8" fmla="*/ 0 w 1177"/>
                <a:gd name="T9" fmla="*/ 1220 h 1221"/>
                <a:gd name="T10" fmla="*/ 211 w 1177"/>
                <a:gd name="T11" fmla="*/ 1212 h 1221"/>
                <a:gd name="T12" fmla="*/ 331 w 1177"/>
                <a:gd name="T13" fmla="*/ 1212 h 1221"/>
                <a:gd name="T14" fmla="*/ 331 w 1177"/>
                <a:gd name="T15" fmla="*/ 1213 h 1221"/>
                <a:gd name="T16" fmla="*/ 211 w 1177"/>
                <a:gd name="T17" fmla="*/ 1213 h 1221"/>
                <a:gd name="T18" fmla="*/ 211 w 1177"/>
                <a:gd name="T19" fmla="*/ 1212 h 1221"/>
                <a:gd name="T20" fmla="*/ 423 w 1177"/>
                <a:gd name="T21" fmla="*/ 1025 h 1221"/>
                <a:gd name="T22" fmla="*/ 543 w 1177"/>
                <a:gd name="T23" fmla="*/ 1025 h 1221"/>
                <a:gd name="T24" fmla="*/ 543 w 1177"/>
                <a:gd name="T25" fmla="*/ 1034 h 1221"/>
                <a:gd name="T26" fmla="*/ 423 w 1177"/>
                <a:gd name="T27" fmla="*/ 1034 h 1221"/>
                <a:gd name="T28" fmla="*/ 423 w 1177"/>
                <a:gd name="T29" fmla="*/ 1025 h 1221"/>
                <a:gd name="T30" fmla="*/ 634 w 1177"/>
                <a:gd name="T31" fmla="*/ 596 h 1221"/>
                <a:gd name="T32" fmla="*/ 754 w 1177"/>
                <a:gd name="T33" fmla="*/ 596 h 1221"/>
                <a:gd name="T34" fmla="*/ 754 w 1177"/>
                <a:gd name="T35" fmla="*/ 682 h 1221"/>
                <a:gd name="T36" fmla="*/ 634 w 1177"/>
                <a:gd name="T37" fmla="*/ 682 h 1221"/>
                <a:gd name="T38" fmla="*/ 634 w 1177"/>
                <a:gd name="T39" fmla="*/ 596 h 1221"/>
                <a:gd name="T40" fmla="*/ 845 w 1177"/>
                <a:gd name="T41" fmla="*/ 229 h 1221"/>
                <a:gd name="T42" fmla="*/ 965 w 1177"/>
                <a:gd name="T43" fmla="*/ 229 h 1221"/>
                <a:gd name="T44" fmla="*/ 965 w 1177"/>
                <a:gd name="T45" fmla="*/ 430 h 1221"/>
                <a:gd name="T46" fmla="*/ 845 w 1177"/>
                <a:gd name="T47" fmla="*/ 430 h 1221"/>
                <a:gd name="T48" fmla="*/ 845 w 1177"/>
                <a:gd name="T49" fmla="*/ 229 h 1221"/>
                <a:gd name="T50" fmla="*/ 1056 w 1177"/>
                <a:gd name="T51" fmla="*/ 0 h 1221"/>
                <a:gd name="T52" fmla="*/ 1177 w 1177"/>
                <a:gd name="T53" fmla="*/ 0 h 1221"/>
                <a:gd name="T54" fmla="*/ 1177 w 1177"/>
                <a:gd name="T55" fmla="*/ 272 h 1221"/>
                <a:gd name="T56" fmla="*/ 1056 w 1177"/>
                <a:gd name="T57" fmla="*/ 272 h 1221"/>
                <a:gd name="T58" fmla="*/ 1056 w 1177"/>
                <a:gd name="T59" fmla="*/ 0 h 1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77" h="1221">
                  <a:moveTo>
                    <a:pt x="0" y="1220"/>
                  </a:moveTo>
                  <a:lnTo>
                    <a:pt x="120" y="1220"/>
                  </a:lnTo>
                  <a:lnTo>
                    <a:pt x="120" y="1221"/>
                  </a:lnTo>
                  <a:lnTo>
                    <a:pt x="0" y="1221"/>
                  </a:lnTo>
                  <a:lnTo>
                    <a:pt x="0" y="1220"/>
                  </a:lnTo>
                  <a:close/>
                  <a:moveTo>
                    <a:pt x="211" y="1212"/>
                  </a:moveTo>
                  <a:lnTo>
                    <a:pt x="331" y="1212"/>
                  </a:lnTo>
                  <a:lnTo>
                    <a:pt x="331" y="1213"/>
                  </a:lnTo>
                  <a:lnTo>
                    <a:pt x="211" y="1213"/>
                  </a:lnTo>
                  <a:lnTo>
                    <a:pt x="211" y="1212"/>
                  </a:lnTo>
                  <a:close/>
                  <a:moveTo>
                    <a:pt x="423" y="1025"/>
                  </a:moveTo>
                  <a:lnTo>
                    <a:pt x="543" y="1025"/>
                  </a:lnTo>
                  <a:lnTo>
                    <a:pt x="543" y="1034"/>
                  </a:lnTo>
                  <a:lnTo>
                    <a:pt x="423" y="1034"/>
                  </a:lnTo>
                  <a:lnTo>
                    <a:pt x="423" y="1025"/>
                  </a:lnTo>
                  <a:close/>
                  <a:moveTo>
                    <a:pt x="634" y="596"/>
                  </a:moveTo>
                  <a:lnTo>
                    <a:pt x="754" y="596"/>
                  </a:lnTo>
                  <a:lnTo>
                    <a:pt x="754" y="682"/>
                  </a:lnTo>
                  <a:lnTo>
                    <a:pt x="634" y="682"/>
                  </a:lnTo>
                  <a:lnTo>
                    <a:pt x="634" y="596"/>
                  </a:lnTo>
                  <a:close/>
                  <a:moveTo>
                    <a:pt x="845" y="229"/>
                  </a:moveTo>
                  <a:lnTo>
                    <a:pt x="965" y="229"/>
                  </a:lnTo>
                  <a:lnTo>
                    <a:pt x="965" y="430"/>
                  </a:lnTo>
                  <a:lnTo>
                    <a:pt x="845" y="430"/>
                  </a:lnTo>
                  <a:lnTo>
                    <a:pt x="845" y="229"/>
                  </a:lnTo>
                  <a:close/>
                  <a:moveTo>
                    <a:pt x="1056" y="0"/>
                  </a:moveTo>
                  <a:lnTo>
                    <a:pt x="1177" y="0"/>
                  </a:lnTo>
                  <a:lnTo>
                    <a:pt x="1177" y="272"/>
                  </a:lnTo>
                  <a:lnTo>
                    <a:pt x="1056" y="272"/>
                  </a:lnTo>
                  <a:lnTo>
                    <a:pt x="1056" y="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/>
            </a:p>
          </p:txBody>
        </p:sp>
        <p:sp>
          <p:nvSpPr>
            <p:cNvPr id="171" name="Freeform 145">
              <a:extLst>
                <a:ext uri="{FF2B5EF4-FFF2-40B4-BE49-F238E27FC236}">
                  <a16:creationId xmlns:a16="http://schemas.microsoft.com/office/drawing/2014/main" id="{9CF983DF-0E21-821E-382F-2D9D709C2C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71388" y="1483490"/>
              <a:ext cx="1533525" cy="2467004"/>
            </a:xfrm>
            <a:custGeom>
              <a:avLst/>
              <a:gdLst>
                <a:gd name="T0" fmla="*/ 0 w 966"/>
                <a:gd name="T1" fmla="*/ 1417 h 1418"/>
                <a:gd name="T2" fmla="*/ 120 w 966"/>
                <a:gd name="T3" fmla="*/ 1417 h 1418"/>
                <a:gd name="T4" fmla="*/ 120 w 966"/>
                <a:gd name="T5" fmla="*/ 1418 h 1418"/>
                <a:gd name="T6" fmla="*/ 0 w 966"/>
                <a:gd name="T7" fmla="*/ 1418 h 1418"/>
                <a:gd name="T8" fmla="*/ 0 w 966"/>
                <a:gd name="T9" fmla="*/ 1417 h 1418"/>
                <a:gd name="T10" fmla="*/ 212 w 966"/>
                <a:gd name="T11" fmla="*/ 1223 h 1418"/>
                <a:gd name="T12" fmla="*/ 332 w 966"/>
                <a:gd name="T13" fmla="*/ 1223 h 1418"/>
                <a:gd name="T14" fmla="*/ 332 w 966"/>
                <a:gd name="T15" fmla="*/ 1230 h 1418"/>
                <a:gd name="T16" fmla="*/ 212 w 966"/>
                <a:gd name="T17" fmla="*/ 1230 h 1418"/>
                <a:gd name="T18" fmla="*/ 212 w 966"/>
                <a:gd name="T19" fmla="*/ 1223 h 1418"/>
                <a:gd name="T20" fmla="*/ 423 w 966"/>
                <a:gd name="T21" fmla="*/ 735 h 1418"/>
                <a:gd name="T22" fmla="*/ 543 w 966"/>
                <a:gd name="T23" fmla="*/ 735 h 1418"/>
                <a:gd name="T24" fmla="*/ 543 w 966"/>
                <a:gd name="T25" fmla="*/ 801 h 1418"/>
                <a:gd name="T26" fmla="*/ 423 w 966"/>
                <a:gd name="T27" fmla="*/ 801 h 1418"/>
                <a:gd name="T28" fmla="*/ 423 w 966"/>
                <a:gd name="T29" fmla="*/ 735 h 1418"/>
                <a:gd name="T30" fmla="*/ 634 w 966"/>
                <a:gd name="T31" fmla="*/ 280 h 1418"/>
                <a:gd name="T32" fmla="*/ 754 w 966"/>
                <a:gd name="T33" fmla="*/ 280 h 1418"/>
                <a:gd name="T34" fmla="*/ 754 w 966"/>
                <a:gd name="T35" fmla="*/ 434 h 1418"/>
                <a:gd name="T36" fmla="*/ 634 w 966"/>
                <a:gd name="T37" fmla="*/ 434 h 1418"/>
                <a:gd name="T38" fmla="*/ 634 w 966"/>
                <a:gd name="T39" fmla="*/ 280 h 1418"/>
                <a:gd name="T40" fmla="*/ 845 w 966"/>
                <a:gd name="T41" fmla="*/ 0 h 1418"/>
                <a:gd name="T42" fmla="*/ 966 w 966"/>
                <a:gd name="T43" fmla="*/ 0 h 1418"/>
                <a:gd name="T44" fmla="*/ 966 w 966"/>
                <a:gd name="T45" fmla="*/ 205 h 1418"/>
                <a:gd name="T46" fmla="*/ 845 w 966"/>
                <a:gd name="T47" fmla="*/ 205 h 1418"/>
                <a:gd name="T48" fmla="*/ 845 w 966"/>
                <a:gd name="T49" fmla="*/ 0 h 1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66" h="1418">
                  <a:moveTo>
                    <a:pt x="0" y="1417"/>
                  </a:moveTo>
                  <a:lnTo>
                    <a:pt x="120" y="1417"/>
                  </a:lnTo>
                  <a:lnTo>
                    <a:pt x="120" y="1418"/>
                  </a:lnTo>
                  <a:lnTo>
                    <a:pt x="0" y="1418"/>
                  </a:lnTo>
                  <a:lnTo>
                    <a:pt x="0" y="1417"/>
                  </a:lnTo>
                  <a:close/>
                  <a:moveTo>
                    <a:pt x="212" y="1223"/>
                  </a:moveTo>
                  <a:lnTo>
                    <a:pt x="332" y="1223"/>
                  </a:lnTo>
                  <a:lnTo>
                    <a:pt x="332" y="1230"/>
                  </a:lnTo>
                  <a:lnTo>
                    <a:pt x="212" y="1230"/>
                  </a:lnTo>
                  <a:lnTo>
                    <a:pt x="212" y="1223"/>
                  </a:lnTo>
                  <a:close/>
                  <a:moveTo>
                    <a:pt x="423" y="735"/>
                  </a:moveTo>
                  <a:lnTo>
                    <a:pt x="543" y="735"/>
                  </a:lnTo>
                  <a:lnTo>
                    <a:pt x="543" y="801"/>
                  </a:lnTo>
                  <a:lnTo>
                    <a:pt x="423" y="801"/>
                  </a:lnTo>
                  <a:lnTo>
                    <a:pt x="423" y="735"/>
                  </a:lnTo>
                  <a:close/>
                  <a:moveTo>
                    <a:pt x="634" y="280"/>
                  </a:moveTo>
                  <a:lnTo>
                    <a:pt x="754" y="280"/>
                  </a:lnTo>
                  <a:lnTo>
                    <a:pt x="754" y="434"/>
                  </a:lnTo>
                  <a:lnTo>
                    <a:pt x="634" y="434"/>
                  </a:lnTo>
                  <a:lnTo>
                    <a:pt x="634" y="280"/>
                  </a:lnTo>
                  <a:close/>
                  <a:moveTo>
                    <a:pt x="845" y="0"/>
                  </a:moveTo>
                  <a:lnTo>
                    <a:pt x="966" y="0"/>
                  </a:lnTo>
                  <a:lnTo>
                    <a:pt x="966" y="205"/>
                  </a:lnTo>
                  <a:lnTo>
                    <a:pt x="845" y="205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rgbClr val="35A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/>
            </a:p>
          </p:txBody>
        </p:sp>
        <p:sp>
          <p:nvSpPr>
            <p:cNvPr id="172" name="Freeform 146">
              <a:extLst>
                <a:ext uri="{FF2B5EF4-FFF2-40B4-BE49-F238E27FC236}">
                  <a16:creationId xmlns:a16="http://schemas.microsoft.com/office/drawing/2014/main" id="{4B8F2715-9408-BFDF-847B-A9CEEB7B41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71388" y="1483490"/>
              <a:ext cx="1533525" cy="2467004"/>
            </a:xfrm>
            <a:custGeom>
              <a:avLst/>
              <a:gdLst>
                <a:gd name="T0" fmla="*/ 0 w 966"/>
                <a:gd name="T1" fmla="*/ 1417 h 1418"/>
                <a:gd name="T2" fmla="*/ 120 w 966"/>
                <a:gd name="T3" fmla="*/ 1417 h 1418"/>
                <a:gd name="T4" fmla="*/ 120 w 966"/>
                <a:gd name="T5" fmla="*/ 1418 h 1418"/>
                <a:gd name="T6" fmla="*/ 0 w 966"/>
                <a:gd name="T7" fmla="*/ 1418 h 1418"/>
                <a:gd name="T8" fmla="*/ 0 w 966"/>
                <a:gd name="T9" fmla="*/ 1417 h 1418"/>
                <a:gd name="T10" fmla="*/ 212 w 966"/>
                <a:gd name="T11" fmla="*/ 1223 h 1418"/>
                <a:gd name="T12" fmla="*/ 332 w 966"/>
                <a:gd name="T13" fmla="*/ 1223 h 1418"/>
                <a:gd name="T14" fmla="*/ 332 w 966"/>
                <a:gd name="T15" fmla="*/ 1230 h 1418"/>
                <a:gd name="T16" fmla="*/ 212 w 966"/>
                <a:gd name="T17" fmla="*/ 1230 h 1418"/>
                <a:gd name="T18" fmla="*/ 212 w 966"/>
                <a:gd name="T19" fmla="*/ 1223 h 1418"/>
                <a:gd name="T20" fmla="*/ 423 w 966"/>
                <a:gd name="T21" fmla="*/ 735 h 1418"/>
                <a:gd name="T22" fmla="*/ 543 w 966"/>
                <a:gd name="T23" fmla="*/ 735 h 1418"/>
                <a:gd name="T24" fmla="*/ 543 w 966"/>
                <a:gd name="T25" fmla="*/ 801 h 1418"/>
                <a:gd name="T26" fmla="*/ 423 w 966"/>
                <a:gd name="T27" fmla="*/ 801 h 1418"/>
                <a:gd name="T28" fmla="*/ 423 w 966"/>
                <a:gd name="T29" fmla="*/ 735 h 1418"/>
                <a:gd name="T30" fmla="*/ 634 w 966"/>
                <a:gd name="T31" fmla="*/ 280 h 1418"/>
                <a:gd name="T32" fmla="*/ 754 w 966"/>
                <a:gd name="T33" fmla="*/ 280 h 1418"/>
                <a:gd name="T34" fmla="*/ 754 w 966"/>
                <a:gd name="T35" fmla="*/ 434 h 1418"/>
                <a:gd name="T36" fmla="*/ 634 w 966"/>
                <a:gd name="T37" fmla="*/ 434 h 1418"/>
                <a:gd name="T38" fmla="*/ 634 w 966"/>
                <a:gd name="T39" fmla="*/ 280 h 1418"/>
                <a:gd name="T40" fmla="*/ 845 w 966"/>
                <a:gd name="T41" fmla="*/ 0 h 1418"/>
                <a:gd name="T42" fmla="*/ 966 w 966"/>
                <a:gd name="T43" fmla="*/ 0 h 1418"/>
                <a:gd name="T44" fmla="*/ 966 w 966"/>
                <a:gd name="T45" fmla="*/ 205 h 1418"/>
                <a:gd name="T46" fmla="*/ 845 w 966"/>
                <a:gd name="T47" fmla="*/ 205 h 1418"/>
                <a:gd name="T48" fmla="*/ 845 w 966"/>
                <a:gd name="T49" fmla="*/ 0 h 1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66" h="1418">
                  <a:moveTo>
                    <a:pt x="0" y="1417"/>
                  </a:moveTo>
                  <a:lnTo>
                    <a:pt x="120" y="1417"/>
                  </a:lnTo>
                  <a:lnTo>
                    <a:pt x="120" y="1418"/>
                  </a:lnTo>
                  <a:lnTo>
                    <a:pt x="0" y="1418"/>
                  </a:lnTo>
                  <a:lnTo>
                    <a:pt x="0" y="1417"/>
                  </a:lnTo>
                  <a:close/>
                  <a:moveTo>
                    <a:pt x="212" y="1223"/>
                  </a:moveTo>
                  <a:lnTo>
                    <a:pt x="332" y="1223"/>
                  </a:lnTo>
                  <a:lnTo>
                    <a:pt x="332" y="1230"/>
                  </a:lnTo>
                  <a:lnTo>
                    <a:pt x="212" y="1230"/>
                  </a:lnTo>
                  <a:lnTo>
                    <a:pt x="212" y="1223"/>
                  </a:lnTo>
                  <a:close/>
                  <a:moveTo>
                    <a:pt x="423" y="735"/>
                  </a:moveTo>
                  <a:lnTo>
                    <a:pt x="543" y="735"/>
                  </a:lnTo>
                  <a:lnTo>
                    <a:pt x="543" y="801"/>
                  </a:lnTo>
                  <a:lnTo>
                    <a:pt x="423" y="801"/>
                  </a:lnTo>
                  <a:lnTo>
                    <a:pt x="423" y="735"/>
                  </a:lnTo>
                  <a:close/>
                  <a:moveTo>
                    <a:pt x="634" y="280"/>
                  </a:moveTo>
                  <a:lnTo>
                    <a:pt x="754" y="280"/>
                  </a:lnTo>
                  <a:lnTo>
                    <a:pt x="754" y="434"/>
                  </a:lnTo>
                  <a:lnTo>
                    <a:pt x="634" y="434"/>
                  </a:lnTo>
                  <a:lnTo>
                    <a:pt x="634" y="280"/>
                  </a:lnTo>
                  <a:close/>
                  <a:moveTo>
                    <a:pt x="845" y="0"/>
                  </a:moveTo>
                  <a:lnTo>
                    <a:pt x="966" y="0"/>
                  </a:lnTo>
                  <a:lnTo>
                    <a:pt x="966" y="205"/>
                  </a:lnTo>
                  <a:lnTo>
                    <a:pt x="845" y="205"/>
                  </a:lnTo>
                  <a:lnTo>
                    <a:pt x="845" y="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/>
            </a:p>
          </p:txBody>
        </p:sp>
        <p:sp>
          <p:nvSpPr>
            <p:cNvPr id="173" name="Freeform 147">
              <a:extLst>
                <a:ext uri="{FF2B5EF4-FFF2-40B4-BE49-F238E27FC236}">
                  <a16:creationId xmlns:a16="http://schemas.microsoft.com/office/drawing/2014/main" id="{604754CB-289D-8664-4575-0F3CF49207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71388" y="1259059"/>
              <a:ext cx="1533525" cy="2691435"/>
            </a:xfrm>
            <a:custGeom>
              <a:avLst/>
              <a:gdLst>
                <a:gd name="T0" fmla="*/ 0 w 966"/>
                <a:gd name="T1" fmla="*/ 1543 h 1547"/>
                <a:gd name="T2" fmla="*/ 120 w 966"/>
                <a:gd name="T3" fmla="*/ 1543 h 1547"/>
                <a:gd name="T4" fmla="*/ 120 w 966"/>
                <a:gd name="T5" fmla="*/ 1547 h 1547"/>
                <a:gd name="T6" fmla="*/ 0 w 966"/>
                <a:gd name="T7" fmla="*/ 1547 h 1547"/>
                <a:gd name="T8" fmla="*/ 0 w 966"/>
                <a:gd name="T9" fmla="*/ 1543 h 1547"/>
                <a:gd name="T10" fmla="*/ 212 w 966"/>
                <a:gd name="T11" fmla="*/ 1312 h 1547"/>
                <a:gd name="T12" fmla="*/ 332 w 966"/>
                <a:gd name="T13" fmla="*/ 1312 h 1547"/>
                <a:gd name="T14" fmla="*/ 332 w 966"/>
                <a:gd name="T15" fmla="*/ 1352 h 1547"/>
                <a:gd name="T16" fmla="*/ 212 w 966"/>
                <a:gd name="T17" fmla="*/ 1352 h 1547"/>
                <a:gd name="T18" fmla="*/ 212 w 966"/>
                <a:gd name="T19" fmla="*/ 1312 h 1547"/>
                <a:gd name="T20" fmla="*/ 423 w 966"/>
                <a:gd name="T21" fmla="*/ 778 h 1547"/>
                <a:gd name="T22" fmla="*/ 543 w 966"/>
                <a:gd name="T23" fmla="*/ 778 h 1547"/>
                <a:gd name="T24" fmla="*/ 543 w 966"/>
                <a:gd name="T25" fmla="*/ 864 h 1547"/>
                <a:gd name="T26" fmla="*/ 423 w 966"/>
                <a:gd name="T27" fmla="*/ 864 h 1547"/>
                <a:gd name="T28" fmla="*/ 423 w 966"/>
                <a:gd name="T29" fmla="*/ 778 h 1547"/>
                <a:gd name="T30" fmla="*/ 634 w 966"/>
                <a:gd name="T31" fmla="*/ 297 h 1547"/>
                <a:gd name="T32" fmla="*/ 754 w 966"/>
                <a:gd name="T33" fmla="*/ 297 h 1547"/>
                <a:gd name="T34" fmla="*/ 754 w 966"/>
                <a:gd name="T35" fmla="*/ 409 h 1547"/>
                <a:gd name="T36" fmla="*/ 634 w 966"/>
                <a:gd name="T37" fmla="*/ 409 h 1547"/>
                <a:gd name="T38" fmla="*/ 634 w 966"/>
                <a:gd name="T39" fmla="*/ 297 h 1547"/>
                <a:gd name="T40" fmla="*/ 845 w 966"/>
                <a:gd name="T41" fmla="*/ 0 h 1547"/>
                <a:gd name="T42" fmla="*/ 966 w 966"/>
                <a:gd name="T43" fmla="*/ 0 h 1547"/>
                <a:gd name="T44" fmla="*/ 966 w 966"/>
                <a:gd name="T45" fmla="*/ 129 h 1547"/>
                <a:gd name="T46" fmla="*/ 845 w 966"/>
                <a:gd name="T47" fmla="*/ 129 h 1547"/>
                <a:gd name="T48" fmla="*/ 845 w 966"/>
                <a:gd name="T49" fmla="*/ 0 h 1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66" h="1547">
                  <a:moveTo>
                    <a:pt x="0" y="1543"/>
                  </a:moveTo>
                  <a:lnTo>
                    <a:pt x="120" y="1543"/>
                  </a:lnTo>
                  <a:lnTo>
                    <a:pt x="120" y="1547"/>
                  </a:lnTo>
                  <a:lnTo>
                    <a:pt x="0" y="1547"/>
                  </a:lnTo>
                  <a:lnTo>
                    <a:pt x="0" y="1543"/>
                  </a:lnTo>
                  <a:close/>
                  <a:moveTo>
                    <a:pt x="212" y="1312"/>
                  </a:moveTo>
                  <a:lnTo>
                    <a:pt x="332" y="1312"/>
                  </a:lnTo>
                  <a:lnTo>
                    <a:pt x="332" y="1352"/>
                  </a:lnTo>
                  <a:lnTo>
                    <a:pt x="212" y="1352"/>
                  </a:lnTo>
                  <a:lnTo>
                    <a:pt x="212" y="1312"/>
                  </a:lnTo>
                  <a:close/>
                  <a:moveTo>
                    <a:pt x="423" y="778"/>
                  </a:moveTo>
                  <a:lnTo>
                    <a:pt x="543" y="778"/>
                  </a:lnTo>
                  <a:lnTo>
                    <a:pt x="543" y="864"/>
                  </a:lnTo>
                  <a:lnTo>
                    <a:pt x="423" y="864"/>
                  </a:lnTo>
                  <a:lnTo>
                    <a:pt x="423" y="778"/>
                  </a:lnTo>
                  <a:close/>
                  <a:moveTo>
                    <a:pt x="634" y="297"/>
                  </a:moveTo>
                  <a:lnTo>
                    <a:pt x="754" y="297"/>
                  </a:lnTo>
                  <a:lnTo>
                    <a:pt x="754" y="409"/>
                  </a:lnTo>
                  <a:lnTo>
                    <a:pt x="634" y="409"/>
                  </a:lnTo>
                  <a:lnTo>
                    <a:pt x="634" y="297"/>
                  </a:lnTo>
                  <a:close/>
                  <a:moveTo>
                    <a:pt x="845" y="0"/>
                  </a:moveTo>
                  <a:lnTo>
                    <a:pt x="966" y="0"/>
                  </a:lnTo>
                  <a:lnTo>
                    <a:pt x="966" y="129"/>
                  </a:lnTo>
                  <a:lnTo>
                    <a:pt x="845" y="129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rgbClr val="FED4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/>
            </a:p>
          </p:txBody>
        </p:sp>
        <p:sp>
          <p:nvSpPr>
            <p:cNvPr id="174" name="Freeform 148">
              <a:extLst>
                <a:ext uri="{FF2B5EF4-FFF2-40B4-BE49-F238E27FC236}">
                  <a16:creationId xmlns:a16="http://schemas.microsoft.com/office/drawing/2014/main" id="{D053F159-AD90-6C2D-5F39-1E65DAC24A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71388" y="1259059"/>
              <a:ext cx="1533525" cy="2691435"/>
            </a:xfrm>
            <a:custGeom>
              <a:avLst/>
              <a:gdLst>
                <a:gd name="T0" fmla="*/ 0 w 966"/>
                <a:gd name="T1" fmla="*/ 1543 h 1547"/>
                <a:gd name="T2" fmla="*/ 120 w 966"/>
                <a:gd name="T3" fmla="*/ 1543 h 1547"/>
                <a:gd name="T4" fmla="*/ 120 w 966"/>
                <a:gd name="T5" fmla="*/ 1547 h 1547"/>
                <a:gd name="T6" fmla="*/ 0 w 966"/>
                <a:gd name="T7" fmla="*/ 1547 h 1547"/>
                <a:gd name="T8" fmla="*/ 0 w 966"/>
                <a:gd name="T9" fmla="*/ 1543 h 1547"/>
                <a:gd name="T10" fmla="*/ 212 w 966"/>
                <a:gd name="T11" fmla="*/ 1312 h 1547"/>
                <a:gd name="T12" fmla="*/ 332 w 966"/>
                <a:gd name="T13" fmla="*/ 1312 h 1547"/>
                <a:gd name="T14" fmla="*/ 332 w 966"/>
                <a:gd name="T15" fmla="*/ 1352 h 1547"/>
                <a:gd name="T16" fmla="*/ 212 w 966"/>
                <a:gd name="T17" fmla="*/ 1352 h 1547"/>
                <a:gd name="T18" fmla="*/ 212 w 966"/>
                <a:gd name="T19" fmla="*/ 1312 h 1547"/>
                <a:gd name="T20" fmla="*/ 423 w 966"/>
                <a:gd name="T21" fmla="*/ 778 h 1547"/>
                <a:gd name="T22" fmla="*/ 543 w 966"/>
                <a:gd name="T23" fmla="*/ 778 h 1547"/>
                <a:gd name="T24" fmla="*/ 543 w 966"/>
                <a:gd name="T25" fmla="*/ 864 h 1547"/>
                <a:gd name="T26" fmla="*/ 423 w 966"/>
                <a:gd name="T27" fmla="*/ 864 h 1547"/>
                <a:gd name="T28" fmla="*/ 423 w 966"/>
                <a:gd name="T29" fmla="*/ 778 h 1547"/>
                <a:gd name="T30" fmla="*/ 634 w 966"/>
                <a:gd name="T31" fmla="*/ 297 h 1547"/>
                <a:gd name="T32" fmla="*/ 754 w 966"/>
                <a:gd name="T33" fmla="*/ 297 h 1547"/>
                <a:gd name="T34" fmla="*/ 754 w 966"/>
                <a:gd name="T35" fmla="*/ 409 h 1547"/>
                <a:gd name="T36" fmla="*/ 634 w 966"/>
                <a:gd name="T37" fmla="*/ 409 h 1547"/>
                <a:gd name="T38" fmla="*/ 634 w 966"/>
                <a:gd name="T39" fmla="*/ 297 h 1547"/>
                <a:gd name="T40" fmla="*/ 845 w 966"/>
                <a:gd name="T41" fmla="*/ 0 h 1547"/>
                <a:gd name="T42" fmla="*/ 966 w 966"/>
                <a:gd name="T43" fmla="*/ 0 h 1547"/>
                <a:gd name="T44" fmla="*/ 966 w 966"/>
                <a:gd name="T45" fmla="*/ 129 h 1547"/>
                <a:gd name="T46" fmla="*/ 845 w 966"/>
                <a:gd name="T47" fmla="*/ 129 h 1547"/>
                <a:gd name="T48" fmla="*/ 845 w 966"/>
                <a:gd name="T49" fmla="*/ 0 h 1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66" h="1547">
                  <a:moveTo>
                    <a:pt x="0" y="1543"/>
                  </a:moveTo>
                  <a:lnTo>
                    <a:pt x="120" y="1543"/>
                  </a:lnTo>
                  <a:lnTo>
                    <a:pt x="120" y="1547"/>
                  </a:lnTo>
                  <a:lnTo>
                    <a:pt x="0" y="1547"/>
                  </a:lnTo>
                  <a:lnTo>
                    <a:pt x="0" y="1543"/>
                  </a:lnTo>
                  <a:close/>
                  <a:moveTo>
                    <a:pt x="212" y="1312"/>
                  </a:moveTo>
                  <a:lnTo>
                    <a:pt x="332" y="1312"/>
                  </a:lnTo>
                  <a:lnTo>
                    <a:pt x="332" y="1352"/>
                  </a:lnTo>
                  <a:lnTo>
                    <a:pt x="212" y="1352"/>
                  </a:lnTo>
                  <a:lnTo>
                    <a:pt x="212" y="1312"/>
                  </a:lnTo>
                  <a:close/>
                  <a:moveTo>
                    <a:pt x="423" y="778"/>
                  </a:moveTo>
                  <a:lnTo>
                    <a:pt x="543" y="778"/>
                  </a:lnTo>
                  <a:lnTo>
                    <a:pt x="543" y="864"/>
                  </a:lnTo>
                  <a:lnTo>
                    <a:pt x="423" y="864"/>
                  </a:lnTo>
                  <a:lnTo>
                    <a:pt x="423" y="778"/>
                  </a:lnTo>
                  <a:close/>
                  <a:moveTo>
                    <a:pt x="634" y="297"/>
                  </a:moveTo>
                  <a:lnTo>
                    <a:pt x="754" y="297"/>
                  </a:lnTo>
                  <a:lnTo>
                    <a:pt x="754" y="409"/>
                  </a:lnTo>
                  <a:lnTo>
                    <a:pt x="634" y="409"/>
                  </a:lnTo>
                  <a:lnTo>
                    <a:pt x="634" y="297"/>
                  </a:lnTo>
                  <a:close/>
                  <a:moveTo>
                    <a:pt x="845" y="0"/>
                  </a:moveTo>
                  <a:lnTo>
                    <a:pt x="966" y="0"/>
                  </a:lnTo>
                  <a:lnTo>
                    <a:pt x="966" y="129"/>
                  </a:lnTo>
                  <a:lnTo>
                    <a:pt x="845" y="129"/>
                  </a:lnTo>
                  <a:lnTo>
                    <a:pt x="845" y="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/>
            </a:p>
          </p:txBody>
        </p:sp>
        <p:sp>
          <p:nvSpPr>
            <p:cNvPr id="175" name="Freeform 149">
              <a:extLst>
                <a:ext uri="{FF2B5EF4-FFF2-40B4-BE49-F238E27FC236}">
                  <a16:creationId xmlns:a16="http://schemas.microsoft.com/office/drawing/2014/main" id="{FCEC8E86-FDB3-F014-C4D6-C02E240928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6425" y="989393"/>
              <a:ext cx="1868488" cy="2975019"/>
            </a:xfrm>
            <a:custGeom>
              <a:avLst/>
              <a:gdLst>
                <a:gd name="T0" fmla="*/ 0 w 1177"/>
                <a:gd name="T1" fmla="*/ 1709 h 1710"/>
                <a:gd name="T2" fmla="*/ 120 w 1177"/>
                <a:gd name="T3" fmla="*/ 1709 h 1710"/>
                <a:gd name="T4" fmla="*/ 120 w 1177"/>
                <a:gd name="T5" fmla="*/ 1710 h 1710"/>
                <a:gd name="T6" fmla="*/ 0 w 1177"/>
                <a:gd name="T7" fmla="*/ 1710 h 1710"/>
                <a:gd name="T8" fmla="*/ 0 w 1177"/>
                <a:gd name="T9" fmla="*/ 1709 h 1710"/>
                <a:gd name="T10" fmla="*/ 211 w 1177"/>
                <a:gd name="T11" fmla="*/ 1697 h 1710"/>
                <a:gd name="T12" fmla="*/ 331 w 1177"/>
                <a:gd name="T13" fmla="*/ 1697 h 1710"/>
                <a:gd name="T14" fmla="*/ 331 w 1177"/>
                <a:gd name="T15" fmla="*/ 1698 h 1710"/>
                <a:gd name="T16" fmla="*/ 211 w 1177"/>
                <a:gd name="T17" fmla="*/ 1698 h 1710"/>
                <a:gd name="T18" fmla="*/ 211 w 1177"/>
                <a:gd name="T19" fmla="*/ 1697 h 1710"/>
                <a:gd name="T20" fmla="*/ 423 w 1177"/>
                <a:gd name="T21" fmla="*/ 1461 h 1710"/>
                <a:gd name="T22" fmla="*/ 543 w 1177"/>
                <a:gd name="T23" fmla="*/ 1461 h 1710"/>
                <a:gd name="T24" fmla="*/ 543 w 1177"/>
                <a:gd name="T25" fmla="*/ 1467 h 1710"/>
                <a:gd name="T26" fmla="*/ 423 w 1177"/>
                <a:gd name="T27" fmla="*/ 1467 h 1710"/>
                <a:gd name="T28" fmla="*/ 423 w 1177"/>
                <a:gd name="T29" fmla="*/ 1461 h 1710"/>
                <a:gd name="T30" fmla="*/ 634 w 1177"/>
                <a:gd name="T31" fmla="*/ 883 h 1710"/>
                <a:gd name="T32" fmla="*/ 754 w 1177"/>
                <a:gd name="T33" fmla="*/ 883 h 1710"/>
                <a:gd name="T34" fmla="*/ 754 w 1177"/>
                <a:gd name="T35" fmla="*/ 933 h 1710"/>
                <a:gd name="T36" fmla="*/ 634 w 1177"/>
                <a:gd name="T37" fmla="*/ 933 h 1710"/>
                <a:gd name="T38" fmla="*/ 634 w 1177"/>
                <a:gd name="T39" fmla="*/ 883 h 1710"/>
                <a:gd name="T40" fmla="*/ 845 w 1177"/>
                <a:gd name="T41" fmla="*/ 339 h 1710"/>
                <a:gd name="T42" fmla="*/ 965 w 1177"/>
                <a:gd name="T43" fmla="*/ 339 h 1710"/>
                <a:gd name="T44" fmla="*/ 965 w 1177"/>
                <a:gd name="T45" fmla="*/ 452 h 1710"/>
                <a:gd name="T46" fmla="*/ 845 w 1177"/>
                <a:gd name="T47" fmla="*/ 452 h 1710"/>
                <a:gd name="T48" fmla="*/ 845 w 1177"/>
                <a:gd name="T49" fmla="*/ 339 h 1710"/>
                <a:gd name="T50" fmla="*/ 1056 w 1177"/>
                <a:gd name="T51" fmla="*/ 0 h 1710"/>
                <a:gd name="T52" fmla="*/ 1177 w 1177"/>
                <a:gd name="T53" fmla="*/ 0 h 1710"/>
                <a:gd name="T54" fmla="*/ 1177 w 1177"/>
                <a:gd name="T55" fmla="*/ 155 h 1710"/>
                <a:gd name="T56" fmla="*/ 1056 w 1177"/>
                <a:gd name="T57" fmla="*/ 155 h 1710"/>
                <a:gd name="T58" fmla="*/ 1056 w 1177"/>
                <a:gd name="T59" fmla="*/ 0 h 1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77" h="1710">
                  <a:moveTo>
                    <a:pt x="0" y="1709"/>
                  </a:moveTo>
                  <a:lnTo>
                    <a:pt x="120" y="1709"/>
                  </a:lnTo>
                  <a:lnTo>
                    <a:pt x="120" y="1710"/>
                  </a:lnTo>
                  <a:lnTo>
                    <a:pt x="0" y="1710"/>
                  </a:lnTo>
                  <a:lnTo>
                    <a:pt x="0" y="1709"/>
                  </a:lnTo>
                  <a:close/>
                  <a:moveTo>
                    <a:pt x="211" y="1697"/>
                  </a:moveTo>
                  <a:lnTo>
                    <a:pt x="331" y="1697"/>
                  </a:lnTo>
                  <a:lnTo>
                    <a:pt x="331" y="1698"/>
                  </a:lnTo>
                  <a:lnTo>
                    <a:pt x="211" y="1698"/>
                  </a:lnTo>
                  <a:lnTo>
                    <a:pt x="211" y="1697"/>
                  </a:lnTo>
                  <a:close/>
                  <a:moveTo>
                    <a:pt x="423" y="1461"/>
                  </a:moveTo>
                  <a:lnTo>
                    <a:pt x="543" y="1461"/>
                  </a:lnTo>
                  <a:lnTo>
                    <a:pt x="543" y="1467"/>
                  </a:lnTo>
                  <a:lnTo>
                    <a:pt x="423" y="1467"/>
                  </a:lnTo>
                  <a:lnTo>
                    <a:pt x="423" y="1461"/>
                  </a:lnTo>
                  <a:close/>
                  <a:moveTo>
                    <a:pt x="634" y="883"/>
                  </a:moveTo>
                  <a:lnTo>
                    <a:pt x="754" y="883"/>
                  </a:lnTo>
                  <a:lnTo>
                    <a:pt x="754" y="933"/>
                  </a:lnTo>
                  <a:lnTo>
                    <a:pt x="634" y="933"/>
                  </a:lnTo>
                  <a:lnTo>
                    <a:pt x="634" y="883"/>
                  </a:lnTo>
                  <a:close/>
                  <a:moveTo>
                    <a:pt x="845" y="339"/>
                  </a:moveTo>
                  <a:lnTo>
                    <a:pt x="965" y="339"/>
                  </a:lnTo>
                  <a:lnTo>
                    <a:pt x="965" y="452"/>
                  </a:lnTo>
                  <a:lnTo>
                    <a:pt x="845" y="452"/>
                  </a:lnTo>
                  <a:lnTo>
                    <a:pt x="845" y="339"/>
                  </a:lnTo>
                  <a:close/>
                  <a:moveTo>
                    <a:pt x="1056" y="0"/>
                  </a:moveTo>
                  <a:lnTo>
                    <a:pt x="1177" y="0"/>
                  </a:lnTo>
                  <a:lnTo>
                    <a:pt x="1177" y="155"/>
                  </a:lnTo>
                  <a:lnTo>
                    <a:pt x="1056" y="155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F1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/>
            </a:p>
          </p:txBody>
        </p:sp>
        <p:sp>
          <p:nvSpPr>
            <p:cNvPr id="176" name="Freeform 150">
              <a:extLst>
                <a:ext uri="{FF2B5EF4-FFF2-40B4-BE49-F238E27FC236}">
                  <a16:creationId xmlns:a16="http://schemas.microsoft.com/office/drawing/2014/main" id="{B2D2E437-0571-1417-1760-FEE4B9CCA2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6425" y="989393"/>
              <a:ext cx="1868488" cy="2975019"/>
            </a:xfrm>
            <a:custGeom>
              <a:avLst/>
              <a:gdLst>
                <a:gd name="T0" fmla="*/ 0 w 1177"/>
                <a:gd name="T1" fmla="*/ 1709 h 1710"/>
                <a:gd name="T2" fmla="*/ 120 w 1177"/>
                <a:gd name="T3" fmla="*/ 1709 h 1710"/>
                <a:gd name="T4" fmla="*/ 120 w 1177"/>
                <a:gd name="T5" fmla="*/ 1710 h 1710"/>
                <a:gd name="T6" fmla="*/ 0 w 1177"/>
                <a:gd name="T7" fmla="*/ 1710 h 1710"/>
                <a:gd name="T8" fmla="*/ 0 w 1177"/>
                <a:gd name="T9" fmla="*/ 1709 h 1710"/>
                <a:gd name="T10" fmla="*/ 211 w 1177"/>
                <a:gd name="T11" fmla="*/ 1697 h 1710"/>
                <a:gd name="T12" fmla="*/ 331 w 1177"/>
                <a:gd name="T13" fmla="*/ 1697 h 1710"/>
                <a:gd name="T14" fmla="*/ 331 w 1177"/>
                <a:gd name="T15" fmla="*/ 1698 h 1710"/>
                <a:gd name="T16" fmla="*/ 211 w 1177"/>
                <a:gd name="T17" fmla="*/ 1698 h 1710"/>
                <a:gd name="T18" fmla="*/ 211 w 1177"/>
                <a:gd name="T19" fmla="*/ 1697 h 1710"/>
                <a:gd name="T20" fmla="*/ 423 w 1177"/>
                <a:gd name="T21" fmla="*/ 1461 h 1710"/>
                <a:gd name="T22" fmla="*/ 543 w 1177"/>
                <a:gd name="T23" fmla="*/ 1461 h 1710"/>
                <a:gd name="T24" fmla="*/ 543 w 1177"/>
                <a:gd name="T25" fmla="*/ 1467 h 1710"/>
                <a:gd name="T26" fmla="*/ 423 w 1177"/>
                <a:gd name="T27" fmla="*/ 1467 h 1710"/>
                <a:gd name="T28" fmla="*/ 423 w 1177"/>
                <a:gd name="T29" fmla="*/ 1461 h 1710"/>
                <a:gd name="T30" fmla="*/ 634 w 1177"/>
                <a:gd name="T31" fmla="*/ 883 h 1710"/>
                <a:gd name="T32" fmla="*/ 754 w 1177"/>
                <a:gd name="T33" fmla="*/ 883 h 1710"/>
                <a:gd name="T34" fmla="*/ 754 w 1177"/>
                <a:gd name="T35" fmla="*/ 933 h 1710"/>
                <a:gd name="T36" fmla="*/ 634 w 1177"/>
                <a:gd name="T37" fmla="*/ 933 h 1710"/>
                <a:gd name="T38" fmla="*/ 634 w 1177"/>
                <a:gd name="T39" fmla="*/ 883 h 1710"/>
                <a:gd name="T40" fmla="*/ 845 w 1177"/>
                <a:gd name="T41" fmla="*/ 339 h 1710"/>
                <a:gd name="T42" fmla="*/ 965 w 1177"/>
                <a:gd name="T43" fmla="*/ 339 h 1710"/>
                <a:gd name="T44" fmla="*/ 965 w 1177"/>
                <a:gd name="T45" fmla="*/ 452 h 1710"/>
                <a:gd name="T46" fmla="*/ 845 w 1177"/>
                <a:gd name="T47" fmla="*/ 452 h 1710"/>
                <a:gd name="T48" fmla="*/ 845 w 1177"/>
                <a:gd name="T49" fmla="*/ 339 h 1710"/>
                <a:gd name="T50" fmla="*/ 1056 w 1177"/>
                <a:gd name="T51" fmla="*/ 0 h 1710"/>
                <a:gd name="T52" fmla="*/ 1177 w 1177"/>
                <a:gd name="T53" fmla="*/ 0 h 1710"/>
                <a:gd name="T54" fmla="*/ 1177 w 1177"/>
                <a:gd name="T55" fmla="*/ 155 h 1710"/>
                <a:gd name="T56" fmla="*/ 1056 w 1177"/>
                <a:gd name="T57" fmla="*/ 155 h 1710"/>
                <a:gd name="T58" fmla="*/ 1056 w 1177"/>
                <a:gd name="T59" fmla="*/ 0 h 1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77" h="1710">
                  <a:moveTo>
                    <a:pt x="0" y="1709"/>
                  </a:moveTo>
                  <a:lnTo>
                    <a:pt x="120" y="1709"/>
                  </a:lnTo>
                  <a:lnTo>
                    <a:pt x="120" y="1710"/>
                  </a:lnTo>
                  <a:lnTo>
                    <a:pt x="0" y="1710"/>
                  </a:lnTo>
                  <a:lnTo>
                    <a:pt x="0" y="1709"/>
                  </a:lnTo>
                  <a:close/>
                  <a:moveTo>
                    <a:pt x="211" y="1697"/>
                  </a:moveTo>
                  <a:lnTo>
                    <a:pt x="331" y="1697"/>
                  </a:lnTo>
                  <a:lnTo>
                    <a:pt x="331" y="1698"/>
                  </a:lnTo>
                  <a:lnTo>
                    <a:pt x="211" y="1698"/>
                  </a:lnTo>
                  <a:lnTo>
                    <a:pt x="211" y="1697"/>
                  </a:lnTo>
                  <a:close/>
                  <a:moveTo>
                    <a:pt x="423" y="1461"/>
                  </a:moveTo>
                  <a:lnTo>
                    <a:pt x="543" y="1461"/>
                  </a:lnTo>
                  <a:lnTo>
                    <a:pt x="543" y="1467"/>
                  </a:lnTo>
                  <a:lnTo>
                    <a:pt x="423" y="1467"/>
                  </a:lnTo>
                  <a:lnTo>
                    <a:pt x="423" y="1461"/>
                  </a:lnTo>
                  <a:close/>
                  <a:moveTo>
                    <a:pt x="634" y="883"/>
                  </a:moveTo>
                  <a:lnTo>
                    <a:pt x="754" y="883"/>
                  </a:lnTo>
                  <a:lnTo>
                    <a:pt x="754" y="933"/>
                  </a:lnTo>
                  <a:lnTo>
                    <a:pt x="634" y="933"/>
                  </a:lnTo>
                  <a:lnTo>
                    <a:pt x="634" y="883"/>
                  </a:lnTo>
                  <a:close/>
                  <a:moveTo>
                    <a:pt x="845" y="339"/>
                  </a:moveTo>
                  <a:lnTo>
                    <a:pt x="965" y="339"/>
                  </a:lnTo>
                  <a:lnTo>
                    <a:pt x="965" y="452"/>
                  </a:lnTo>
                  <a:lnTo>
                    <a:pt x="845" y="452"/>
                  </a:lnTo>
                  <a:lnTo>
                    <a:pt x="845" y="339"/>
                  </a:lnTo>
                  <a:close/>
                  <a:moveTo>
                    <a:pt x="1056" y="0"/>
                  </a:moveTo>
                  <a:lnTo>
                    <a:pt x="1177" y="0"/>
                  </a:lnTo>
                  <a:lnTo>
                    <a:pt x="1177" y="155"/>
                  </a:lnTo>
                  <a:lnTo>
                    <a:pt x="1056" y="155"/>
                  </a:lnTo>
                  <a:lnTo>
                    <a:pt x="1056" y="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/>
            </a:p>
          </p:txBody>
        </p:sp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8F5B072D-B55E-60F9-E5D2-8816A3CFCBBB}"/>
              </a:ext>
            </a:extLst>
          </p:cNvPr>
          <p:cNvGrpSpPr/>
          <p:nvPr/>
        </p:nvGrpSpPr>
        <p:grpSpPr>
          <a:xfrm>
            <a:off x="7682726" y="1116397"/>
            <a:ext cx="1050925" cy="1781531"/>
            <a:chOff x="7682726" y="1116397"/>
            <a:chExt cx="1050925" cy="1781531"/>
          </a:xfrm>
        </p:grpSpPr>
        <p:sp>
          <p:nvSpPr>
            <p:cNvPr id="190" name="Rectangle 164">
              <a:extLst>
                <a:ext uri="{FF2B5EF4-FFF2-40B4-BE49-F238E27FC236}">
                  <a16:creationId xmlns:a16="http://schemas.microsoft.com/office/drawing/2014/main" id="{6DE81911-BF44-74F0-D84E-B0E27E73DF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2726" y="1165111"/>
              <a:ext cx="69850" cy="76550"/>
            </a:xfrm>
            <a:prstGeom prst="rect">
              <a:avLst/>
            </a:prstGeom>
            <a:solidFill>
              <a:srgbClr val="F1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/>
            </a:p>
          </p:txBody>
        </p:sp>
        <p:sp>
          <p:nvSpPr>
            <p:cNvPr id="191" name="Rectangle 165">
              <a:extLst>
                <a:ext uri="{FF2B5EF4-FFF2-40B4-BE49-F238E27FC236}">
                  <a16:creationId xmlns:a16="http://schemas.microsoft.com/office/drawing/2014/main" id="{A815DFF5-1709-923F-9527-7FD01E1313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2726" y="1165111"/>
              <a:ext cx="69850" cy="76550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/>
            </a:p>
          </p:txBody>
        </p:sp>
        <p:sp>
          <p:nvSpPr>
            <p:cNvPr id="192" name="Rectangle 166">
              <a:extLst>
                <a:ext uri="{FF2B5EF4-FFF2-40B4-BE49-F238E27FC236}">
                  <a16:creationId xmlns:a16="http://schemas.microsoft.com/office/drawing/2014/main" id="{D8C487C5-3534-0AFE-40E1-A9B8BAAF45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4326" y="1116397"/>
              <a:ext cx="822325" cy="186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Rest of world</a:t>
              </a:r>
              <a:endPara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93" name="Rectangle 167">
              <a:extLst>
                <a:ext uri="{FF2B5EF4-FFF2-40B4-BE49-F238E27FC236}">
                  <a16:creationId xmlns:a16="http://schemas.microsoft.com/office/drawing/2014/main" id="{72965B09-3AC7-AA89-3556-7B300D3C4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2726" y="1485230"/>
              <a:ext cx="69850" cy="76550"/>
            </a:xfrm>
            <a:prstGeom prst="rect">
              <a:avLst/>
            </a:prstGeom>
            <a:solidFill>
              <a:srgbClr val="FED4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/>
            </a:p>
          </p:txBody>
        </p:sp>
        <p:sp>
          <p:nvSpPr>
            <p:cNvPr id="194" name="Rectangle 168">
              <a:extLst>
                <a:ext uri="{FF2B5EF4-FFF2-40B4-BE49-F238E27FC236}">
                  <a16:creationId xmlns:a16="http://schemas.microsoft.com/office/drawing/2014/main" id="{C06EBFAC-9B2F-A7F1-ED8C-2513601214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2726" y="1485230"/>
              <a:ext cx="69850" cy="76550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/>
            </a:p>
          </p:txBody>
        </p:sp>
        <p:sp>
          <p:nvSpPr>
            <p:cNvPr id="195" name="Rectangle 169">
              <a:extLst>
                <a:ext uri="{FF2B5EF4-FFF2-40B4-BE49-F238E27FC236}">
                  <a16:creationId xmlns:a16="http://schemas.microsoft.com/office/drawing/2014/main" id="{4744B208-6006-5A74-FF13-26ACFE920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4326" y="1434776"/>
              <a:ext cx="455613" cy="186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Europe</a:t>
              </a:r>
              <a:endPara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96" name="Rectangle 170">
              <a:extLst>
                <a:ext uri="{FF2B5EF4-FFF2-40B4-BE49-F238E27FC236}">
                  <a16:creationId xmlns:a16="http://schemas.microsoft.com/office/drawing/2014/main" id="{A245529F-97B1-E5DE-48FC-ADF7D44445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2726" y="1803609"/>
              <a:ext cx="69850" cy="76550"/>
            </a:xfrm>
            <a:prstGeom prst="rect">
              <a:avLst/>
            </a:prstGeom>
            <a:solidFill>
              <a:srgbClr val="35A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/>
            </a:p>
          </p:txBody>
        </p:sp>
        <p:sp>
          <p:nvSpPr>
            <p:cNvPr id="197" name="Rectangle 171">
              <a:extLst>
                <a:ext uri="{FF2B5EF4-FFF2-40B4-BE49-F238E27FC236}">
                  <a16:creationId xmlns:a16="http://schemas.microsoft.com/office/drawing/2014/main" id="{AC877974-9C70-145A-A0C1-37A35DD57C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2726" y="1803609"/>
              <a:ext cx="69850" cy="76550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/>
            </a:p>
          </p:txBody>
        </p:sp>
        <p:sp>
          <p:nvSpPr>
            <p:cNvPr id="198" name="Rectangle 172">
              <a:extLst>
                <a:ext uri="{FF2B5EF4-FFF2-40B4-BE49-F238E27FC236}">
                  <a16:creationId xmlns:a16="http://schemas.microsoft.com/office/drawing/2014/main" id="{BBD5CF10-2302-74E6-B948-59B9ABB9F5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4326" y="1754895"/>
              <a:ext cx="949325" cy="186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Southeast Asia</a:t>
              </a:r>
              <a:endPara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99" name="Rectangle 173">
              <a:extLst>
                <a:ext uri="{FF2B5EF4-FFF2-40B4-BE49-F238E27FC236}">
                  <a16:creationId xmlns:a16="http://schemas.microsoft.com/office/drawing/2014/main" id="{5B029AAD-4489-2C84-EC40-E8A0FB0C2E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2726" y="2123728"/>
              <a:ext cx="69850" cy="76550"/>
            </a:xfrm>
            <a:prstGeom prst="rect">
              <a:avLst/>
            </a:prstGeom>
            <a:solidFill>
              <a:srgbClr val="68F3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/>
            </a:p>
          </p:txBody>
        </p:sp>
        <p:sp>
          <p:nvSpPr>
            <p:cNvPr id="200" name="Rectangle 174">
              <a:extLst>
                <a:ext uri="{FF2B5EF4-FFF2-40B4-BE49-F238E27FC236}">
                  <a16:creationId xmlns:a16="http://schemas.microsoft.com/office/drawing/2014/main" id="{9FA83E1C-E70C-FDBA-BEFC-D1907EF482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2726" y="2123728"/>
              <a:ext cx="69850" cy="76550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/>
            </a:p>
          </p:txBody>
        </p:sp>
        <p:sp>
          <p:nvSpPr>
            <p:cNvPr id="201" name="Rectangle 175">
              <a:extLst>
                <a:ext uri="{FF2B5EF4-FFF2-40B4-BE49-F238E27FC236}">
                  <a16:creationId xmlns:a16="http://schemas.microsoft.com/office/drawing/2014/main" id="{DF02921C-093C-ADAE-304B-43FF30AF1F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4326" y="2073275"/>
              <a:ext cx="306388" cy="186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India</a:t>
              </a:r>
              <a:endPara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02" name="Rectangle 176">
              <a:extLst>
                <a:ext uri="{FF2B5EF4-FFF2-40B4-BE49-F238E27FC236}">
                  <a16:creationId xmlns:a16="http://schemas.microsoft.com/office/drawing/2014/main" id="{B57D4277-1813-2D0E-F9CB-E2B19602D8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2726" y="2442108"/>
              <a:ext cx="69850" cy="76550"/>
            </a:xfrm>
            <a:prstGeom prst="rect">
              <a:avLst/>
            </a:prstGeom>
            <a:solidFill>
              <a:srgbClr val="3E7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/>
            </a:p>
          </p:txBody>
        </p:sp>
        <p:sp>
          <p:nvSpPr>
            <p:cNvPr id="203" name="Rectangle 177">
              <a:extLst>
                <a:ext uri="{FF2B5EF4-FFF2-40B4-BE49-F238E27FC236}">
                  <a16:creationId xmlns:a16="http://schemas.microsoft.com/office/drawing/2014/main" id="{DFC5C2CC-E283-76A6-C3E5-A740D9838D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2726" y="2442108"/>
              <a:ext cx="69850" cy="76550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/>
            </a:p>
          </p:txBody>
        </p:sp>
        <p:sp>
          <p:nvSpPr>
            <p:cNvPr id="204" name="Rectangle 178">
              <a:extLst>
                <a:ext uri="{FF2B5EF4-FFF2-40B4-BE49-F238E27FC236}">
                  <a16:creationId xmlns:a16="http://schemas.microsoft.com/office/drawing/2014/main" id="{3E0D22B4-7B13-BF82-A195-9CB764DC7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4326" y="2395133"/>
              <a:ext cx="369888" cy="186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China</a:t>
              </a:r>
              <a:endPara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05" name="Rectangle 179">
              <a:extLst>
                <a:ext uri="{FF2B5EF4-FFF2-40B4-BE49-F238E27FC236}">
                  <a16:creationId xmlns:a16="http://schemas.microsoft.com/office/drawing/2014/main" id="{247B35A2-3BAF-E370-CA33-9DF3266DDF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2726" y="2760486"/>
              <a:ext cx="69850" cy="78289"/>
            </a:xfrm>
            <a:prstGeom prst="rect">
              <a:avLst/>
            </a:prstGeom>
            <a:solidFill>
              <a:srgbClr val="49D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/>
            </a:p>
          </p:txBody>
        </p:sp>
        <p:sp>
          <p:nvSpPr>
            <p:cNvPr id="206" name="Rectangle 180">
              <a:extLst>
                <a:ext uri="{FF2B5EF4-FFF2-40B4-BE49-F238E27FC236}">
                  <a16:creationId xmlns:a16="http://schemas.microsoft.com/office/drawing/2014/main" id="{4AF60BF0-05AF-9EDB-552B-8DE31C328C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2726" y="2760486"/>
              <a:ext cx="69850" cy="78289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/>
            </a:p>
          </p:txBody>
        </p:sp>
        <p:sp>
          <p:nvSpPr>
            <p:cNvPr id="207" name="Rectangle 181">
              <a:extLst>
                <a:ext uri="{FF2B5EF4-FFF2-40B4-BE49-F238E27FC236}">
                  <a16:creationId xmlns:a16="http://schemas.microsoft.com/office/drawing/2014/main" id="{F6FE8AEA-6F38-CF01-F05F-05B4B88E27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4326" y="2711772"/>
              <a:ext cx="846138" cy="186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United States</a:t>
              </a:r>
              <a:endPara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5B95DB3F-637B-3726-F021-F466F0BBB923}"/>
              </a:ext>
            </a:extLst>
          </p:cNvPr>
          <p:cNvGrpSpPr/>
          <p:nvPr/>
        </p:nvGrpSpPr>
        <p:grpSpPr>
          <a:xfrm>
            <a:off x="1805126" y="1734085"/>
            <a:ext cx="1758743" cy="1744204"/>
            <a:chOff x="1805126" y="1734085"/>
            <a:chExt cx="1758743" cy="1744204"/>
          </a:xfrm>
        </p:grpSpPr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5A2D72A2-1EAD-1BC0-A5F3-2B6FF5913A0F}"/>
                </a:ext>
              </a:extLst>
            </p:cNvPr>
            <p:cNvCxnSpPr>
              <a:cxnSpLocks/>
            </p:cNvCxnSpPr>
            <p:nvPr/>
          </p:nvCxnSpPr>
          <p:spPr>
            <a:xfrm>
              <a:off x="2687353" y="3068830"/>
              <a:ext cx="876516" cy="409459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43371AEB-421E-590F-E608-BB458D58C247}"/>
                </a:ext>
              </a:extLst>
            </p:cNvPr>
            <p:cNvCxnSpPr>
              <a:cxnSpLocks/>
            </p:cNvCxnSpPr>
            <p:nvPr/>
          </p:nvCxnSpPr>
          <p:spPr>
            <a:xfrm>
              <a:off x="1805126" y="1734085"/>
              <a:ext cx="895192" cy="1345132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0502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37" grpId="0"/>
      <p:bldP spid="26" grpId="0"/>
      <p:bldP spid="46" grpId="0" animBg="1"/>
      <p:bldP spid="27" grpId="0"/>
      <p:bldP spid="47" grpId="0" animBg="1"/>
      <p:bldP spid="28" grpId="0"/>
      <p:bldP spid="48" grpId="0" animBg="1"/>
      <p:bldP spid="1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>
            <a:extLst>
              <a:ext uri="{FF2B5EF4-FFF2-40B4-BE49-F238E27FC236}">
                <a16:creationId xmlns:a16="http://schemas.microsoft.com/office/drawing/2014/main" id="{17CCE29D-48FB-8315-20EA-061506988AE8}"/>
              </a:ext>
            </a:extLst>
          </p:cNvPr>
          <p:cNvGrpSpPr/>
          <p:nvPr/>
        </p:nvGrpSpPr>
        <p:grpSpPr>
          <a:xfrm>
            <a:off x="4822824" y="1098072"/>
            <a:ext cx="3957959" cy="2634358"/>
            <a:chOff x="4822824" y="1098072"/>
            <a:chExt cx="3957959" cy="2634358"/>
          </a:xfrm>
        </p:grpSpPr>
        <p:sp>
          <p:nvSpPr>
            <p:cNvPr id="126" name="Freeform 114">
              <a:extLst>
                <a:ext uri="{FF2B5EF4-FFF2-40B4-BE49-F238E27FC236}">
                  <a16:creationId xmlns:a16="http://schemas.microsoft.com/office/drawing/2014/main" id="{1055CF3D-DB81-519B-C2D4-0ECEDB1957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48972" y="1186929"/>
              <a:ext cx="3631811" cy="2038491"/>
            </a:xfrm>
            <a:custGeom>
              <a:avLst/>
              <a:gdLst>
                <a:gd name="T0" fmla="*/ 0 w 2795"/>
                <a:gd name="T1" fmla="*/ 1170 h 1170"/>
                <a:gd name="T2" fmla="*/ 2795 w 2795"/>
                <a:gd name="T3" fmla="*/ 1170 h 1170"/>
                <a:gd name="T4" fmla="*/ 0 w 2795"/>
                <a:gd name="T5" fmla="*/ 935 h 1170"/>
                <a:gd name="T6" fmla="*/ 2795 w 2795"/>
                <a:gd name="T7" fmla="*/ 935 h 1170"/>
                <a:gd name="T8" fmla="*/ 0 w 2795"/>
                <a:gd name="T9" fmla="*/ 702 h 1170"/>
                <a:gd name="T10" fmla="*/ 2795 w 2795"/>
                <a:gd name="T11" fmla="*/ 702 h 1170"/>
                <a:gd name="T12" fmla="*/ 0 w 2795"/>
                <a:gd name="T13" fmla="*/ 468 h 1170"/>
                <a:gd name="T14" fmla="*/ 2795 w 2795"/>
                <a:gd name="T15" fmla="*/ 468 h 1170"/>
                <a:gd name="T16" fmla="*/ 0 w 2795"/>
                <a:gd name="T17" fmla="*/ 234 h 1170"/>
                <a:gd name="T18" fmla="*/ 2795 w 2795"/>
                <a:gd name="T19" fmla="*/ 234 h 1170"/>
                <a:gd name="T20" fmla="*/ 0 w 2795"/>
                <a:gd name="T21" fmla="*/ 0 h 1170"/>
                <a:gd name="T22" fmla="*/ 2795 w 2795"/>
                <a:gd name="T23" fmla="*/ 0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95" h="1170">
                  <a:moveTo>
                    <a:pt x="0" y="1170"/>
                  </a:moveTo>
                  <a:lnTo>
                    <a:pt x="2795" y="1170"/>
                  </a:lnTo>
                  <a:moveTo>
                    <a:pt x="0" y="935"/>
                  </a:moveTo>
                  <a:lnTo>
                    <a:pt x="2795" y="935"/>
                  </a:lnTo>
                  <a:moveTo>
                    <a:pt x="0" y="702"/>
                  </a:moveTo>
                  <a:lnTo>
                    <a:pt x="2795" y="702"/>
                  </a:lnTo>
                  <a:moveTo>
                    <a:pt x="0" y="468"/>
                  </a:moveTo>
                  <a:lnTo>
                    <a:pt x="2795" y="468"/>
                  </a:lnTo>
                  <a:moveTo>
                    <a:pt x="0" y="234"/>
                  </a:moveTo>
                  <a:lnTo>
                    <a:pt x="2795" y="234"/>
                  </a:lnTo>
                  <a:moveTo>
                    <a:pt x="0" y="0"/>
                  </a:moveTo>
                  <a:lnTo>
                    <a:pt x="2795" y="0"/>
                  </a:lnTo>
                </a:path>
              </a:pathLst>
            </a:custGeom>
            <a:noFill/>
            <a:ln w="12700" cap="rnd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/>
            </a:p>
          </p:txBody>
        </p:sp>
        <p:sp>
          <p:nvSpPr>
            <p:cNvPr id="131" name="Line 119">
              <a:extLst>
                <a:ext uri="{FF2B5EF4-FFF2-40B4-BE49-F238E27FC236}">
                  <a16:creationId xmlns:a16="http://schemas.microsoft.com/office/drawing/2014/main" id="{DEB60D67-06FA-E28F-0F59-6F6098AA2E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8972" y="3631376"/>
              <a:ext cx="3631811" cy="0"/>
            </a:xfrm>
            <a:prstGeom prst="line">
              <a:avLst/>
            </a:prstGeom>
            <a:noFill/>
            <a:ln w="12700" cap="flat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/>
            </a:p>
          </p:txBody>
        </p:sp>
        <p:sp>
          <p:nvSpPr>
            <p:cNvPr id="132" name="Rectangle 120">
              <a:extLst>
                <a:ext uri="{FF2B5EF4-FFF2-40B4-BE49-F238E27FC236}">
                  <a16:creationId xmlns:a16="http://schemas.microsoft.com/office/drawing/2014/main" id="{18880F84-AFF3-F79A-5986-5550AA56D3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6494" y="3546003"/>
              <a:ext cx="166323" cy="186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0%</a:t>
              </a:r>
              <a:endPara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33" name="Rectangle 121">
              <a:extLst>
                <a:ext uri="{FF2B5EF4-FFF2-40B4-BE49-F238E27FC236}">
                  <a16:creationId xmlns:a16="http://schemas.microsoft.com/office/drawing/2014/main" id="{D8E7C17E-A4A2-399E-7C1C-9B23B43FB2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2824" y="3138305"/>
              <a:ext cx="231292" cy="186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10%</a:t>
              </a:r>
              <a:endPara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34" name="Rectangle 122">
              <a:extLst>
                <a:ext uri="{FF2B5EF4-FFF2-40B4-BE49-F238E27FC236}">
                  <a16:creationId xmlns:a16="http://schemas.microsoft.com/office/drawing/2014/main" id="{99456709-9452-F77E-D841-23B055CE8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2824" y="2728865"/>
              <a:ext cx="231292" cy="186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20%</a:t>
              </a:r>
              <a:endPara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35" name="Rectangle 123">
              <a:extLst>
                <a:ext uri="{FF2B5EF4-FFF2-40B4-BE49-F238E27FC236}">
                  <a16:creationId xmlns:a16="http://schemas.microsoft.com/office/drawing/2014/main" id="{B2F5A6A7-7A41-D382-65D3-99CA47FC6A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2824" y="2321167"/>
              <a:ext cx="231292" cy="186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30%</a:t>
              </a:r>
              <a:endPara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36" name="Rectangle 124">
              <a:extLst>
                <a:ext uri="{FF2B5EF4-FFF2-40B4-BE49-F238E27FC236}">
                  <a16:creationId xmlns:a16="http://schemas.microsoft.com/office/drawing/2014/main" id="{49FADD06-04B6-7F64-495B-0A61FF62D7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2824" y="1913468"/>
              <a:ext cx="231292" cy="186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40%</a:t>
              </a:r>
              <a:endPara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37" name="Rectangle 125">
              <a:extLst>
                <a:ext uri="{FF2B5EF4-FFF2-40B4-BE49-F238E27FC236}">
                  <a16:creationId xmlns:a16="http://schemas.microsoft.com/office/drawing/2014/main" id="{09ADAC57-77EB-CA06-FA86-88E3E5270B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2824" y="1505770"/>
              <a:ext cx="231292" cy="186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50%</a:t>
              </a:r>
              <a:endPara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38" name="Rectangle 126">
              <a:extLst>
                <a:ext uri="{FF2B5EF4-FFF2-40B4-BE49-F238E27FC236}">
                  <a16:creationId xmlns:a16="http://schemas.microsoft.com/office/drawing/2014/main" id="{DC3942B2-B190-BE4E-9D4B-F69F3E334B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2824" y="1098072"/>
              <a:ext cx="231292" cy="186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60%</a:t>
              </a:r>
              <a:endPara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19485659-9524-8BE8-FEE1-26EF689C1AB8}"/>
              </a:ext>
            </a:extLst>
          </p:cNvPr>
          <p:cNvGrpSpPr/>
          <p:nvPr/>
        </p:nvGrpSpPr>
        <p:grpSpPr>
          <a:xfrm>
            <a:off x="457339" y="1119188"/>
            <a:ext cx="3863839" cy="2774365"/>
            <a:chOff x="882651" y="1119188"/>
            <a:chExt cx="3863839" cy="2774365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C2AF2DD0-BBC0-5270-17C8-DBC4A269B7B6}"/>
                </a:ext>
              </a:extLst>
            </p:cNvPr>
            <p:cNvGrpSpPr/>
            <p:nvPr/>
          </p:nvGrpSpPr>
          <p:grpSpPr>
            <a:xfrm>
              <a:off x="882651" y="1119188"/>
              <a:ext cx="3705225" cy="2497138"/>
              <a:chOff x="882651" y="1119188"/>
              <a:chExt cx="3705225" cy="2497138"/>
            </a:xfrm>
          </p:grpSpPr>
          <p:sp>
            <p:nvSpPr>
              <p:cNvPr id="35" name="Freeform 29">
                <a:extLst>
                  <a:ext uri="{FF2B5EF4-FFF2-40B4-BE49-F238E27FC236}">
                    <a16:creationId xmlns:a16="http://schemas.microsoft.com/office/drawing/2014/main" id="{A6066678-3EEB-03AF-865E-FA6D086777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52551" y="1198563"/>
                <a:ext cx="3235325" cy="1935163"/>
              </a:xfrm>
              <a:custGeom>
                <a:avLst/>
                <a:gdLst>
                  <a:gd name="T0" fmla="*/ 0 w 2038"/>
                  <a:gd name="T1" fmla="*/ 1219 h 1219"/>
                  <a:gd name="T2" fmla="*/ 2038 w 2038"/>
                  <a:gd name="T3" fmla="*/ 1219 h 1219"/>
                  <a:gd name="T4" fmla="*/ 0 w 2038"/>
                  <a:gd name="T5" fmla="*/ 914 h 1219"/>
                  <a:gd name="T6" fmla="*/ 2038 w 2038"/>
                  <a:gd name="T7" fmla="*/ 914 h 1219"/>
                  <a:gd name="T8" fmla="*/ 0 w 2038"/>
                  <a:gd name="T9" fmla="*/ 610 h 1219"/>
                  <a:gd name="T10" fmla="*/ 2038 w 2038"/>
                  <a:gd name="T11" fmla="*/ 610 h 1219"/>
                  <a:gd name="T12" fmla="*/ 0 w 2038"/>
                  <a:gd name="T13" fmla="*/ 305 h 1219"/>
                  <a:gd name="T14" fmla="*/ 2038 w 2038"/>
                  <a:gd name="T15" fmla="*/ 305 h 1219"/>
                  <a:gd name="T16" fmla="*/ 0 w 2038"/>
                  <a:gd name="T17" fmla="*/ 0 h 1219"/>
                  <a:gd name="T18" fmla="*/ 2038 w 2038"/>
                  <a:gd name="T19" fmla="*/ 0 h 1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38" h="1219">
                    <a:moveTo>
                      <a:pt x="0" y="1219"/>
                    </a:moveTo>
                    <a:lnTo>
                      <a:pt x="2038" y="1219"/>
                    </a:lnTo>
                    <a:moveTo>
                      <a:pt x="0" y="914"/>
                    </a:moveTo>
                    <a:lnTo>
                      <a:pt x="2038" y="914"/>
                    </a:lnTo>
                    <a:moveTo>
                      <a:pt x="0" y="610"/>
                    </a:moveTo>
                    <a:lnTo>
                      <a:pt x="2038" y="610"/>
                    </a:lnTo>
                    <a:moveTo>
                      <a:pt x="0" y="305"/>
                    </a:moveTo>
                    <a:lnTo>
                      <a:pt x="2038" y="305"/>
                    </a:lnTo>
                    <a:moveTo>
                      <a:pt x="0" y="0"/>
                    </a:moveTo>
                    <a:lnTo>
                      <a:pt x="2038" y="0"/>
                    </a:lnTo>
                  </a:path>
                </a:pathLst>
              </a:custGeom>
              <a:noFill/>
              <a:ln w="12700" cap="rnd">
                <a:solidFill>
                  <a:srgbClr val="D9D9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/>
              </a:p>
            </p:txBody>
          </p:sp>
          <p:sp>
            <p:nvSpPr>
              <p:cNvPr id="42" name="Line 36">
                <a:extLst>
                  <a:ext uri="{FF2B5EF4-FFF2-40B4-BE49-F238E27FC236}">
                    <a16:creationId xmlns:a16="http://schemas.microsoft.com/office/drawing/2014/main" id="{B916A80F-DFB2-21D5-82E7-7CDD33B59D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2551" y="3616326"/>
                <a:ext cx="3235325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/>
              </a:p>
            </p:txBody>
          </p:sp>
          <p:sp>
            <p:nvSpPr>
              <p:cNvPr id="44" name="Rectangle 38">
                <a:extLst>
                  <a:ext uri="{FF2B5EF4-FFF2-40B4-BE49-F238E27FC236}">
                    <a16:creationId xmlns:a16="http://schemas.microsoft.com/office/drawing/2014/main" id="{904A40C5-9742-6E21-80BB-FE0319F482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438" y="3052763"/>
                <a:ext cx="274114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 600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45" name="Rectangle 39">
                <a:extLst>
                  <a:ext uri="{FF2B5EF4-FFF2-40B4-BE49-F238E27FC236}">
                    <a16:creationId xmlns:a16="http://schemas.microsoft.com/office/drawing/2014/main" id="{5CB904A8-5730-D0CD-C381-3409132F2A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2651" y="2568576"/>
                <a:ext cx="352661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1 200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46" name="Rectangle 40">
                <a:extLst>
                  <a:ext uri="{FF2B5EF4-FFF2-40B4-BE49-F238E27FC236}">
                    <a16:creationId xmlns:a16="http://schemas.microsoft.com/office/drawing/2014/main" id="{FCD56EB9-6332-02F6-295D-90D81FD576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2651" y="2085976"/>
                <a:ext cx="352661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1 800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47" name="Rectangle 41">
                <a:extLst>
                  <a:ext uri="{FF2B5EF4-FFF2-40B4-BE49-F238E27FC236}">
                    <a16:creationId xmlns:a16="http://schemas.microsoft.com/office/drawing/2014/main" id="{5E59E5FD-438F-9958-D9B1-D27C97F9B2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2651" y="1601788"/>
                <a:ext cx="352661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2 400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48" name="Rectangle 42">
                <a:extLst>
                  <a:ext uri="{FF2B5EF4-FFF2-40B4-BE49-F238E27FC236}">
                    <a16:creationId xmlns:a16="http://schemas.microsoft.com/office/drawing/2014/main" id="{144F5998-0CE0-A942-D42C-D92FD9EA9A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2651" y="1119188"/>
                <a:ext cx="352661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3 000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</p:grpSp>
        <p:sp>
          <p:nvSpPr>
            <p:cNvPr id="49" name="Rectangle 43">
              <a:extLst>
                <a:ext uri="{FF2B5EF4-FFF2-40B4-BE49-F238E27FC236}">
                  <a16:creationId xmlns:a16="http://schemas.microsoft.com/office/drawing/2014/main" id="{256C6304-7423-976F-52A3-A5F7FFA055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6976" y="3724276"/>
              <a:ext cx="314189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2025</a:t>
              </a:r>
              <a:endPara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50" name="Rectangle 44">
              <a:extLst>
                <a:ext uri="{FF2B5EF4-FFF2-40B4-BE49-F238E27FC236}">
                  <a16:creationId xmlns:a16="http://schemas.microsoft.com/office/drawing/2014/main" id="{5F81EFA9-00EB-2FA0-3BB9-6396B0836D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676" y="3724276"/>
              <a:ext cx="314189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2030</a:t>
              </a:r>
              <a:endPara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51" name="Rectangle 45">
              <a:extLst>
                <a:ext uri="{FF2B5EF4-FFF2-40B4-BE49-F238E27FC236}">
                  <a16:creationId xmlns:a16="http://schemas.microsoft.com/office/drawing/2014/main" id="{36E6FCE8-95A7-B529-B50A-9AB8EE3D68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0788" y="3724276"/>
              <a:ext cx="314189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2035</a:t>
              </a:r>
              <a:endPara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52" name="Rectangle 46">
              <a:extLst>
                <a:ext uri="{FF2B5EF4-FFF2-40B4-BE49-F238E27FC236}">
                  <a16:creationId xmlns:a16="http://schemas.microsoft.com/office/drawing/2014/main" id="{B1D1A469-7E15-CCB5-D728-4320FF612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8488" y="3724276"/>
              <a:ext cx="314189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2040</a:t>
              </a:r>
              <a:endPara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53" name="Rectangle 47">
              <a:extLst>
                <a:ext uri="{FF2B5EF4-FFF2-40B4-BE49-F238E27FC236}">
                  <a16:creationId xmlns:a16="http://schemas.microsoft.com/office/drawing/2014/main" id="{65E3E456-8447-4F40-49EF-3BF3243BB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4601" y="3724276"/>
              <a:ext cx="314189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2045</a:t>
              </a:r>
              <a:endPara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54" name="Rectangle 48">
              <a:extLst>
                <a:ext uri="{FF2B5EF4-FFF2-40B4-BE49-F238E27FC236}">
                  <a16:creationId xmlns:a16="http://schemas.microsoft.com/office/drawing/2014/main" id="{BE5387DD-0ACF-33FC-CF12-D6AFF65ECF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2301" y="3724276"/>
              <a:ext cx="314189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2050</a:t>
              </a:r>
              <a:endPara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22524DB-685B-C159-36E6-E33790CEB3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Huge market opportunities for next-generation geothermal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4D24C3-FEDE-166F-E206-459DBB12D3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Market opportunities for next-generation geothermal could attract investment totally USD 1 trillion by 2035, </a:t>
            </a:r>
            <a:br>
              <a:rPr lang="en-GB" dirty="0"/>
            </a:br>
            <a:r>
              <a:rPr lang="en-GB" dirty="0"/>
              <a:t>and it could meet 15% of global electricity demand growth to 2050, plus provide heat in industry and buildings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508960-8224-88F4-EB9F-0B178B8E7D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Market potential for next-generation geothermal</a:t>
            </a:r>
          </a:p>
        </p:txBody>
      </p: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C62FD434-7C4A-C6AE-AC19-2F9B77DF7757}"/>
              </a:ext>
            </a:extLst>
          </p:cNvPr>
          <p:cNvGrpSpPr/>
          <p:nvPr/>
        </p:nvGrpSpPr>
        <p:grpSpPr>
          <a:xfrm>
            <a:off x="927239" y="1922463"/>
            <a:ext cx="3235325" cy="1693863"/>
            <a:chOff x="927239" y="1922463"/>
            <a:chExt cx="3235325" cy="1693863"/>
          </a:xfrm>
        </p:grpSpPr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34C22486-2A95-BA62-200B-622B2C984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239" y="1922463"/>
              <a:ext cx="3235325" cy="1693863"/>
            </a:xfrm>
            <a:custGeom>
              <a:avLst/>
              <a:gdLst>
                <a:gd name="T0" fmla="*/ 0 w 2038"/>
                <a:gd name="T1" fmla="*/ 1059 h 1067"/>
                <a:gd name="T2" fmla="*/ 81 w 2038"/>
                <a:gd name="T3" fmla="*/ 1059 h 1067"/>
                <a:gd name="T4" fmla="*/ 163 w 2038"/>
                <a:gd name="T5" fmla="*/ 1059 h 1067"/>
                <a:gd name="T6" fmla="*/ 244 w 2038"/>
                <a:gd name="T7" fmla="*/ 1054 h 1067"/>
                <a:gd name="T8" fmla="*/ 326 w 2038"/>
                <a:gd name="T9" fmla="*/ 1041 h 1067"/>
                <a:gd name="T10" fmla="*/ 408 w 2038"/>
                <a:gd name="T11" fmla="*/ 1014 h 1067"/>
                <a:gd name="T12" fmla="*/ 489 w 2038"/>
                <a:gd name="T13" fmla="*/ 972 h 1067"/>
                <a:gd name="T14" fmla="*/ 570 w 2038"/>
                <a:gd name="T15" fmla="*/ 915 h 1067"/>
                <a:gd name="T16" fmla="*/ 651 w 2038"/>
                <a:gd name="T17" fmla="*/ 849 h 1067"/>
                <a:gd name="T18" fmla="*/ 733 w 2038"/>
                <a:gd name="T19" fmla="*/ 782 h 1067"/>
                <a:gd name="T20" fmla="*/ 815 w 2038"/>
                <a:gd name="T21" fmla="*/ 715 h 1067"/>
                <a:gd name="T22" fmla="*/ 896 w 2038"/>
                <a:gd name="T23" fmla="*/ 647 h 1067"/>
                <a:gd name="T24" fmla="*/ 978 w 2038"/>
                <a:gd name="T25" fmla="*/ 575 h 1067"/>
                <a:gd name="T26" fmla="*/ 1060 w 2038"/>
                <a:gd name="T27" fmla="*/ 502 h 1067"/>
                <a:gd name="T28" fmla="*/ 1141 w 2038"/>
                <a:gd name="T29" fmla="*/ 432 h 1067"/>
                <a:gd name="T30" fmla="*/ 1223 w 2038"/>
                <a:gd name="T31" fmla="*/ 369 h 1067"/>
                <a:gd name="T32" fmla="*/ 1304 w 2038"/>
                <a:gd name="T33" fmla="*/ 313 h 1067"/>
                <a:gd name="T34" fmla="*/ 1385 w 2038"/>
                <a:gd name="T35" fmla="*/ 265 h 1067"/>
                <a:gd name="T36" fmla="*/ 1467 w 2038"/>
                <a:gd name="T37" fmla="*/ 225 h 1067"/>
                <a:gd name="T38" fmla="*/ 1548 w 2038"/>
                <a:gd name="T39" fmla="*/ 189 h 1067"/>
                <a:gd name="T40" fmla="*/ 1630 w 2038"/>
                <a:gd name="T41" fmla="*/ 157 h 1067"/>
                <a:gd name="T42" fmla="*/ 1711 w 2038"/>
                <a:gd name="T43" fmla="*/ 125 h 1067"/>
                <a:gd name="T44" fmla="*/ 1793 w 2038"/>
                <a:gd name="T45" fmla="*/ 93 h 1067"/>
                <a:gd name="T46" fmla="*/ 1875 w 2038"/>
                <a:gd name="T47" fmla="*/ 63 h 1067"/>
                <a:gd name="T48" fmla="*/ 1956 w 2038"/>
                <a:gd name="T49" fmla="*/ 31 h 1067"/>
                <a:gd name="T50" fmla="*/ 2038 w 2038"/>
                <a:gd name="T51" fmla="*/ 0 h 1067"/>
                <a:gd name="T52" fmla="*/ 2038 w 2038"/>
                <a:gd name="T53" fmla="*/ 1067 h 1067"/>
                <a:gd name="T54" fmla="*/ 1956 w 2038"/>
                <a:gd name="T55" fmla="*/ 1067 h 1067"/>
                <a:gd name="T56" fmla="*/ 1875 w 2038"/>
                <a:gd name="T57" fmla="*/ 1067 h 1067"/>
                <a:gd name="T58" fmla="*/ 1793 w 2038"/>
                <a:gd name="T59" fmla="*/ 1067 h 1067"/>
                <a:gd name="T60" fmla="*/ 1711 w 2038"/>
                <a:gd name="T61" fmla="*/ 1067 h 1067"/>
                <a:gd name="T62" fmla="*/ 1630 w 2038"/>
                <a:gd name="T63" fmla="*/ 1067 h 1067"/>
                <a:gd name="T64" fmla="*/ 1548 w 2038"/>
                <a:gd name="T65" fmla="*/ 1067 h 1067"/>
                <a:gd name="T66" fmla="*/ 1467 w 2038"/>
                <a:gd name="T67" fmla="*/ 1067 h 1067"/>
                <a:gd name="T68" fmla="*/ 1385 w 2038"/>
                <a:gd name="T69" fmla="*/ 1067 h 1067"/>
                <a:gd name="T70" fmla="*/ 1304 w 2038"/>
                <a:gd name="T71" fmla="*/ 1067 h 1067"/>
                <a:gd name="T72" fmla="*/ 1223 w 2038"/>
                <a:gd name="T73" fmla="*/ 1067 h 1067"/>
                <a:gd name="T74" fmla="*/ 1141 w 2038"/>
                <a:gd name="T75" fmla="*/ 1067 h 1067"/>
                <a:gd name="T76" fmla="*/ 1060 w 2038"/>
                <a:gd name="T77" fmla="*/ 1067 h 1067"/>
                <a:gd name="T78" fmla="*/ 978 w 2038"/>
                <a:gd name="T79" fmla="*/ 1067 h 1067"/>
                <a:gd name="T80" fmla="*/ 896 w 2038"/>
                <a:gd name="T81" fmla="*/ 1067 h 1067"/>
                <a:gd name="T82" fmla="*/ 815 w 2038"/>
                <a:gd name="T83" fmla="*/ 1067 h 1067"/>
                <a:gd name="T84" fmla="*/ 733 w 2038"/>
                <a:gd name="T85" fmla="*/ 1067 h 1067"/>
                <a:gd name="T86" fmla="*/ 651 w 2038"/>
                <a:gd name="T87" fmla="*/ 1067 h 1067"/>
                <a:gd name="T88" fmla="*/ 570 w 2038"/>
                <a:gd name="T89" fmla="*/ 1067 h 1067"/>
                <a:gd name="T90" fmla="*/ 489 w 2038"/>
                <a:gd name="T91" fmla="*/ 1067 h 1067"/>
                <a:gd name="T92" fmla="*/ 408 w 2038"/>
                <a:gd name="T93" fmla="*/ 1067 h 1067"/>
                <a:gd name="T94" fmla="*/ 326 w 2038"/>
                <a:gd name="T95" fmla="*/ 1067 h 1067"/>
                <a:gd name="T96" fmla="*/ 244 w 2038"/>
                <a:gd name="T97" fmla="*/ 1067 h 1067"/>
                <a:gd name="T98" fmla="*/ 163 w 2038"/>
                <a:gd name="T99" fmla="*/ 1067 h 1067"/>
                <a:gd name="T100" fmla="*/ 81 w 2038"/>
                <a:gd name="T101" fmla="*/ 1067 h 1067"/>
                <a:gd name="T102" fmla="*/ 0 w 2038"/>
                <a:gd name="T103" fmla="*/ 1067 h 1067"/>
                <a:gd name="T104" fmla="*/ 0 w 2038"/>
                <a:gd name="T105" fmla="*/ 1059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38" h="1067">
                  <a:moveTo>
                    <a:pt x="0" y="1059"/>
                  </a:moveTo>
                  <a:lnTo>
                    <a:pt x="81" y="1059"/>
                  </a:lnTo>
                  <a:lnTo>
                    <a:pt x="163" y="1059"/>
                  </a:lnTo>
                  <a:lnTo>
                    <a:pt x="244" y="1054"/>
                  </a:lnTo>
                  <a:lnTo>
                    <a:pt x="326" y="1041"/>
                  </a:lnTo>
                  <a:lnTo>
                    <a:pt x="408" y="1014"/>
                  </a:lnTo>
                  <a:lnTo>
                    <a:pt x="489" y="972"/>
                  </a:lnTo>
                  <a:lnTo>
                    <a:pt x="570" y="915"/>
                  </a:lnTo>
                  <a:lnTo>
                    <a:pt x="651" y="849"/>
                  </a:lnTo>
                  <a:lnTo>
                    <a:pt x="733" y="782"/>
                  </a:lnTo>
                  <a:lnTo>
                    <a:pt x="815" y="715"/>
                  </a:lnTo>
                  <a:lnTo>
                    <a:pt x="896" y="647"/>
                  </a:lnTo>
                  <a:lnTo>
                    <a:pt x="978" y="575"/>
                  </a:lnTo>
                  <a:lnTo>
                    <a:pt x="1060" y="502"/>
                  </a:lnTo>
                  <a:lnTo>
                    <a:pt x="1141" y="432"/>
                  </a:lnTo>
                  <a:lnTo>
                    <a:pt x="1223" y="369"/>
                  </a:lnTo>
                  <a:lnTo>
                    <a:pt x="1304" y="313"/>
                  </a:lnTo>
                  <a:lnTo>
                    <a:pt x="1385" y="265"/>
                  </a:lnTo>
                  <a:lnTo>
                    <a:pt x="1467" y="225"/>
                  </a:lnTo>
                  <a:lnTo>
                    <a:pt x="1548" y="189"/>
                  </a:lnTo>
                  <a:lnTo>
                    <a:pt x="1630" y="157"/>
                  </a:lnTo>
                  <a:lnTo>
                    <a:pt x="1711" y="125"/>
                  </a:lnTo>
                  <a:lnTo>
                    <a:pt x="1793" y="93"/>
                  </a:lnTo>
                  <a:lnTo>
                    <a:pt x="1875" y="63"/>
                  </a:lnTo>
                  <a:lnTo>
                    <a:pt x="1956" y="31"/>
                  </a:lnTo>
                  <a:lnTo>
                    <a:pt x="2038" y="0"/>
                  </a:lnTo>
                  <a:lnTo>
                    <a:pt x="2038" y="1067"/>
                  </a:lnTo>
                  <a:lnTo>
                    <a:pt x="1956" y="1067"/>
                  </a:lnTo>
                  <a:lnTo>
                    <a:pt x="1875" y="1067"/>
                  </a:lnTo>
                  <a:lnTo>
                    <a:pt x="1793" y="1067"/>
                  </a:lnTo>
                  <a:lnTo>
                    <a:pt x="1711" y="1067"/>
                  </a:lnTo>
                  <a:lnTo>
                    <a:pt x="1630" y="1067"/>
                  </a:lnTo>
                  <a:lnTo>
                    <a:pt x="1548" y="1067"/>
                  </a:lnTo>
                  <a:lnTo>
                    <a:pt x="1467" y="1067"/>
                  </a:lnTo>
                  <a:lnTo>
                    <a:pt x="1385" y="1067"/>
                  </a:lnTo>
                  <a:lnTo>
                    <a:pt x="1304" y="1067"/>
                  </a:lnTo>
                  <a:lnTo>
                    <a:pt x="1223" y="1067"/>
                  </a:lnTo>
                  <a:lnTo>
                    <a:pt x="1141" y="1067"/>
                  </a:lnTo>
                  <a:lnTo>
                    <a:pt x="1060" y="1067"/>
                  </a:lnTo>
                  <a:lnTo>
                    <a:pt x="978" y="1067"/>
                  </a:lnTo>
                  <a:lnTo>
                    <a:pt x="896" y="1067"/>
                  </a:lnTo>
                  <a:lnTo>
                    <a:pt x="815" y="1067"/>
                  </a:lnTo>
                  <a:lnTo>
                    <a:pt x="733" y="1067"/>
                  </a:lnTo>
                  <a:lnTo>
                    <a:pt x="651" y="1067"/>
                  </a:lnTo>
                  <a:lnTo>
                    <a:pt x="570" y="1067"/>
                  </a:lnTo>
                  <a:lnTo>
                    <a:pt x="489" y="1067"/>
                  </a:lnTo>
                  <a:lnTo>
                    <a:pt x="408" y="1067"/>
                  </a:lnTo>
                  <a:lnTo>
                    <a:pt x="326" y="1067"/>
                  </a:lnTo>
                  <a:lnTo>
                    <a:pt x="244" y="1067"/>
                  </a:lnTo>
                  <a:lnTo>
                    <a:pt x="163" y="1067"/>
                  </a:lnTo>
                  <a:lnTo>
                    <a:pt x="81" y="1067"/>
                  </a:lnTo>
                  <a:lnTo>
                    <a:pt x="0" y="1067"/>
                  </a:lnTo>
                  <a:lnTo>
                    <a:pt x="0" y="1059"/>
                  </a:lnTo>
                  <a:close/>
                </a:path>
              </a:pathLst>
            </a:custGeom>
            <a:solidFill>
              <a:srgbClr val="49D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/>
            </a:p>
          </p:txBody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B2952582-E6A5-EF78-6B81-AE5B6640F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239" y="1922463"/>
              <a:ext cx="3235325" cy="1693863"/>
            </a:xfrm>
            <a:custGeom>
              <a:avLst/>
              <a:gdLst>
                <a:gd name="T0" fmla="*/ 0 w 2038"/>
                <a:gd name="T1" fmla="*/ 1059 h 1067"/>
                <a:gd name="T2" fmla="*/ 81 w 2038"/>
                <a:gd name="T3" fmla="*/ 1059 h 1067"/>
                <a:gd name="T4" fmla="*/ 163 w 2038"/>
                <a:gd name="T5" fmla="*/ 1059 h 1067"/>
                <a:gd name="T6" fmla="*/ 244 w 2038"/>
                <a:gd name="T7" fmla="*/ 1054 h 1067"/>
                <a:gd name="T8" fmla="*/ 326 w 2038"/>
                <a:gd name="T9" fmla="*/ 1041 h 1067"/>
                <a:gd name="T10" fmla="*/ 408 w 2038"/>
                <a:gd name="T11" fmla="*/ 1014 h 1067"/>
                <a:gd name="T12" fmla="*/ 489 w 2038"/>
                <a:gd name="T13" fmla="*/ 972 h 1067"/>
                <a:gd name="T14" fmla="*/ 570 w 2038"/>
                <a:gd name="T15" fmla="*/ 915 h 1067"/>
                <a:gd name="T16" fmla="*/ 651 w 2038"/>
                <a:gd name="T17" fmla="*/ 849 h 1067"/>
                <a:gd name="T18" fmla="*/ 733 w 2038"/>
                <a:gd name="T19" fmla="*/ 782 h 1067"/>
                <a:gd name="T20" fmla="*/ 815 w 2038"/>
                <a:gd name="T21" fmla="*/ 715 h 1067"/>
                <a:gd name="T22" fmla="*/ 896 w 2038"/>
                <a:gd name="T23" fmla="*/ 647 h 1067"/>
                <a:gd name="T24" fmla="*/ 978 w 2038"/>
                <a:gd name="T25" fmla="*/ 575 h 1067"/>
                <a:gd name="T26" fmla="*/ 1060 w 2038"/>
                <a:gd name="T27" fmla="*/ 502 h 1067"/>
                <a:gd name="T28" fmla="*/ 1141 w 2038"/>
                <a:gd name="T29" fmla="*/ 432 h 1067"/>
                <a:gd name="T30" fmla="*/ 1223 w 2038"/>
                <a:gd name="T31" fmla="*/ 369 h 1067"/>
                <a:gd name="T32" fmla="*/ 1304 w 2038"/>
                <a:gd name="T33" fmla="*/ 313 h 1067"/>
                <a:gd name="T34" fmla="*/ 1385 w 2038"/>
                <a:gd name="T35" fmla="*/ 265 h 1067"/>
                <a:gd name="T36" fmla="*/ 1467 w 2038"/>
                <a:gd name="T37" fmla="*/ 225 h 1067"/>
                <a:gd name="T38" fmla="*/ 1548 w 2038"/>
                <a:gd name="T39" fmla="*/ 189 h 1067"/>
                <a:gd name="T40" fmla="*/ 1630 w 2038"/>
                <a:gd name="T41" fmla="*/ 157 h 1067"/>
                <a:gd name="T42" fmla="*/ 1711 w 2038"/>
                <a:gd name="T43" fmla="*/ 125 h 1067"/>
                <a:gd name="T44" fmla="*/ 1793 w 2038"/>
                <a:gd name="T45" fmla="*/ 93 h 1067"/>
                <a:gd name="T46" fmla="*/ 1875 w 2038"/>
                <a:gd name="T47" fmla="*/ 63 h 1067"/>
                <a:gd name="T48" fmla="*/ 1956 w 2038"/>
                <a:gd name="T49" fmla="*/ 31 h 1067"/>
                <a:gd name="T50" fmla="*/ 2038 w 2038"/>
                <a:gd name="T51" fmla="*/ 0 h 1067"/>
                <a:gd name="T52" fmla="*/ 2038 w 2038"/>
                <a:gd name="T53" fmla="*/ 1067 h 1067"/>
                <a:gd name="T54" fmla="*/ 1956 w 2038"/>
                <a:gd name="T55" fmla="*/ 1067 h 1067"/>
                <a:gd name="T56" fmla="*/ 1875 w 2038"/>
                <a:gd name="T57" fmla="*/ 1067 h 1067"/>
                <a:gd name="T58" fmla="*/ 1793 w 2038"/>
                <a:gd name="T59" fmla="*/ 1067 h 1067"/>
                <a:gd name="T60" fmla="*/ 1711 w 2038"/>
                <a:gd name="T61" fmla="*/ 1067 h 1067"/>
                <a:gd name="T62" fmla="*/ 1630 w 2038"/>
                <a:gd name="T63" fmla="*/ 1067 h 1067"/>
                <a:gd name="T64" fmla="*/ 1548 w 2038"/>
                <a:gd name="T65" fmla="*/ 1067 h 1067"/>
                <a:gd name="T66" fmla="*/ 1467 w 2038"/>
                <a:gd name="T67" fmla="*/ 1067 h 1067"/>
                <a:gd name="T68" fmla="*/ 1385 w 2038"/>
                <a:gd name="T69" fmla="*/ 1067 h 1067"/>
                <a:gd name="T70" fmla="*/ 1304 w 2038"/>
                <a:gd name="T71" fmla="*/ 1067 h 1067"/>
                <a:gd name="T72" fmla="*/ 1223 w 2038"/>
                <a:gd name="T73" fmla="*/ 1067 h 1067"/>
                <a:gd name="T74" fmla="*/ 1141 w 2038"/>
                <a:gd name="T75" fmla="*/ 1067 h 1067"/>
                <a:gd name="T76" fmla="*/ 1060 w 2038"/>
                <a:gd name="T77" fmla="*/ 1067 h 1067"/>
                <a:gd name="T78" fmla="*/ 978 w 2038"/>
                <a:gd name="T79" fmla="*/ 1067 h 1067"/>
                <a:gd name="T80" fmla="*/ 896 w 2038"/>
                <a:gd name="T81" fmla="*/ 1067 h 1067"/>
                <a:gd name="T82" fmla="*/ 815 w 2038"/>
                <a:gd name="T83" fmla="*/ 1067 h 1067"/>
                <a:gd name="T84" fmla="*/ 733 w 2038"/>
                <a:gd name="T85" fmla="*/ 1067 h 1067"/>
                <a:gd name="T86" fmla="*/ 651 w 2038"/>
                <a:gd name="T87" fmla="*/ 1067 h 1067"/>
                <a:gd name="T88" fmla="*/ 570 w 2038"/>
                <a:gd name="T89" fmla="*/ 1067 h 1067"/>
                <a:gd name="T90" fmla="*/ 489 w 2038"/>
                <a:gd name="T91" fmla="*/ 1067 h 1067"/>
                <a:gd name="T92" fmla="*/ 408 w 2038"/>
                <a:gd name="T93" fmla="*/ 1067 h 1067"/>
                <a:gd name="T94" fmla="*/ 326 w 2038"/>
                <a:gd name="T95" fmla="*/ 1067 h 1067"/>
                <a:gd name="T96" fmla="*/ 244 w 2038"/>
                <a:gd name="T97" fmla="*/ 1067 h 1067"/>
                <a:gd name="T98" fmla="*/ 163 w 2038"/>
                <a:gd name="T99" fmla="*/ 1067 h 1067"/>
                <a:gd name="T100" fmla="*/ 81 w 2038"/>
                <a:gd name="T101" fmla="*/ 1067 h 1067"/>
                <a:gd name="T102" fmla="*/ 0 w 2038"/>
                <a:gd name="T103" fmla="*/ 1067 h 1067"/>
                <a:gd name="T104" fmla="*/ 0 w 2038"/>
                <a:gd name="T105" fmla="*/ 1059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38" h="1067">
                  <a:moveTo>
                    <a:pt x="0" y="1059"/>
                  </a:moveTo>
                  <a:lnTo>
                    <a:pt x="81" y="1059"/>
                  </a:lnTo>
                  <a:lnTo>
                    <a:pt x="163" y="1059"/>
                  </a:lnTo>
                  <a:lnTo>
                    <a:pt x="244" y="1054"/>
                  </a:lnTo>
                  <a:lnTo>
                    <a:pt x="326" y="1041"/>
                  </a:lnTo>
                  <a:lnTo>
                    <a:pt x="408" y="1014"/>
                  </a:lnTo>
                  <a:lnTo>
                    <a:pt x="489" y="972"/>
                  </a:lnTo>
                  <a:lnTo>
                    <a:pt x="570" y="915"/>
                  </a:lnTo>
                  <a:lnTo>
                    <a:pt x="651" y="849"/>
                  </a:lnTo>
                  <a:lnTo>
                    <a:pt x="733" y="782"/>
                  </a:lnTo>
                  <a:lnTo>
                    <a:pt x="815" y="715"/>
                  </a:lnTo>
                  <a:lnTo>
                    <a:pt x="896" y="647"/>
                  </a:lnTo>
                  <a:lnTo>
                    <a:pt x="978" y="575"/>
                  </a:lnTo>
                  <a:lnTo>
                    <a:pt x="1060" y="502"/>
                  </a:lnTo>
                  <a:lnTo>
                    <a:pt x="1141" y="432"/>
                  </a:lnTo>
                  <a:lnTo>
                    <a:pt x="1223" y="369"/>
                  </a:lnTo>
                  <a:lnTo>
                    <a:pt x="1304" y="313"/>
                  </a:lnTo>
                  <a:lnTo>
                    <a:pt x="1385" y="265"/>
                  </a:lnTo>
                  <a:lnTo>
                    <a:pt x="1467" y="225"/>
                  </a:lnTo>
                  <a:lnTo>
                    <a:pt x="1548" y="189"/>
                  </a:lnTo>
                  <a:lnTo>
                    <a:pt x="1630" y="157"/>
                  </a:lnTo>
                  <a:lnTo>
                    <a:pt x="1711" y="125"/>
                  </a:lnTo>
                  <a:lnTo>
                    <a:pt x="1793" y="93"/>
                  </a:lnTo>
                  <a:lnTo>
                    <a:pt x="1875" y="63"/>
                  </a:lnTo>
                  <a:lnTo>
                    <a:pt x="1956" y="31"/>
                  </a:lnTo>
                  <a:lnTo>
                    <a:pt x="2038" y="0"/>
                  </a:lnTo>
                  <a:lnTo>
                    <a:pt x="2038" y="1067"/>
                  </a:lnTo>
                  <a:lnTo>
                    <a:pt x="1956" y="1067"/>
                  </a:lnTo>
                  <a:lnTo>
                    <a:pt x="1875" y="1067"/>
                  </a:lnTo>
                  <a:lnTo>
                    <a:pt x="1793" y="1067"/>
                  </a:lnTo>
                  <a:lnTo>
                    <a:pt x="1711" y="1067"/>
                  </a:lnTo>
                  <a:lnTo>
                    <a:pt x="1630" y="1067"/>
                  </a:lnTo>
                  <a:lnTo>
                    <a:pt x="1548" y="1067"/>
                  </a:lnTo>
                  <a:lnTo>
                    <a:pt x="1467" y="1067"/>
                  </a:lnTo>
                  <a:lnTo>
                    <a:pt x="1385" y="1067"/>
                  </a:lnTo>
                  <a:lnTo>
                    <a:pt x="1304" y="1067"/>
                  </a:lnTo>
                  <a:lnTo>
                    <a:pt x="1223" y="1067"/>
                  </a:lnTo>
                  <a:lnTo>
                    <a:pt x="1141" y="1067"/>
                  </a:lnTo>
                  <a:lnTo>
                    <a:pt x="1060" y="1067"/>
                  </a:lnTo>
                  <a:lnTo>
                    <a:pt x="978" y="1067"/>
                  </a:lnTo>
                  <a:lnTo>
                    <a:pt x="896" y="1067"/>
                  </a:lnTo>
                  <a:lnTo>
                    <a:pt x="815" y="1067"/>
                  </a:lnTo>
                  <a:lnTo>
                    <a:pt x="733" y="1067"/>
                  </a:lnTo>
                  <a:lnTo>
                    <a:pt x="651" y="1067"/>
                  </a:lnTo>
                  <a:lnTo>
                    <a:pt x="570" y="1067"/>
                  </a:lnTo>
                  <a:lnTo>
                    <a:pt x="489" y="1067"/>
                  </a:lnTo>
                  <a:lnTo>
                    <a:pt x="408" y="1067"/>
                  </a:lnTo>
                  <a:lnTo>
                    <a:pt x="326" y="1067"/>
                  </a:lnTo>
                  <a:lnTo>
                    <a:pt x="244" y="1067"/>
                  </a:lnTo>
                  <a:lnTo>
                    <a:pt x="163" y="1067"/>
                  </a:lnTo>
                  <a:lnTo>
                    <a:pt x="81" y="1067"/>
                  </a:lnTo>
                  <a:lnTo>
                    <a:pt x="0" y="1067"/>
                  </a:lnTo>
                  <a:lnTo>
                    <a:pt x="0" y="1059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/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0238C260-E589-E14D-090B-F33B94A4B419}"/>
              </a:ext>
            </a:extLst>
          </p:cNvPr>
          <p:cNvGrpSpPr/>
          <p:nvPr/>
        </p:nvGrpSpPr>
        <p:grpSpPr>
          <a:xfrm>
            <a:off x="927239" y="1414463"/>
            <a:ext cx="3235325" cy="2189163"/>
            <a:chOff x="927239" y="1414463"/>
            <a:chExt cx="3235325" cy="2189163"/>
          </a:xfrm>
        </p:grpSpPr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D98AB073-1145-52F6-2440-A6FC0BBDF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239" y="1414463"/>
              <a:ext cx="3235325" cy="2189163"/>
            </a:xfrm>
            <a:custGeom>
              <a:avLst/>
              <a:gdLst>
                <a:gd name="T0" fmla="*/ 0 w 2038"/>
                <a:gd name="T1" fmla="*/ 1375 h 1379"/>
                <a:gd name="T2" fmla="*/ 81 w 2038"/>
                <a:gd name="T3" fmla="*/ 1369 h 1379"/>
                <a:gd name="T4" fmla="*/ 163 w 2038"/>
                <a:gd name="T5" fmla="*/ 1362 h 1379"/>
                <a:gd name="T6" fmla="*/ 244 w 2038"/>
                <a:gd name="T7" fmla="*/ 1349 h 1379"/>
                <a:gd name="T8" fmla="*/ 326 w 2038"/>
                <a:gd name="T9" fmla="*/ 1324 h 1379"/>
                <a:gd name="T10" fmla="*/ 408 w 2038"/>
                <a:gd name="T11" fmla="*/ 1279 h 1379"/>
                <a:gd name="T12" fmla="*/ 489 w 2038"/>
                <a:gd name="T13" fmla="*/ 1211 h 1379"/>
                <a:gd name="T14" fmla="*/ 570 w 2038"/>
                <a:gd name="T15" fmla="*/ 1124 h 1379"/>
                <a:gd name="T16" fmla="*/ 651 w 2038"/>
                <a:gd name="T17" fmla="*/ 1026 h 1379"/>
                <a:gd name="T18" fmla="*/ 733 w 2038"/>
                <a:gd name="T19" fmla="*/ 928 h 1379"/>
                <a:gd name="T20" fmla="*/ 815 w 2038"/>
                <a:gd name="T21" fmla="*/ 834 h 1379"/>
                <a:gd name="T22" fmla="*/ 896 w 2038"/>
                <a:gd name="T23" fmla="*/ 743 h 1379"/>
                <a:gd name="T24" fmla="*/ 978 w 2038"/>
                <a:gd name="T25" fmla="*/ 651 h 1379"/>
                <a:gd name="T26" fmla="*/ 1060 w 2038"/>
                <a:gd name="T27" fmla="*/ 563 h 1379"/>
                <a:gd name="T28" fmla="*/ 1141 w 2038"/>
                <a:gd name="T29" fmla="*/ 480 h 1379"/>
                <a:gd name="T30" fmla="*/ 1223 w 2038"/>
                <a:gd name="T31" fmla="*/ 406 h 1379"/>
                <a:gd name="T32" fmla="*/ 1304 w 2038"/>
                <a:gd name="T33" fmla="*/ 340 h 1379"/>
                <a:gd name="T34" fmla="*/ 1385 w 2038"/>
                <a:gd name="T35" fmla="*/ 286 h 1379"/>
                <a:gd name="T36" fmla="*/ 1467 w 2038"/>
                <a:gd name="T37" fmla="*/ 240 h 1379"/>
                <a:gd name="T38" fmla="*/ 1548 w 2038"/>
                <a:gd name="T39" fmla="*/ 201 h 1379"/>
                <a:gd name="T40" fmla="*/ 1630 w 2038"/>
                <a:gd name="T41" fmla="*/ 165 h 1379"/>
                <a:gd name="T42" fmla="*/ 1711 w 2038"/>
                <a:gd name="T43" fmla="*/ 132 h 1379"/>
                <a:gd name="T44" fmla="*/ 1793 w 2038"/>
                <a:gd name="T45" fmla="*/ 99 h 1379"/>
                <a:gd name="T46" fmla="*/ 1875 w 2038"/>
                <a:gd name="T47" fmla="*/ 66 h 1379"/>
                <a:gd name="T48" fmla="*/ 1956 w 2038"/>
                <a:gd name="T49" fmla="*/ 33 h 1379"/>
                <a:gd name="T50" fmla="*/ 2038 w 2038"/>
                <a:gd name="T51" fmla="*/ 0 h 1379"/>
                <a:gd name="T52" fmla="*/ 2038 w 2038"/>
                <a:gd name="T53" fmla="*/ 320 h 1379"/>
                <a:gd name="T54" fmla="*/ 1956 w 2038"/>
                <a:gd name="T55" fmla="*/ 351 h 1379"/>
                <a:gd name="T56" fmla="*/ 1875 w 2038"/>
                <a:gd name="T57" fmla="*/ 383 h 1379"/>
                <a:gd name="T58" fmla="*/ 1793 w 2038"/>
                <a:gd name="T59" fmla="*/ 413 h 1379"/>
                <a:gd name="T60" fmla="*/ 1711 w 2038"/>
                <a:gd name="T61" fmla="*/ 445 h 1379"/>
                <a:gd name="T62" fmla="*/ 1630 w 2038"/>
                <a:gd name="T63" fmla="*/ 477 h 1379"/>
                <a:gd name="T64" fmla="*/ 1548 w 2038"/>
                <a:gd name="T65" fmla="*/ 509 h 1379"/>
                <a:gd name="T66" fmla="*/ 1467 w 2038"/>
                <a:gd name="T67" fmla="*/ 545 h 1379"/>
                <a:gd name="T68" fmla="*/ 1385 w 2038"/>
                <a:gd name="T69" fmla="*/ 585 h 1379"/>
                <a:gd name="T70" fmla="*/ 1304 w 2038"/>
                <a:gd name="T71" fmla="*/ 633 h 1379"/>
                <a:gd name="T72" fmla="*/ 1223 w 2038"/>
                <a:gd name="T73" fmla="*/ 689 h 1379"/>
                <a:gd name="T74" fmla="*/ 1141 w 2038"/>
                <a:gd name="T75" fmla="*/ 752 h 1379"/>
                <a:gd name="T76" fmla="*/ 1060 w 2038"/>
                <a:gd name="T77" fmla="*/ 822 h 1379"/>
                <a:gd name="T78" fmla="*/ 978 w 2038"/>
                <a:gd name="T79" fmla="*/ 895 h 1379"/>
                <a:gd name="T80" fmla="*/ 896 w 2038"/>
                <a:gd name="T81" fmla="*/ 967 h 1379"/>
                <a:gd name="T82" fmla="*/ 815 w 2038"/>
                <a:gd name="T83" fmla="*/ 1035 h 1379"/>
                <a:gd name="T84" fmla="*/ 733 w 2038"/>
                <a:gd name="T85" fmla="*/ 1102 h 1379"/>
                <a:gd name="T86" fmla="*/ 651 w 2038"/>
                <a:gd name="T87" fmla="*/ 1169 h 1379"/>
                <a:gd name="T88" fmla="*/ 570 w 2038"/>
                <a:gd name="T89" fmla="*/ 1235 h 1379"/>
                <a:gd name="T90" fmla="*/ 489 w 2038"/>
                <a:gd name="T91" fmla="*/ 1292 h 1379"/>
                <a:gd name="T92" fmla="*/ 408 w 2038"/>
                <a:gd name="T93" fmla="*/ 1334 h 1379"/>
                <a:gd name="T94" fmla="*/ 326 w 2038"/>
                <a:gd name="T95" fmla="*/ 1361 h 1379"/>
                <a:gd name="T96" fmla="*/ 244 w 2038"/>
                <a:gd name="T97" fmla="*/ 1374 h 1379"/>
                <a:gd name="T98" fmla="*/ 163 w 2038"/>
                <a:gd name="T99" fmla="*/ 1379 h 1379"/>
                <a:gd name="T100" fmla="*/ 81 w 2038"/>
                <a:gd name="T101" fmla="*/ 1379 h 1379"/>
                <a:gd name="T102" fmla="*/ 0 w 2038"/>
                <a:gd name="T103" fmla="*/ 1379 h 1379"/>
                <a:gd name="T104" fmla="*/ 0 w 2038"/>
                <a:gd name="T105" fmla="*/ 1375 h 1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38" h="1379">
                  <a:moveTo>
                    <a:pt x="0" y="1375"/>
                  </a:moveTo>
                  <a:lnTo>
                    <a:pt x="81" y="1369"/>
                  </a:lnTo>
                  <a:lnTo>
                    <a:pt x="163" y="1362"/>
                  </a:lnTo>
                  <a:lnTo>
                    <a:pt x="244" y="1349"/>
                  </a:lnTo>
                  <a:lnTo>
                    <a:pt x="326" y="1324"/>
                  </a:lnTo>
                  <a:lnTo>
                    <a:pt x="408" y="1279"/>
                  </a:lnTo>
                  <a:lnTo>
                    <a:pt x="489" y="1211"/>
                  </a:lnTo>
                  <a:lnTo>
                    <a:pt x="570" y="1124"/>
                  </a:lnTo>
                  <a:lnTo>
                    <a:pt x="651" y="1026"/>
                  </a:lnTo>
                  <a:lnTo>
                    <a:pt x="733" y="928"/>
                  </a:lnTo>
                  <a:lnTo>
                    <a:pt x="815" y="834"/>
                  </a:lnTo>
                  <a:lnTo>
                    <a:pt x="896" y="743"/>
                  </a:lnTo>
                  <a:lnTo>
                    <a:pt x="978" y="651"/>
                  </a:lnTo>
                  <a:lnTo>
                    <a:pt x="1060" y="563"/>
                  </a:lnTo>
                  <a:lnTo>
                    <a:pt x="1141" y="480"/>
                  </a:lnTo>
                  <a:lnTo>
                    <a:pt x="1223" y="406"/>
                  </a:lnTo>
                  <a:lnTo>
                    <a:pt x="1304" y="340"/>
                  </a:lnTo>
                  <a:lnTo>
                    <a:pt x="1385" y="286"/>
                  </a:lnTo>
                  <a:lnTo>
                    <a:pt x="1467" y="240"/>
                  </a:lnTo>
                  <a:lnTo>
                    <a:pt x="1548" y="201"/>
                  </a:lnTo>
                  <a:lnTo>
                    <a:pt x="1630" y="165"/>
                  </a:lnTo>
                  <a:lnTo>
                    <a:pt x="1711" y="132"/>
                  </a:lnTo>
                  <a:lnTo>
                    <a:pt x="1793" y="99"/>
                  </a:lnTo>
                  <a:lnTo>
                    <a:pt x="1875" y="66"/>
                  </a:lnTo>
                  <a:lnTo>
                    <a:pt x="1956" y="33"/>
                  </a:lnTo>
                  <a:lnTo>
                    <a:pt x="2038" y="0"/>
                  </a:lnTo>
                  <a:lnTo>
                    <a:pt x="2038" y="320"/>
                  </a:lnTo>
                  <a:lnTo>
                    <a:pt x="1956" y="351"/>
                  </a:lnTo>
                  <a:lnTo>
                    <a:pt x="1875" y="383"/>
                  </a:lnTo>
                  <a:lnTo>
                    <a:pt x="1793" y="413"/>
                  </a:lnTo>
                  <a:lnTo>
                    <a:pt x="1711" y="445"/>
                  </a:lnTo>
                  <a:lnTo>
                    <a:pt x="1630" y="477"/>
                  </a:lnTo>
                  <a:lnTo>
                    <a:pt x="1548" y="509"/>
                  </a:lnTo>
                  <a:lnTo>
                    <a:pt x="1467" y="545"/>
                  </a:lnTo>
                  <a:lnTo>
                    <a:pt x="1385" y="585"/>
                  </a:lnTo>
                  <a:lnTo>
                    <a:pt x="1304" y="633"/>
                  </a:lnTo>
                  <a:lnTo>
                    <a:pt x="1223" y="689"/>
                  </a:lnTo>
                  <a:lnTo>
                    <a:pt x="1141" y="752"/>
                  </a:lnTo>
                  <a:lnTo>
                    <a:pt x="1060" y="822"/>
                  </a:lnTo>
                  <a:lnTo>
                    <a:pt x="978" y="895"/>
                  </a:lnTo>
                  <a:lnTo>
                    <a:pt x="896" y="967"/>
                  </a:lnTo>
                  <a:lnTo>
                    <a:pt x="815" y="1035"/>
                  </a:lnTo>
                  <a:lnTo>
                    <a:pt x="733" y="1102"/>
                  </a:lnTo>
                  <a:lnTo>
                    <a:pt x="651" y="1169"/>
                  </a:lnTo>
                  <a:lnTo>
                    <a:pt x="570" y="1235"/>
                  </a:lnTo>
                  <a:lnTo>
                    <a:pt x="489" y="1292"/>
                  </a:lnTo>
                  <a:lnTo>
                    <a:pt x="408" y="1334"/>
                  </a:lnTo>
                  <a:lnTo>
                    <a:pt x="326" y="1361"/>
                  </a:lnTo>
                  <a:lnTo>
                    <a:pt x="244" y="1374"/>
                  </a:lnTo>
                  <a:lnTo>
                    <a:pt x="163" y="1379"/>
                  </a:lnTo>
                  <a:lnTo>
                    <a:pt x="81" y="1379"/>
                  </a:lnTo>
                  <a:lnTo>
                    <a:pt x="0" y="1379"/>
                  </a:lnTo>
                  <a:lnTo>
                    <a:pt x="0" y="1375"/>
                  </a:lnTo>
                  <a:close/>
                </a:path>
              </a:pathLst>
            </a:custGeom>
            <a:solidFill>
              <a:srgbClr val="00A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/>
            </a:p>
          </p:txBody>
        </p:sp>
        <p:sp>
          <p:nvSpPr>
            <p:cNvPr id="39" name="Freeform 33">
              <a:extLst>
                <a:ext uri="{FF2B5EF4-FFF2-40B4-BE49-F238E27FC236}">
                  <a16:creationId xmlns:a16="http://schemas.microsoft.com/office/drawing/2014/main" id="{295E3726-30B9-AC93-4C10-A1C5C7267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239" y="1414463"/>
              <a:ext cx="3235325" cy="2189163"/>
            </a:xfrm>
            <a:custGeom>
              <a:avLst/>
              <a:gdLst>
                <a:gd name="T0" fmla="*/ 0 w 2038"/>
                <a:gd name="T1" fmla="*/ 1375 h 1379"/>
                <a:gd name="T2" fmla="*/ 81 w 2038"/>
                <a:gd name="T3" fmla="*/ 1369 h 1379"/>
                <a:gd name="T4" fmla="*/ 163 w 2038"/>
                <a:gd name="T5" fmla="*/ 1362 h 1379"/>
                <a:gd name="T6" fmla="*/ 244 w 2038"/>
                <a:gd name="T7" fmla="*/ 1349 h 1379"/>
                <a:gd name="T8" fmla="*/ 326 w 2038"/>
                <a:gd name="T9" fmla="*/ 1324 h 1379"/>
                <a:gd name="T10" fmla="*/ 408 w 2038"/>
                <a:gd name="T11" fmla="*/ 1279 h 1379"/>
                <a:gd name="T12" fmla="*/ 489 w 2038"/>
                <a:gd name="T13" fmla="*/ 1211 h 1379"/>
                <a:gd name="T14" fmla="*/ 570 w 2038"/>
                <a:gd name="T15" fmla="*/ 1124 h 1379"/>
                <a:gd name="T16" fmla="*/ 651 w 2038"/>
                <a:gd name="T17" fmla="*/ 1026 h 1379"/>
                <a:gd name="T18" fmla="*/ 733 w 2038"/>
                <a:gd name="T19" fmla="*/ 928 h 1379"/>
                <a:gd name="T20" fmla="*/ 815 w 2038"/>
                <a:gd name="T21" fmla="*/ 834 h 1379"/>
                <a:gd name="T22" fmla="*/ 896 w 2038"/>
                <a:gd name="T23" fmla="*/ 743 h 1379"/>
                <a:gd name="T24" fmla="*/ 978 w 2038"/>
                <a:gd name="T25" fmla="*/ 651 h 1379"/>
                <a:gd name="T26" fmla="*/ 1060 w 2038"/>
                <a:gd name="T27" fmla="*/ 563 h 1379"/>
                <a:gd name="T28" fmla="*/ 1141 w 2038"/>
                <a:gd name="T29" fmla="*/ 480 h 1379"/>
                <a:gd name="T30" fmla="*/ 1223 w 2038"/>
                <a:gd name="T31" fmla="*/ 406 h 1379"/>
                <a:gd name="T32" fmla="*/ 1304 w 2038"/>
                <a:gd name="T33" fmla="*/ 340 h 1379"/>
                <a:gd name="T34" fmla="*/ 1385 w 2038"/>
                <a:gd name="T35" fmla="*/ 286 h 1379"/>
                <a:gd name="T36" fmla="*/ 1467 w 2038"/>
                <a:gd name="T37" fmla="*/ 240 h 1379"/>
                <a:gd name="T38" fmla="*/ 1548 w 2038"/>
                <a:gd name="T39" fmla="*/ 201 h 1379"/>
                <a:gd name="T40" fmla="*/ 1630 w 2038"/>
                <a:gd name="T41" fmla="*/ 165 h 1379"/>
                <a:gd name="T42" fmla="*/ 1711 w 2038"/>
                <a:gd name="T43" fmla="*/ 132 h 1379"/>
                <a:gd name="T44" fmla="*/ 1793 w 2038"/>
                <a:gd name="T45" fmla="*/ 99 h 1379"/>
                <a:gd name="T46" fmla="*/ 1875 w 2038"/>
                <a:gd name="T47" fmla="*/ 66 h 1379"/>
                <a:gd name="T48" fmla="*/ 1956 w 2038"/>
                <a:gd name="T49" fmla="*/ 33 h 1379"/>
                <a:gd name="T50" fmla="*/ 2038 w 2038"/>
                <a:gd name="T51" fmla="*/ 0 h 1379"/>
                <a:gd name="T52" fmla="*/ 2038 w 2038"/>
                <a:gd name="T53" fmla="*/ 320 h 1379"/>
                <a:gd name="T54" fmla="*/ 1956 w 2038"/>
                <a:gd name="T55" fmla="*/ 351 h 1379"/>
                <a:gd name="T56" fmla="*/ 1875 w 2038"/>
                <a:gd name="T57" fmla="*/ 383 h 1379"/>
                <a:gd name="T58" fmla="*/ 1793 w 2038"/>
                <a:gd name="T59" fmla="*/ 413 h 1379"/>
                <a:gd name="T60" fmla="*/ 1711 w 2038"/>
                <a:gd name="T61" fmla="*/ 445 h 1379"/>
                <a:gd name="T62" fmla="*/ 1630 w 2038"/>
                <a:gd name="T63" fmla="*/ 477 h 1379"/>
                <a:gd name="T64" fmla="*/ 1548 w 2038"/>
                <a:gd name="T65" fmla="*/ 509 h 1379"/>
                <a:gd name="T66" fmla="*/ 1467 w 2038"/>
                <a:gd name="T67" fmla="*/ 545 h 1379"/>
                <a:gd name="T68" fmla="*/ 1385 w 2038"/>
                <a:gd name="T69" fmla="*/ 585 h 1379"/>
                <a:gd name="T70" fmla="*/ 1304 w 2038"/>
                <a:gd name="T71" fmla="*/ 633 h 1379"/>
                <a:gd name="T72" fmla="*/ 1223 w 2038"/>
                <a:gd name="T73" fmla="*/ 689 h 1379"/>
                <a:gd name="T74" fmla="*/ 1141 w 2038"/>
                <a:gd name="T75" fmla="*/ 752 h 1379"/>
                <a:gd name="T76" fmla="*/ 1060 w 2038"/>
                <a:gd name="T77" fmla="*/ 822 h 1379"/>
                <a:gd name="T78" fmla="*/ 978 w 2038"/>
                <a:gd name="T79" fmla="*/ 895 h 1379"/>
                <a:gd name="T80" fmla="*/ 896 w 2038"/>
                <a:gd name="T81" fmla="*/ 967 h 1379"/>
                <a:gd name="T82" fmla="*/ 815 w 2038"/>
                <a:gd name="T83" fmla="*/ 1035 h 1379"/>
                <a:gd name="T84" fmla="*/ 733 w 2038"/>
                <a:gd name="T85" fmla="*/ 1102 h 1379"/>
                <a:gd name="T86" fmla="*/ 651 w 2038"/>
                <a:gd name="T87" fmla="*/ 1169 h 1379"/>
                <a:gd name="T88" fmla="*/ 570 w 2038"/>
                <a:gd name="T89" fmla="*/ 1235 h 1379"/>
                <a:gd name="T90" fmla="*/ 489 w 2038"/>
                <a:gd name="T91" fmla="*/ 1292 h 1379"/>
                <a:gd name="T92" fmla="*/ 408 w 2038"/>
                <a:gd name="T93" fmla="*/ 1334 h 1379"/>
                <a:gd name="T94" fmla="*/ 326 w 2038"/>
                <a:gd name="T95" fmla="*/ 1361 h 1379"/>
                <a:gd name="T96" fmla="*/ 244 w 2038"/>
                <a:gd name="T97" fmla="*/ 1374 h 1379"/>
                <a:gd name="T98" fmla="*/ 163 w 2038"/>
                <a:gd name="T99" fmla="*/ 1379 h 1379"/>
                <a:gd name="T100" fmla="*/ 81 w 2038"/>
                <a:gd name="T101" fmla="*/ 1379 h 1379"/>
                <a:gd name="T102" fmla="*/ 0 w 2038"/>
                <a:gd name="T103" fmla="*/ 1379 h 1379"/>
                <a:gd name="T104" fmla="*/ 0 w 2038"/>
                <a:gd name="T105" fmla="*/ 1375 h 1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38" h="1379">
                  <a:moveTo>
                    <a:pt x="0" y="1375"/>
                  </a:moveTo>
                  <a:lnTo>
                    <a:pt x="81" y="1369"/>
                  </a:lnTo>
                  <a:lnTo>
                    <a:pt x="163" y="1362"/>
                  </a:lnTo>
                  <a:lnTo>
                    <a:pt x="244" y="1349"/>
                  </a:lnTo>
                  <a:lnTo>
                    <a:pt x="326" y="1324"/>
                  </a:lnTo>
                  <a:lnTo>
                    <a:pt x="408" y="1279"/>
                  </a:lnTo>
                  <a:lnTo>
                    <a:pt x="489" y="1211"/>
                  </a:lnTo>
                  <a:lnTo>
                    <a:pt x="570" y="1124"/>
                  </a:lnTo>
                  <a:lnTo>
                    <a:pt x="651" y="1026"/>
                  </a:lnTo>
                  <a:lnTo>
                    <a:pt x="733" y="928"/>
                  </a:lnTo>
                  <a:lnTo>
                    <a:pt x="815" y="834"/>
                  </a:lnTo>
                  <a:lnTo>
                    <a:pt x="896" y="743"/>
                  </a:lnTo>
                  <a:lnTo>
                    <a:pt x="978" y="651"/>
                  </a:lnTo>
                  <a:lnTo>
                    <a:pt x="1060" y="563"/>
                  </a:lnTo>
                  <a:lnTo>
                    <a:pt x="1141" y="480"/>
                  </a:lnTo>
                  <a:lnTo>
                    <a:pt x="1223" y="406"/>
                  </a:lnTo>
                  <a:lnTo>
                    <a:pt x="1304" y="340"/>
                  </a:lnTo>
                  <a:lnTo>
                    <a:pt x="1385" y="286"/>
                  </a:lnTo>
                  <a:lnTo>
                    <a:pt x="1467" y="240"/>
                  </a:lnTo>
                  <a:lnTo>
                    <a:pt x="1548" y="201"/>
                  </a:lnTo>
                  <a:lnTo>
                    <a:pt x="1630" y="165"/>
                  </a:lnTo>
                  <a:lnTo>
                    <a:pt x="1711" y="132"/>
                  </a:lnTo>
                  <a:lnTo>
                    <a:pt x="1793" y="99"/>
                  </a:lnTo>
                  <a:lnTo>
                    <a:pt x="1875" y="66"/>
                  </a:lnTo>
                  <a:lnTo>
                    <a:pt x="1956" y="33"/>
                  </a:lnTo>
                  <a:lnTo>
                    <a:pt x="2038" y="0"/>
                  </a:lnTo>
                  <a:lnTo>
                    <a:pt x="2038" y="320"/>
                  </a:lnTo>
                  <a:lnTo>
                    <a:pt x="1956" y="351"/>
                  </a:lnTo>
                  <a:lnTo>
                    <a:pt x="1875" y="383"/>
                  </a:lnTo>
                  <a:lnTo>
                    <a:pt x="1793" y="413"/>
                  </a:lnTo>
                  <a:lnTo>
                    <a:pt x="1711" y="445"/>
                  </a:lnTo>
                  <a:lnTo>
                    <a:pt x="1630" y="477"/>
                  </a:lnTo>
                  <a:lnTo>
                    <a:pt x="1548" y="509"/>
                  </a:lnTo>
                  <a:lnTo>
                    <a:pt x="1467" y="545"/>
                  </a:lnTo>
                  <a:lnTo>
                    <a:pt x="1385" y="585"/>
                  </a:lnTo>
                  <a:lnTo>
                    <a:pt x="1304" y="633"/>
                  </a:lnTo>
                  <a:lnTo>
                    <a:pt x="1223" y="689"/>
                  </a:lnTo>
                  <a:lnTo>
                    <a:pt x="1141" y="752"/>
                  </a:lnTo>
                  <a:lnTo>
                    <a:pt x="1060" y="822"/>
                  </a:lnTo>
                  <a:lnTo>
                    <a:pt x="978" y="895"/>
                  </a:lnTo>
                  <a:lnTo>
                    <a:pt x="896" y="967"/>
                  </a:lnTo>
                  <a:lnTo>
                    <a:pt x="815" y="1035"/>
                  </a:lnTo>
                  <a:lnTo>
                    <a:pt x="733" y="1102"/>
                  </a:lnTo>
                  <a:lnTo>
                    <a:pt x="651" y="1169"/>
                  </a:lnTo>
                  <a:lnTo>
                    <a:pt x="570" y="1235"/>
                  </a:lnTo>
                  <a:lnTo>
                    <a:pt x="489" y="1292"/>
                  </a:lnTo>
                  <a:lnTo>
                    <a:pt x="408" y="1334"/>
                  </a:lnTo>
                  <a:lnTo>
                    <a:pt x="326" y="1361"/>
                  </a:lnTo>
                  <a:lnTo>
                    <a:pt x="244" y="1374"/>
                  </a:lnTo>
                  <a:lnTo>
                    <a:pt x="163" y="1379"/>
                  </a:lnTo>
                  <a:lnTo>
                    <a:pt x="81" y="1379"/>
                  </a:lnTo>
                  <a:lnTo>
                    <a:pt x="0" y="1379"/>
                  </a:lnTo>
                  <a:lnTo>
                    <a:pt x="0" y="1375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/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486B714-FA55-65E1-47F0-620BF264CF82}"/>
              </a:ext>
            </a:extLst>
          </p:cNvPr>
          <p:cNvGrpSpPr/>
          <p:nvPr/>
        </p:nvGrpSpPr>
        <p:grpSpPr>
          <a:xfrm>
            <a:off x="927239" y="1346201"/>
            <a:ext cx="3235325" cy="2251075"/>
            <a:chOff x="927239" y="1346201"/>
            <a:chExt cx="3235325" cy="2251075"/>
          </a:xfrm>
        </p:grpSpPr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A3032AA7-2AA2-F61D-A680-569106EB707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239" y="1346201"/>
              <a:ext cx="3235325" cy="2251075"/>
            </a:xfrm>
            <a:custGeom>
              <a:avLst/>
              <a:gdLst>
                <a:gd name="T0" fmla="*/ 0 w 2038"/>
                <a:gd name="T1" fmla="*/ 1417 h 1418"/>
                <a:gd name="T2" fmla="*/ 81 w 2038"/>
                <a:gd name="T3" fmla="*/ 1409 h 1418"/>
                <a:gd name="T4" fmla="*/ 163 w 2038"/>
                <a:gd name="T5" fmla="*/ 1401 h 1418"/>
                <a:gd name="T6" fmla="*/ 244 w 2038"/>
                <a:gd name="T7" fmla="*/ 1386 h 1418"/>
                <a:gd name="T8" fmla="*/ 326 w 2038"/>
                <a:gd name="T9" fmla="*/ 1358 h 1418"/>
                <a:gd name="T10" fmla="*/ 408 w 2038"/>
                <a:gd name="T11" fmla="*/ 1311 h 1418"/>
                <a:gd name="T12" fmla="*/ 489 w 2038"/>
                <a:gd name="T13" fmla="*/ 1240 h 1418"/>
                <a:gd name="T14" fmla="*/ 570 w 2038"/>
                <a:gd name="T15" fmla="*/ 1150 h 1418"/>
                <a:gd name="T16" fmla="*/ 651 w 2038"/>
                <a:gd name="T17" fmla="*/ 1049 h 1418"/>
                <a:gd name="T18" fmla="*/ 733 w 2038"/>
                <a:gd name="T19" fmla="*/ 948 h 1418"/>
                <a:gd name="T20" fmla="*/ 815 w 2038"/>
                <a:gd name="T21" fmla="*/ 852 h 1418"/>
                <a:gd name="T22" fmla="*/ 896 w 2038"/>
                <a:gd name="T23" fmla="*/ 759 h 1418"/>
                <a:gd name="T24" fmla="*/ 978 w 2038"/>
                <a:gd name="T25" fmla="*/ 666 h 1418"/>
                <a:gd name="T26" fmla="*/ 1060 w 2038"/>
                <a:gd name="T27" fmla="*/ 575 h 1418"/>
                <a:gd name="T28" fmla="*/ 1141 w 2038"/>
                <a:gd name="T29" fmla="*/ 490 h 1418"/>
                <a:gd name="T30" fmla="*/ 1223 w 2038"/>
                <a:gd name="T31" fmla="*/ 415 h 1418"/>
                <a:gd name="T32" fmla="*/ 1304 w 2038"/>
                <a:gd name="T33" fmla="*/ 348 h 1418"/>
                <a:gd name="T34" fmla="*/ 1385 w 2038"/>
                <a:gd name="T35" fmla="*/ 292 h 1418"/>
                <a:gd name="T36" fmla="*/ 1467 w 2038"/>
                <a:gd name="T37" fmla="*/ 245 h 1418"/>
                <a:gd name="T38" fmla="*/ 1548 w 2038"/>
                <a:gd name="T39" fmla="*/ 206 h 1418"/>
                <a:gd name="T40" fmla="*/ 1630 w 2038"/>
                <a:gd name="T41" fmla="*/ 168 h 1418"/>
                <a:gd name="T42" fmla="*/ 1711 w 2038"/>
                <a:gd name="T43" fmla="*/ 134 h 1418"/>
                <a:gd name="T44" fmla="*/ 1793 w 2038"/>
                <a:gd name="T45" fmla="*/ 100 h 1418"/>
                <a:gd name="T46" fmla="*/ 1875 w 2038"/>
                <a:gd name="T47" fmla="*/ 66 h 1418"/>
                <a:gd name="T48" fmla="*/ 1956 w 2038"/>
                <a:gd name="T49" fmla="*/ 33 h 1418"/>
                <a:gd name="T50" fmla="*/ 2038 w 2038"/>
                <a:gd name="T51" fmla="*/ 0 h 1418"/>
                <a:gd name="T52" fmla="*/ 2038 w 2038"/>
                <a:gd name="T53" fmla="*/ 43 h 1418"/>
                <a:gd name="T54" fmla="*/ 1956 w 2038"/>
                <a:gd name="T55" fmla="*/ 76 h 1418"/>
                <a:gd name="T56" fmla="*/ 1875 w 2038"/>
                <a:gd name="T57" fmla="*/ 109 h 1418"/>
                <a:gd name="T58" fmla="*/ 1793 w 2038"/>
                <a:gd name="T59" fmla="*/ 142 h 1418"/>
                <a:gd name="T60" fmla="*/ 1711 w 2038"/>
                <a:gd name="T61" fmla="*/ 175 h 1418"/>
                <a:gd name="T62" fmla="*/ 1630 w 2038"/>
                <a:gd name="T63" fmla="*/ 208 h 1418"/>
                <a:gd name="T64" fmla="*/ 1548 w 2038"/>
                <a:gd name="T65" fmla="*/ 244 h 1418"/>
                <a:gd name="T66" fmla="*/ 1467 w 2038"/>
                <a:gd name="T67" fmla="*/ 283 h 1418"/>
                <a:gd name="T68" fmla="*/ 1385 w 2038"/>
                <a:gd name="T69" fmla="*/ 329 h 1418"/>
                <a:gd name="T70" fmla="*/ 1304 w 2038"/>
                <a:gd name="T71" fmla="*/ 383 h 1418"/>
                <a:gd name="T72" fmla="*/ 1223 w 2038"/>
                <a:gd name="T73" fmla="*/ 449 h 1418"/>
                <a:gd name="T74" fmla="*/ 1141 w 2038"/>
                <a:gd name="T75" fmla="*/ 523 h 1418"/>
                <a:gd name="T76" fmla="*/ 1060 w 2038"/>
                <a:gd name="T77" fmla="*/ 606 h 1418"/>
                <a:gd name="T78" fmla="*/ 978 w 2038"/>
                <a:gd name="T79" fmla="*/ 694 h 1418"/>
                <a:gd name="T80" fmla="*/ 896 w 2038"/>
                <a:gd name="T81" fmla="*/ 786 h 1418"/>
                <a:gd name="T82" fmla="*/ 815 w 2038"/>
                <a:gd name="T83" fmla="*/ 877 h 1418"/>
                <a:gd name="T84" fmla="*/ 733 w 2038"/>
                <a:gd name="T85" fmla="*/ 971 h 1418"/>
                <a:gd name="T86" fmla="*/ 651 w 2038"/>
                <a:gd name="T87" fmla="*/ 1069 h 1418"/>
                <a:gd name="T88" fmla="*/ 570 w 2038"/>
                <a:gd name="T89" fmla="*/ 1167 h 1418"/>
                <a:gd name="T90" fmla="*/ 489 w 2038"/>
                <a:gd name="T91" fmla="*/ 1254 h 1418"/>
                <a:gd name="T92" fmla="*/ 408 w 2038"/>
                <a:gd name="T93" fmla="*/ 1322 h 1418"/>
                <a:gd name="T94" fmla="*/ 326 w 2038"/>
                <a:gd name="T95" fmla="*/ 1367 h 1418"/>
                <a:gd name="T96" fmla="*/ 244 w 2038"/>
                <a:gd name="T97" fmla="*/ 1392 h 1418"/>
                <a:gd name="T98" fmla="*/ 163 w 2038"/>
                <a:gd name="T99" fmla="*/ 1405 h 1418"/>
                <a:gd name="T100" fmla="*/ 81 w 2038"/>
                <a:gd name="T101" fmla="*/ 1412 h 1418"/>
                <a:gd name="T102" fmla="*/ 0 w 2038"/>
                <a:gd name="T103" fmla="*/ 1418 h 1418"/>
                <a:gd name="T104" fmla="*/ 0 w 2038"/>
                <a:gd name="T105" fmla="*/ 1417 h 1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38" h="1418">
                  <a:moveTo>
                    <a:pt x="0" y="1417"/>
                  </a:moveTo>
                  <a:lnTo>
                    <a:pt x="81" y="1409"/>
                  </a:lnTo>
                  <a:lnTo>
                    <a:pt x="163" y="1401"/>
                  </a:lnTo>
                  <a:lnTo>
                    <a:pt x="244" y="1386"/>
                  </a:lnTo>
                  <a:lnTo>
                    <a:pt x="326" y="1358"/>
                  </a:lnTo>
                  <a:lnTo>
                    <a:pt x="408" y="1311"/>
                  </a:lnTo>
                  <a:lnTo>
                    <a:pt x="489" y="1240"/>
                  </a:lnTo>
                  <a:lnTo>
                    <a:pt x="570" y="1150"/>
                  </a:lnTo>
                  <a:lnTo>
                    <a:pt x="651" y="1049"/>
                  </a:lnTo>
                  <a:lnTo>
                    <a:pt x="733" y="948"/>
                  </a:lnTo>
                  <a:lnTo>
                    <a:pt x="815" y="852"/>
                  </a:lnTo>
                  <a:lnTo>
                    <a:pt x="896" y="759"/>
                  </a:lnTo>
                  <a:lnTo>
                    <a:pt x="978" y="666"/>
                  </a:lnTo>
                  <a:lnTo>
                    <a:pt x="1060" y="575"/>
                  </a:lnTo>
                  <a:lnTo>
                    <a:pt x="1141" y="490"/>
                  </a:lnTo>
                  <a:lnTo>
                    <a:pt x="1223" y="415"/>
                  </a:lnTo>
                  <a:lnTo>
                    <a:pt x="1304" y="348"/>
                  </a:lnTo>
                  <a:lnTo>
                    <a:pt x="1385" y="292"/>
                  </a:lnTo>
                  <a:lnTo>
                    <a:pt x="1467" y="245"/>
                  </a:lnTo>
                  <a:lnTo>
                    <a:pt x="1548" y="206"/>
                  </a:lnTo>
                  <a:lnTo>
                    <a:pt x="1630" y="168"/>
                  </a:lnTo>
                  <a:lnTo>
                    <a:pt x="1711" y="134"/>
                  </a:lnTo>
                  <a:lnTo>
                    <a:pt x="1793" y="100"/>
                  </a:lnTo>
                  <a:lnTo>
                    <a:pt x="1875" y="66"/>
                  </a:lnTo>
                  <a:lnTo>
                    <a:pt x="1956" y="33"/>
                  </a:lnTo>
                  <a:lnTo>
                    <a:pt x="2038" y="0"/>
                  </a:lnTo>
                  <a:lnTo>
                    <a:pt x="2038" y="43"/>
                  </a:lnTo>
                  <a:lnTo>
                    <a:pt x="1956" y="76"/>
                  </a:lnTo>
                  <a:lnTo>
                    <a:pt x="1875" y="109"/>
                  </a:lnTo>
                  <a:lnTo>
                    <a:pt x="1793" y="142"/>
                  </a:lnTo>
                  <a:lnTo>
                    <a:pt x="1711" y="175"/>
                  </a:lnTo>
                  <a:lnTo>
                    <a:pt x="1630" y="208"/>
                  </a:lnTo>
                  <a:lnTo>
                    <a:pt x="1548" y="244"/>
                  </a:lnTo>
                  <a:lnTo>
                    <a:pt x="1467" y="283"/>
                  </a:lnTo>
                  <a:lnTo>
                    <a:pt x="1385" y="329"/>
                  </a:lnTo>
                  <a:lnTo>
                    <a:pt x="1304" y="383"/>
                  </a:lnTo>
                  <a:lnTo>
                    <a:pt x="1223" y="449"/>
                  </a:lnTo>
                  <a:lnTo>
                    <a:pt x="1141" y="523"/>
                  </a:lnTo>
                  <a:lnTo>
                    <a:pt x="1060" y="606"/>
                  </a:lnTo>
                  <a:lnTo>
                    <a:pt x="978" y="694"/>
                  </a:lnTo>
                  <a:lnTo>
                    <a:pt x="896" y="786"/>
                  </a:lnTo>
                  <a:lnTo>
                    <a:pt x="815" y="877"/>
                  </a:lnTo>
                  <a:lnTo>
                    <a:pt x="733" y="971"/>
                  </a:lnTo>
                  <a:lnTo>
                    <a:pt x="651" y="1069"/>
                  </a:lnTo>
                  <a:lnTo>
                    <a:pt x="570" y="1167"/>
                  </a:lnTo>
                  <a:lnTo>
                    <a:pt x="489" y="1254"/>
                  </a:lnTo>
                  <a:lnTo>
                    <a:pt x="408" y="1322"/>
                  </a:lnTo>
                  <a:lnTo>
                    <a:pt x="326" y="1367"/>
                  </a:lnTo>
                  <a:lnTo>
                    <a:pt x="244" y="1392"/>
                  </a:lnTo>
                  <a:lnTo>
                    <a:pt x="163" y="1405"/>
                  </a:lnTo>
                  <a:lnTo>
                    <a:pt x="81" y="1412"/>
                  </a:lnTo>
                  <a:lnTo>
                    <a:pt x="0" y="1418"/>
                  </a:lnTo>
                  <a:lnTo>
                    <a:pt x="0" y="1417"/>
                  </a:lnTo>
                  <a:close/>
                </a:path>
              </a:pathLst>
            </a:custGeom>
            <a:solidFill>
              <a:srgbClr val="3C7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/>
            </a:p>
          </p:txBody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C895B7C8-59D9-4FAD-5DD5-245009C10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239" y="1346201"/>
              <a:ext cx="3235325" cy="2251075"/>
            </a:xfrm>
            <a:custGeom>
              <a:avLst/>
              <a:gdLst>
                <a:gd name="T0" fmla="*/ 0 w 2038"/>
                <a:gd name="T1" fmla="*/ 1417 h 1418"/>
                <a:gd name="T2" fmla="*/ 81 w 2038"/>
                <a:gd name="T3" fmla="*/ 1409 h 1418"/>
                <a:gd name="T4" fmla="*/ 163 w 2038"/>
                <a:gd name="T5" fmla="*/ 1401 h 1418"/>
                <a:gd name="T6" fmla="*/ 244 w 2038"/>
                <a:gd name="T7" fmla="*/ 1386 h 1418"/>
                <a:gd name="T8" fmla="*/ 326 w 2038"/>
                <a:gd name="T9" fmla="*/ 1358 h 1418"/>
                <a:gd name="T10" fmla="*/ 408 w 2038"/>
                <a:gd name="T11" fmla="*/ 1311 h 1418"/>
                <a:gd name="T12" fmla="*/ 489 w 2038"/>
                <a:gd name="T13" fmla="*/ 1240 h 1418"/>
                <a:gd name="T14" fmla="*/ 570 w 2038"/>
                <a:gd name="T15" fmla="*/ 1150 h 1418"/>
                <a:gd name="T16" fmla="*/ 651 w 2038"/>
                <a:gd name="T17" fmla="*/ 1049 h 1418"/>
                <a:gd name="T18" fmla="*/ 733 w 2038"/>
                <a:gd name="T19" fmla="*/ 948 h 1418"/>
                <a:gd name="T20" fmla="*/ 815 w 2038"/>
                <a:gd name="T21" fmla="*/ 852 h 1418"/>
                <a:gd name="T22" fmla="*/ 896 w 2038"/>
                <a:gd name="T23" fmla="*/ 759 h 1418"/>
                <a:gd name="T24" fmla="*/ 978 w 2038"/>
                <a:gd name="T25" fmla="*/ 666 h 1418"/>
                <a:gd name="T26" fmla="*/ 1060 w 2038"/>
                <a:gd name="T27" fmla="*/ 575 h 1418"/>
                <a:gd name="T28" fmla="*/ 1141 w 2038"/>
                <a:gd name="T29" fmla="*/ 490 h 1418"/>
                <a:gd name="T30" fmla="*/ 1223 w 2038"/>
                <a:gd name="T31" fmla="*/ 415 h 1418"/>
                <a:gd name="T32" fmla="*/ 1304 w 2038"/>
                <a:gd name="T33" fmla="*/ 348 h 1418"/>
                <a:gd name="T34" fmla="*/ 1385 w 2038"/>
                <a:gd name="T35" fmla="*/ 292 h 1418"/>
                <a:gd name="T36" fmla="*/ 1467 w 2038"/>
                <a:gd name="T37" fmla="*/ 245 h 1418"/>
                <a:gd name="T38" fmla="*/ 1548 w 2038"/>
                <a:gd name="T39" fmla="*/ 206 h 1418"/>
                <a:gd name="T40" fmla="*/ 1630 w 2038"/>
                <a:gd name="T41" fmla="*/ 168 h 1418"/>
                <a:gd name="T42" fmla="*/ 1711 w 2038"/>
                <a:gd name="T43" fmla="*/ 134 h 1418"/>
                <a:gd name="T44" fmla="*/ 1793 w 2038"/>
                <a:gd name="T45" fmla="*/ 100 h 1418"/>
                <a:gd name="T46" fmla="*/ 1875 w 2038"/>
                <a:gd name="T47" fmla="*/ 66 h 1418"/>
                <a:gd name="T48" fmla="*/ 1956 w 2038"/>
                <a:gd name="T49" fmla="*/ 33 h 1418"/>
                <a:gd name="T50" fmla="*/ 2038 w 2038"/>
                <a:gd name="T51" fmla="*/ 0 h 1418"/>
                <a:gd name="T52" fmla="*/ 2038 w 2038"/>
                <a:gd name="T53" fmla="*/ 43 h 1418"/>
                <a:gd name="T54" fmla="*/ 1956 w 2038"/>
                <a:gd name="T55" fmla="*/ 76 h 1418"/>
                <a:gd name="T56" fmla="*/ 1875 w 2038"/>
                <a:gd name="T57" fmla="*/ 109 h 1418"/>
                <a:gd name="T58" fmla="*/ 1793 w 2038"/>
                <a:gd name="T59" fmla="*/ 142 h 1418"/>
                <a:gd name="T60" fmla="*/ 1711 w 2038"/>
                <a:gd name="T61" fmla="*/ 175 h 1418"/>
                <a:gd name="T62" fmla="*/ 1630 w 2038"/>
                <a:gd name="T63" fmla="*/ 208 h 1418"/>
                <a:gd name="T64" fmla="*/ 1548 w 2038"/>
                <a:gd name="T65" fmla="*/ 244 h 1418"/>
                <a:gd name="T66" fmla="*/ 1467 w 2038"/>
                <a:gd name="T67" fmla="*/ 283 h 1418"/>
                <a:gd name="T68" fmla="*/ 1385 w 2038"/>
                <a:gd name="T69" fmla="*/ 329 h 1418"/>
                <a:gd name="T70" fmla="*/ 1304 w 2038"/>
                <a:gd name="T71" fmla="*/ 383 h 1418"/>
                <a:gd name="T72" fmla="*/ 1223 w 2038"/>
                <a:gd name="T73" fmla="*/ 449 h 1418"/>
                <a:gd name="T74" fmla="*/ 1141 w 2038"/>
                <a:gd name="T75" fmla="*/ 523 h 1418"/>
                <a:gd name="T76" fmla="*/ 1060 w 2038"/>
                <a:gd name="T77" fmla="*/ 606 h 1418"/>
                <a:gd name="T78" fmla="*/ 978 w 2038"/>
                <a:gd name="T79" fmla="*/ 694 h 1418"/>
                <a:gd name="T80" fmla="*/ 896 w 2038"/>
                <a:gd name="T81" fmla="*/ 786 h 1418"/>
                <a:gd name="T82" fmla="*/ 815 w 2038"/>
                <a:gd name="T83" fmla="*/ 877 h 1418"/>
                <a:gd name="T84" fmla="*/ 733 w 2038"/>
                <a:gd name="T85" fmla="*/ 971 h 1418"/>
                <a:gd name="T86" fmla="*/ 651 w 2038"/>
                <a:gd name="T87" fmla="*/ 1069 h 1418"/>
                <a:gd name="T88" fmla="*/ 570 w 2038"/>
                <a:gd name="T89" fmla="*/ 1167 h 1418"/>
                <a:gd name="T90" fmla="*/ 489 w 2038"/>
                <a:gd name="T91" fmla="*/ 1254 h 1418"/>
                <a:gd name="T92" fmla="*/ 408 w 2038"/>
                <a:gd name="T93" fmla="*/ 1322 h 1418"/>
                <a:gd name="T94" fmla="*/ 326 w 2038"/>
                <a:gd name="T95" fmla="*/ 1367 h 1418"/>
                <a:gd name="T96" fmla="*/ 244 w 2038"/>
                <a:gd name="T97" fmla="*/ 1392 h 1418"/>
                <a:gd name="T98" fmla="*/ 163 w 2038"/>
                <a:gd name="T99" fmla="*/ 1405 h 1418"/>
                <a:gd name="T100" fmla="*/ 81 w 2038"/>
                <a:gd name="T101" fmla="*/ 1412 h 1418"/>
                <a:gd name="T102" fmla="*/ 0 w 2038"/>
                <a:gd name="T103" fmla="*/ 1418 h 1418"/>
                <a:gd name="T104" fmla="*/ 0 w 2038"/>
                <a:gd name="T105" fmla="*/ 1417 h 1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38" h="1418">
                  <a:moveTo>
                    <a:pt x="0" y="1417"/>
                  </a:moveTo>
                  <a:lnTo>
                    <a:pt x="81" y="1409"/>
                  </a:lnTo>
                  <a:lnTo>
                    <a:pt x="163" y="1401"/>
                  </a:lnTo>
                  <a:lnTo>
                    <a:pt x="244" y="1386"/>
                  </a:lnTo>
                  <a:lnTo>
                    <a:pt x="326" y="1358"/>
                  </a:lnTo>
                  <a:lnTo>
                    <a:pt x="408" y="1311"/>
                  </a:lnTo>
                  <a:lnTo>
                    <a:pt x="489" y="1240"/>
                  </a:lnTo>
                  <a:lnTo>
                    <a:pt x="570" y="1150"/>
                  </a:lnTo>
                  <a:lnTo>
                    <a:pt x="651" y="1049"/>
                  </a:lnTo>
                  <a:lnTo>
                    <a:pt x="733" y="948"/>
                  </a:lnTo>
                  <a:lnTo>
                    <a:pt x="815" y="852"/>
                  </a:lnTo>
                  <a:lnTo>
                    <a:pt x="896" y="759"/>
                  </a:lnTo>
                  <a:lnTo>
                    <a:pt x="978" y="666"/>
                  </a:lnTo>
                  <a:lnTo>
                    <a:pt x="1060" y="575"/>
                  </a:lnTo>
                  <a:lnTo>
                    <a:pt x="1141" y="490"/>
                  </a:lnTo>
                  <a:lnTo>
                    <a:pt x="1223" y="415"/>
                  </a:lnTo>
                  <a:lnTo>
                    <a:pt x="1304" y="348"/>
                  </a:lnTo>
                  <a:lnTo>
                    <a:pt x="1385" y="292"/>
                  </a:lnTo>
                  <a:lnTo>
                    <a:pt x="1467" y="245"/>
                  </a:lnTo>
                  <a:lnTo>
                    <a:pt x="1548" y="206"/>
                  </a:lnTo>
                  <a:lnTo>
                    <a:pt x="1630" y="168"/>
                  </a:lnTo>
                  <a:lnTo>
                    <a:pt x="1711" y="134"/>
                  </a:lnTo>
                  <a:lnTo>
                    <a:pt x="1793" y="100"/>
                  </a:lnTo>
                  <a:lnTo>
                    <a:pt x="1875" y="66"/>
                  </a:lnTo>
                  <a:lnTo>
                    <a:pt x="1956" y="33"/>
                  </a:lnTo>
                  <a:lnTo>
                    <a:pt x="2038" y="0"/>
                  </a:lnTo>
                  <a:lnTo>
                    <a:pt x="2038" y="43"/>
                  </a:lnTo>
                  <a:lnTo>
                    <a:pt x="1956" y="76"/>
                  </a:lnTo>
                  <a:lnTo>
                    <a:pt x="1875" y="109"/>
                  </a:lnTo>
                  <a:lnTo>
                    <a:pt x="1793" y="142"/>
                  </a:lnTo>
                  <a:lnTo>
                    <a:pt x="1711" y="175"/>
                  </a:lnTo>
                  <a:lnTo>
                    <a:pt x="1630" y="208"/>
                  </a:lnTo>
                  <a:lnTo>
                    <a:pt x="1548" y="244"/>
                  </a:lnTo>
                  <a:lnTo>
                    <a:pt x="1467" y="283"/>
                  </a:lnTo>
                  <a:lnTo>
                    <a:pt x="1385" y="329"/>
                  </a:lnTo>
                  <a:lnTo>
                    <a:pt x="1304" y="383"/>
                  </a:lnTo>
                  <a:lnTo>
                    <a:pt x="1223" y="449"/>
                  </a:lnTo>
                  <a:lnTo>
                    <a:pt x="1141" y="523"/>
                  </a:lnTo>
                  <a:lnTo>
                    <a:pt x="1060" y="606"/>
                  </a:lnTo>
                  <a:lnTo>
                    <a:pt x="978" y="694"/>
                  </a:lnTo>
                  <a:lnTo>
                    <a:pt x="896" y="786"/>
                  </a:lnTo>
                  <a:lnTo>
                    <a:pt x="815" y="877"/>
                  </a:lnTo>
                  <a:lnTo>
                    <a:pt x="733" y="971"/>
                  </a:lnTo>
                  <a:lnTo>
                    <a:pt x="651" y="1069"/>
                  </a:lnTo>
                  <a:lnTo>
                    <a:pt x="570" y="1167"/>
                  </a:lnTo>
                  <a:lnTo>
                    <a:pt x="489" y="1254"/>
                  </a:lnTo>
                  <a:lnTo>
                    <a:pt x="408" y="1322"/>
                  </a:lnTo>
                  <a:lnTo>
                    <a:pt x="326" y="1367"/>
                  </a:lnTo>
                  <a:lnTo>
                    <a:pt x="244" y="1392"/>
                  </a:lnTo>
                  <a:lnTo>
                    <a:pt x="163" y="1405"/>
                  </a:lnTo>
                  <a:lnTo>
                    <a:pt x="81" y="1412"/>
                  </a:lnTo>
                  <a:lnTo>
                    <a:pt x="0" y="1418"/>
                  </a:lnTo>
                  <a:lnTo>
                    <a:pt x="0" y="1417"/>
                  </a:ln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/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20E6A012-E264-184E-33D3-F8011205ACEB}"/>
              </a:ext>
            </a:extLst>
          </p:cNvPr>
          <p:cNvGrpSpPr/>
          <p:nvPr/>
        </p:nvGrpSpPr>
        <p:grpSpPr>
          <a:xfrm>
            <a:off x="1301889" y="3979863"/>
            <a:ext cx="2582587" cy="169277"/>
            <a:chOff x="1301889" y="3979863"/>
            <a:chExt cx="2582587" cy="169277"/>
          </a:xfrm>
        </p:grpSpPr>
        <p:sp>
          <p:nvSpPr>
            <p:cNvPr id="56" name="Rectangle 50">
              <a:extLst>
                <a:ext uri="{FF2B5EF4-FFF2-40B4-BE49-F238E27FC236}">
                  <a16:creationId xmlns:a16="http://schemas.microsoft.com/office/drawing/2014/main" id="{3A79B611-5DAF-2E33-7A08-A3B27EF634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1889" y="4024313"/>
              <a:ext cx="69850" cy="69850"/>
            </a:xfrm>
            <a:prstGeom prst="rect">
              <a:avLst/>
            </a:prstGeom>
            <a:solidFill>
              <a:srgbClr val="49D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/>
            </a:p>
          </p:txBody>
        </p:sp>
        <p:sp>
          <p:nvSpPr>
            <p:cNvPr id="57" name="Rectangle 51">
              <a:extLst>
                <a:ext uri="{FF2B5EF4-FFF2-40B4-BE49-F238E27FC236}">
                  <a16:creationId xmlns:a16="http://schemas.microsoft.com/office/drawing/2014/main" id="{170B75F1-0758-46C6-DCFE-144EECF12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1889" y="4024313"/>
              <a:ext cx="69850" cy="69850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/>
            </a:p>
          </p:txBody>
        </p:sp>
        <p:sp>
          <p:nvSpPr>
            <p:cNvPr id="58" name="Rectangle 52">
              <a:extLst>
                <a:ext uri="{FF2B5EF4-FFF2-40B4-BE49-F238E27FC236}">
                  <a16:creationId xmlns:a16="http://schemas.microsoft.com/office/drawing/2014/main" id="{6DB8A8AD-C0CE-05F8-C686-385C62287E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3489" y="3979863"/>
              <a:ext cx="902491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Electricity only</a:t>
              </a:r>
              <a:endPara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59" name="Rectangle 53">
              <a:extLst>
                <a:ext uri="{FF2B5EF4-FFF2-40B4-BE49-F238E27FC236}">
                  <a16:creationId xmlns:a16="http://schemas.microsoft.com/office/drawing/2014/main" id="{F484D164-D3F5-4682-A0AD-334C1A1339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439" y="4024313"/>
              <a:ext cx="69850" cy="69850"/>
            </a:xfrm>
            <a:prstGeom prst="rect">
              <a:avLst/>
            </a:prstGeom>
            <a:solidFill>
              <a:srgbClr val="00A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/>
            </a:p>
          </p:txBody>
        </p:sp>
        <p:sp>
          <p:nvSpPr>
            <p:cNvPr id="60" name="Rectangle 54">
              <a:extLst>
                <a:ext uri="{FF2B5EF4-FFF2-40B4-BE49-F238E27FC236}">
                  <a16:creationId xmlns:a16="http://schemas.microsoft.com/office/drawing/2014/main" id="{B8157246-BF99-8CD8-CB30-A19EA0A5F7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439" y="4024313"/>
              <a:ext cx="69850" cy="69850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/>
            </a:p>
          </p:txBody>
        </p:sp>
        <p:sp>
          <p:nvSpPr>
            <p:cNvPr id="61" name="Rectangle 55">
              <a:extLst>
                <a:ext uri="{FF2B5EF4-FFF2-40B4-BE49-F238E27FC236}">
                  <a16:creationId xmlns:a16="http://schemas.microsoft.com/office/drawing/2014/main" id="{F69A0DFB-499D-899B-2B10-D4B13A44C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2039" y="3979863"/>
              <a:ext cx="88485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Industrial heat</a:t>
              </a:r>
              <a:endPara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62" name="Rectangle 56">
              <a:extLst>
                <a:ext uri="{FF2B5EF4-FFF2-40B4-BE49-F238E27FC236}">
                  <a16:creationId xmlns:a16="http://schemas.microsoft.com/office/drawing/2014/main" id="{FC37AAA1-30EC-BAE4-F5C5-410B81182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3114" y="4024313"/>
              <a:ext cx="69850" cy="69850"/>
            </a:xfrm>
            <a:prstGeom prst="rect">
              <a:avLst/>
            </a:prstGeom>
            <a:solidFill>
              <a:srgbClr val="3C7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/>
            </a:p>
          </p:txBody>
        </p:sp>
        <p:sp>
          <p:nvSpPr>
            <p:cNvPr id="63" name="Rectangle 57">
              <a:extLst>
                <a:ext uri="{FF2B5EF4-FFF2-40B4-BE49-F238E27FC236}">
                  <a16:creationId xmlns:a16="http://schemas.microsoft.com/office/drawing/2014/main" id="{67046B54-A491-ABB1-F4A0-B2C5A86581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3114" y="4024313"/>
              <a:ext cx="69850" cy="69850"/>
            </a:xfrm>
            <a:prstGeom prst="rect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/>
            </a:p>
          </p:txBody>
        </p:sp>
        <p:sp>
          <p:nvSpPr>
            <p:cNvPr id="64" name="Rectangle 58">
              <a:extLst>
                <a:ext uri="{FF2B5EF4-FFF2-40B4-BE49-F238E27FC236}">
                  <a16:creationId xmlns:a16="http://schemas.microsoft.com/office/drawing/2014/main" id="{31E46DA0-F482-CB88-74CC-EACBACDFD6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4714" y="3979863"/>
              <a:ext cx="299762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CHP</a:t>
              </a:r>
              <a:endPara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  <p:sp>
        <p:nvSpPr>
          <p:cNvPr id="65" name="Rectangle 59">
            <a:extLst>
              <a:ext uri="{FF2B5EF4-FFF2-40B4-BE49-F238E27FC236}">
                <a16:creationId xmlns:a16="http://schemas.microsoft.com/office/drawing/2014/main" id="{12BFC266-7127-9C98-08E1-2A7922C3F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2078" y="929337"/>
            <a:ext cx="251992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Cumulative investments</a:t>
            </a:r>
            <a:r>
              <a:rPr kumimoji="0" lang="en-US" altLang="en-US" sz="11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(Billion USD)</a:t>
            </a:r>
            <a:endParaRPr kumimoji="0" lang="en-US" altLang="en-US" sz="11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C730DC56-ED70-B116-EC4A-BB080DFA5677}"/>
              </a:ext>
            </a:extLst>
          </p:cNvPr>
          <p:cNvGrpSpPr/>
          <p:nvPr/>
        </p:nvGrpSpPr>
        <p:grpSpPr>
          <a:xfrm>
            <a:off x="5278911" y="1162631"/>
            <a:ext cx="3371932" cy="2461871"/>
            <a:chOff x="5278911" y="1169506"/>
            <a:chExt cx="3371932" cy="2461871"/>
          </a:xfrm>
        </p:grpSpPr>
        <p:sp>
          <p:nvSpPr>
            <p:cNvPr id="127" name="Freeform 115">
              <a:extLst>
                <a:ext uri="{FF2B5EF4-FFF2-40B4-BE49-F238E27FC236}">
                  <a16:creationId xmlns:a16="http://schemas.microsoft.com/office/drawing/2014/main" id="{4D45C945-3C8B-5FF3-C785-D67F200DA6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78911" y="1169506"/>
              <a:ext cx="3371932" cy="2461871"/>
            </a:xfrm>
            <a:custGeom>
              <a:avLst/>
              <a:gdLst>
                <a:gd name="T0" fmla="*/ 0 w 2595"/>
                <a:gd name="T1" fmla="*/ 0 h 1413"/>
                <a:gd name="T2" fmla="*/ 266 w 2595"/>
                <a:gd name="T3" fmla="*/ 0 h 1413"/>
                <a:gd name="T4" fmla="*/ 266 w 2595"/>
                <a:gd name="T5" fmla="*/ 1413 h 1413"/>
                <a:gd name="T6" fmla="*/ 0 w 2595"/>
                <a:gd name="T7" fmla="*/ 1413 h 1413"/>
                <a:gd name="T8" fmla="*/ 0 w 2595"/>
                <a:gd name="T9" fmla="*/ 0 h 1413"/>
                <a:gd name="T10" fmla="*/ 466 w 2595"/>
                <a:gd name="T11" fmla="*/ 636 h 1413"/>
                <a:gd name="T12" fmla="*/ 732 w 2595"/>
                <a:gd name="T13" fmla="*/ 636 h 1413"/>
                <a:gd name="T14" fmla="*/ 732 w 2595"/>
                <a:gd name="T15" fmla="*/ 1413 h 1413"/>
                <a:gd name="T16" fmla="*/ 466 w 2595"/>
                <a:gd name="T17" fmla="*/ 1413 h 1413"/>
                <a:gd name="T18" fmla="*/ 466 w 2595"/>
                <a:gd name="T19" fmla="*/ 636 h 1413"/>
                <a:gd name="T20" fmla="*/ 1397 w 2595"/>
                <a:gd name="T21" fmla="*/ 1270 h 1413"/>
                <a:gd name="T22" fmla="*/ 1663 w 2595"/>
                <a:gd name="T23" fmla="*/ 1270 h 1413"/>
                <a:gd name="T24" fmla="*/ 1663 w 2595"/>
                <a:gd name="T25" fmla="*/ 1413 h 1413"/>
                <a:gd name="T26" fmla="*/ 1397 w 2595"/>
                <a:gd name="T27" fmla="*/ 1413 h 1413"/>
                <a:gd name="T28" fmla="*/ 1397 w 2595"/>
                <a:gd name="T29" fmla="*/ 1270 h 1413"/>
                <a:gd name="T30" fmla="*/ 1863 w 2595"/>
                <a:gd name="T31" fmla="*/ 1282 h 1413"/>
                <a:gd name="T32" fmla="*/ 2129 w 2595"/>
                <a:gd name="T33" fmla="*/ 1282 h 1413"/>
                <a:gd name="T34" fmla="*/ 2129 w 2595"/>
                <a:gd name="T35" fmla="*/ 1413 h 1413"/>
                <a:gd name="T36" fmla="*/ 1863 w 2595"/>
                <a:gd name="T37" fmla="*/ 1413 h 1413"/>
                <a:gd name="T38" fmla="*/ 1863 w 2595"/>
                <a:gd name="T39" fmla="*/ 1282 h 1413"/>
                <a:gd name="T40" fmla="*/ 2329 w 2595"/>
                <a:gd name="T41" fmla="*/ 1351 h 1413"/>
                <a:gd name="T42" fmla="*/ 2595 w 2595"/>
                <a:gd name="T43" fmla="*/ 1351 h 1413"/>
                <a:gd name="T44" fmla="*/ 2595 w 2595"/>
                <a:gd name="T45" fmla="*/ 1413 h 1413"/>
                <a:gd name="T46" fmla="*/ 2329 w 2595"/>
                <a:gd name="T47" fmla="*/ 1413 h 1413"/>
                <a:gd name="T48" fmla="*/ 2329 w 2595"/>
                <a:gd name="T49" fmla="*/ 1351 h 1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95" h="1413">
                  <a:moveTo>
                    <a:pt x="0" y="0"/>
                  </a:moveTo>
                  <a:lnTo>
                    <a:pt x="266" y="0"/>
                  </a:lnTo>
                  <a:lnTo>
                    <a:pt x="266" y="1413"/>
                  </a:lnTo>
                  <a:lnTo>
                    <a:pt x="0" y="1413"/>
                  </a:lnTo>
                  <a:lnTo>
                    <a:pt x="0" y="0"/>
                  </a:lnTo>
                  <a:close/>
                  <a:moveTo>
                    <a:pt x="466" y="636"/>
                  </a:moveTo>
                  <a:lnTo>
                    <a:pt x="732" y="636"/>
                  </a:lnTo>
                  <a:lnTo>
                    <a:pt x="732" y="1413"/>
                  </a:lnTo>
                  <a:lnTo>
                    <a:pt x="466" y="1413"/>
                  </a:lnTo>
                  <a:lnTo>
                    <a:pt x="466" y="636"/>
                  </a:lnTo>
                  <a:close/>
                  <a:moveTo>
                    <a:pt x="1397" y="1270"/>
                  </a:moveTo>
                  <a:lnTo>
                    <a:pt x="1663" y="1270"/>
                  </a:lnTo>
                  <a:lnTo>
                    <a:pt x="1663" y="1413"/>
                  </a:lnTo>
                  <a:lnTo>
                    <a:pt x="1397" y="1413"/>
                  </a:lnTo>
                  <a:lnTo>
                    <a:pt x="1397" y="1270"/>
                  </a:lnTo>
                  <a:close/>
                  <a:moveTo>
                    <a:pt x="1863" y="1282"/>
                  </a:moveTo>
                  <a:lnTo>
                    <a:pt x="2129" y="1282"/>
                  </a:lnTo>
                  <a:lnTo>
                    <a:pt x="2129" y="1413"/>
                  </a:lnTo>
                  <a:lnTo>
                    <a:pt x="1863" y="1413"/>
                  </a:lnTo>
                  <a:lnTo>
                    <a:pt x="1863" y="1282"/>
                  </a:lnTo>
                  <a:close/>
                  <a:moveTo>
                    <a:pt x="2329" y="1351"/>
                  </a:moveTo>
                  <a:lnTo>
                    <a:pt x="2595" y="1351"/>
                  </a:lnTo>
                  <a:lnTo>
                    <a:pt x="2595" y="1413"/>
                  </a:lnTo>
                  <a:lnTo>
                    <a:pt x="2329" y="1413"/>
                  </a:lnTo>
                  <a:lnTo>
                    <a:pt x="2329" y="1351"/>
                  </a:lnTo>
                  <a:close/>
                </a:path>
              </a:pathLst>
            </a:custGeom>
            <a:solidFill>
              <a:srgbClr val="3C7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/>
            </a:p>
          </p:txBody>
        </p:sp>
        <p:sp>
          <p:nvSpPr>
            <p:cNvPr id="128" name="Freeform 116">
              <a:extLst>
                <a:ext uri="{FF2B5EF4-FFF2-40B4-BE49-F238E27FC236}">
                  <a16:creationId xmlns:a16="http://schemas.microsoft.com/office/drawing/2014/main" id="{ECDAAC0B-2BDE-6726-F661-C0D2559BDE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78911" y="1169506"/>
              <a:ext cx="3371932" cy="2461871"/>
            </a:xfrm>
            <a:custGeom>
              <a:avLst/>
              <a:gdLst>
                <a:gd name="T0" fmla="*/ 0 w 2595"/>
                <a:gd name="T1" fmla="*/ 0 h 1413"/>
                <a:gd name="T2" fmla="*/ 266 w 2595"/>
                <a:gd name="T3" fmla="*/ 0 h 1413"/>
                <a:gd name="T4" fmla="*/ 266 w 2595"/>
                <a:gd name="T5" fmla="*/ 1413 h 1413"/>
                <a:gd name="T6" fmla="*/ 0 w 2595"/>
                <a:gd name="T7" fmla="*/ 1413 h 1413"/>
                <a:gd name="T8" fmla="*/ 0 w 2595"/>
                <a:gd name="T9" fmla="*/ 0 h 1413"/>
                <a:gd name="T10" fmla="*/ 466 w 2595"/>
                <a:gd name="T11" fmla="*/ 636 h 1413"/>
                <a:gd name="T12" fmla="*/ 732 w 2595"/>
                <a:gd name="T13" fmla="*/ 636 h 1413"/>
                <a:gd name="T14" fmla="*/ 732 w 2595"/>
                <a:gd name="T15" fmla="*/ 1413 h 1413"/>
                <a:gd name="T16" fmla="*/ 466 w 2595"/>
                <a:gd name="T17" fmla="*/ 1413 h 1413"/>
                <a:gd name="T18" fmla="*/ 466 w 2595"/>
                <a:gd name="T19" fmla="*/ 636 h 1413"/>
                <a:gd name="T20" fmla="*/ 1397 w 2595"/>
                <a:gd name="T21" fmla="*/ 1270 h 1413"/>
                <a:gd name="T22" fmla="*/ 1663 w 2595"/>
                <a:gd name="T23" fmla="*/ 1270 h 1413"/>
                <a:gd name="T24" fmla="*/ 1663 w 2595"/>
                <a:gd name="T25" fmla="*/ 1413 h 1413"/>
                <a:gd name="T26" fmla="*/ 1397 w 2595"/>
                <a:gd name="T27" fmla="*/ 1413 h 1413"/>
                <a:gd name="T28" fmla="*/ 1397 w 2595"/>
                <a:gd name="T29" fmla="*/ 1270 h 1413"/>
                <a:gd name="T30" fmla="*/ 1863 w 2595"/>
                <a:gd name="T31" fmla="*/ 1282 h 1413"/>
                <a:gd name="T32" fmla="*/ 2129 w 2595"/>
                <a:gd name="T33" fmla="*/ 1282 h 1413"/>
                <a:gd name="T34" fmla="*/ 2129 w 2595"/>
                <a:gd name="T35" fmla="*/ 1413 h 1413"/>
                <a:gd name="T36" fmla="*/ 1863 w 2595"/>
                <a:gd name="T37" fmla="*/ 1413 h 1413"/>
                <a:gd name="T38" fmla="*/ 1863 w 2595"/>
                <a:gd name="T39" fmla="*/ 1282 h 1413"/>
                <a:gd name="T40" fmla="*/ 2329 w 2595"/>
                <a:gd name="T41" fmla="*/ 1351 h 1413"/>
                <a:gd name="T42" fmla="*/ 2595 w 2595"/>
                <a:gd name="T43" fmla="*/ 1351 h 1413"/>
                <a:gd name="T44" fmla="*/ 2595 w 2595"/>
                <a:gd name="T45" fmla="*/ 1413 h 1413"/>
                <a:gd name="T46" fmla="*/ 2329 w 2595"/>
                <a:gd name="T47" fmla="*/ 1413 h 1413"/>
                <a:gd name="T48" fmla="*/ 2329 w 2595"/>
                <a:gd name="T49" fmla="*/ 1351 h 1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95" h="1413">
                  <a:moveTo>
                    <a:pt x="0" y="0"/>
                  </a:moveTo>
                  <a:lnTo>
                    <a:pt x="266" y="0"/>
                  </a:lnTo>
                  <a:lnTo>
                    <a:pt x="266" y="1413"/>
                  </a:lnTo>
                  <a:lnTo>
                    <a:pt x="0" y="1413"/>
                  </a:lnTo>
                  <a:lnTo>
                    <a:pt x="0" y="0"/>
                  </a:lnTo>
                  <a:close/>
                  <a:moveTo>
                    <a:pt x="466" y="636"/>
                  </a:moveTo>
                  <a:lnTo>
                    <a:pt x="732" y="636"/>
                  </a:lnTo>
                  <a:lnTo>
                    <a:pt x="732" y="1413"/>
                  </a:lnTo>
                  <a:lnTo>
                    <a:pt x="466" y="1413"/>
                  </a:lnTo>
                  <a:lnTo>
                    <a:pt x="466" y="636"/>
                  </a:lnTo>
                  <a:close/>
                  <a:moveTo>
                    <a:pt x="1397" y="1270"/>
                  </a:moveTo>
                  <a:lnTo>
                    <a:pt x="1663" y="1270"/>
                  </a:lnTo>
                  <a:lnTo>
                    <a:pt x="1663" y="1413"/>
                  </a:lnTo>
                  <a:lnTo>
                    <a:pt x="1397" y="1413"/>
                  </a:lnTo>
                  <a:lnTo>
                    <a:pt x="1397" y="1270"/>
                  </a:lnTo>
                  <a:close/>
                  <a:moveTo>
                    <a:pt x="1863" y="1282"/>
                  </a:moveTo>
                  <a:lnTo>
                    <a:pt x="2129" y="1282"/>
                  </a:lnTo>
                  <a:lnTo>
                    <a:pt x="2129" y="1413"/>
                  </a:lnTo>
                  <a:lnTo>
                    <a:pt x="1863" y="1413"/>
                  </a:lnTo>
                  <a:lnTo>
                    <a:pt x="1863" y="1282"/>
                  </a:lnTo>
                  <a:close/>
                  <a:moveTo>
                    <a:pt x="2329" y="1351"/>
                  </a:moveTo>
                  <a:lnTo>
                    <a:pt x="2595" y="1351"/>
                  </a:lnTo>
                  <a:lnTo>
                    <a:pt x="2595" y="1413"/>
                  </a:lnTo>
                  <a:lnTo>
                    <a:pt x="2329" y="1413"/>
                  </a:lnTo>
                  <a:lnTo>
                    <a:pt x="2329" y="1351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/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F7701DEE-EB05-B354-BDBA-C88DFBCB29C5}"/>
              </a:ext>
            </a:extLst>
          </p:cNvPr>
          <p:cNvGrpSpPr/>
          <p:nvPr/>
        </p:nvGrpSpPr>
        <p:grpSpPr>
          <a:xfrm>
            <a:off x="6489948" y="3009469"/>
            <a:ext cx="345639" cy="615032"/>
            <a:chOff x="6489948" y="3016344"/>
            <a:chExt cx="345639" cy="615032"/>
          </a:xfrm>
        </p:grpSpPr>
        <p:sp>
          <p:nvSpPr>
            <p:cNvPr id="129" name="Rectangle 117">
              <a:extLst>
                <a:ext uri="{FF2B5EF4-FFF2-40B4-BE49-F238E27FC236}">
                  <a16:creationId xmlns:a16="http://schemas.microsoft.com/office/drawing/2014/main" id="{9944900C-7AB3-2DCB-C28B-7B69A1E1A3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9948" y="3016344"/>
              <a:ext cx="345639" cy="6150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/>
            </a:p>
          </p:txBody>
        </p:sp>
        <p:sp>
          <p:nvSpPr>
            <p:cNvPr id="130" name="Rectangle 118">
              <a:extLst>
                <a:ext uri="{FF2B5EF4-FFF2-40B4-BE49-F238E27FC236}">
                  <a16:creationId xmlns:a16="http://schemas.microsoft.com/office/drawing/2014/main" id="{4641D755-F65C-4A33-6F07-9EFA8FEFA6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9948" y="3016344"/>
              <a:ext cx="345639" cy="615032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/>
            </a:p>
          </p:txBody>
        </p:sp>
      </p:grpSp>
      <p:sp>
        <p:nvSpPr>
          <p:cNvPr id="141" name="Rectangle 129">
            <a:extLst>
              <a:ext uri="{FF2B5EF4-FFF2-40B4-BE49-F238E27FC236}">
                <a16:creationId xmlns:a16="http://schemas.microsoft.com/office/drawing/2014/main" id="{F7992BE5-A655-2CFE-16FD-13CC7D91A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947" y="3683645"/>
            <a:ext cx="601621" cy="186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Geothermal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1DFF4085-2262-0DAD-3A35-32D56702F009}"/>
              </a:ext>
            </a:extLst>
          </p:cNvPr>
          <p:cNvGrpSpPr/>
          <p:nvPr/>
        </p:nvGrpSpPr>
        <p:grpSpPr>
          <a:xfrm>
            <a:off x="5176439" y="3683645"/>
            <a:ext cx="3542502" cy="186427"/>
            <a:chOff x="5176439" y="3683645"/>
            <a:chExt cx="3542502" cy="186427"/>
          </a:xfrm>
        </p:grpSpPr>
        <p:sp>
          <p:nvSpPr>
            <p:cNvPr id="139" name="Rectangle 127">
              <a:extLst>
                <a:ext uri="{FF2B5EF4-FFF2-40B4-BE49-F238E27FC236}">
                  <a16:creationId xmlns:a16="http://schemas.microsoft.com/office/drawing/2014/main" id="{AB25056D-CC57-2F59-941D-910FFAED2E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6439" y="3683645"/>
              <a:ext cx="557845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Solar PV</a:t>
              </a:r>
              <a:endPara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40" name="Rectangle 128">
              <a:extLst>
                <a:ext uri="{FF2B5EF4-FFF2-40B4-BE49-F238E27FC236}">
                  <a16:creationId xmlns:a16="http://schemas.microsoft.com/office/drawing/2014/main" id="{81229ACD-C33C-27DD-D4A4-F9A230D2D2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2070" y="3683645"/>
              <a:ext cx="263778" cy="186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Wind</a:t>
              </a:r>
              <a:endPara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42" name="Rectangle 130">
              <a:extLst>
                <a:ext uri="{FF2B5EF4-FFF2-40B4-BE49-F238E27FC236}">
                  <a16:creationId xmlns:a16="http://schemas.microsoft.com/office/drawing/2014/main" id="{BDD353D0-D37B-6187-BF22-D6F9D9BEA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6018" y="3683645"/>
              <a:ext cx="398915" cy="186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Nuclear</a:t>
              </a:r>
              <a:endPara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43" name="Rectangle 131">
              <a:extLst>
                <a:ext uri="{FF2B5EF4-FFF2-40B4-BE49-F238E27FC236}">
                  <a16:creationId xmlns:a16="http://schemas.microsoft.com/office/drawing/2014/main" id="{A75870DF-E220-0C36-A0F4-248AAB2551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5236" y="3683645"/>
              <a:ext cx="307957" cy="186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Hydro</a:t>
              </a:r>
              <a:endPara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44" name="Rectangle 132">
              <a:extLst>
                <a:ext uri="{FF2B5EF4-FFF2-40B4-BE49-F238E27FC236}">
                  <a16:creationId xmlns:a16="http://schemas.microsoft.com/office/drawing/2014/main" id="{29ECF0E4-0FB4-AA38-DBF3-C2754EE1A7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7883" y="3683645"/>
              <a:ext cx="521058" cy="186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Bioenergy</a:t>
              </a:r>
              <a:endPara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  <p:sp>
        <p:nvSpPr>
          <p:cNvPr id="145" name="Rectangle 133">
            <a:extLst>
              <a:ext uri="{FF2B5EF4-FFF2-40B4-BE49-F238E27FC236}">
                <a16:creationId xmlns:a16="http://schemas.microsoft.com/office/drawing/2014/main" id="{88F35810-7EC3-D866-193D-CE30B5D15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5190" y="929337"/>
            <a:ext cx="305117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Share of electricity generation growth to 2050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560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5" grpId="0"/>
      <p:bldP spid="141" grpId="0"/>
      <p:bldP spid="145" grpId="0"/>
    </p:bldLst>
  </p:timing>
</p:sld>
</file>

<file path=ppt/theme/theme1.xml><?xml version="1.0" encoding="utf-8"?>
<a:theme xmlns:a="http://schemas.openxmlformats.org/drawingml/2006/main" name="IEA Powerpoint Template">
  <a:themeElements>
    <a:clrScheme name="IEA colour scheme">
      <a:dk1>
        <a:srgbClr val="000000"/>
      </a:dk1>
      <a:lt1>
        <a:srgbClr val="FFFFFF"/>
      </a:lt1>
      <a:dk2>
        <a:srgbClr val="0044FE"/>
      </a:dk2>
      <a:lt2>
        <a:srgbClr val="FFFFFF"/>
      </a:lt2>
      <a:accent1>
        <a:srgbClr val="48D3FE"/>
      </a:accent1>
      <a:accent2>
        <a:srgbClr val="3D7AD2"/>
      </a:accent2>
      <a:accent3>
        <a:srgbClr val="67F393"/>
      </a:accent3>
      <a:accent4>
        <a:srgbClr val="00ADA0"/>
      </a:accent4>
      <a:accent5>
        <a:srgbClr val="FDD324"/>
      </a:accent5>
      <a:accent6>
        <a:srgbClr val="F0A800"/>
      </a:accent6>
      <a:hlink>
        <a:srgbClr val="0044FE"/>
      </a:hlink>
      <a:folHlink>
        <a:srgbClr val="0044F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95000"/>
          </a:schemeClr>
        </a:solidFill>
        <a:ln>
          <a:noFill/>
        </a:ln>
      </a:spPr>
      <a:bodyPr rtlCol="0" anchor="ctr"/>
      <a:lstStyle>
        <a:defPPr algn="ctr">
          <a:defRPr sz="1200">
            <a:latin typeface="Segoe UI" panose="020B0502040204020203" pitchFamily="34" charset="0"/>
            <a:cs typeface="Segoe UI" panose="020B0502040204020203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EA 2024 Template v2" id="{C0ED683B-4104-F742-9162-80993E9D4E14}" vid="{3C73D3DE-C673-1949-8D2C-DE33E4A99D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BA515A7BAE2A43BBCEEFC8DB246324" ma:contentTypeVersion="15" ma:contentTypeDescription="Create a new document." ma:contentTypeScope="" ma:versionID="39e442cfa5e5558afc218e08600e22b0">
  <xsd:schema xmlns:xsd="http://www.w3.org/2001/XMLSchema" xmlns:xs="http://www.w3.org/2001/XMLSchema" xmlns:p="http://schemas.microsoft.com/office/2006/metadata/properties" xmlns:ns2="57fe772f-00cf-4dad-b0cb-913608da9119" xmlns:ns3="c5f555a3-b848-4bea-9c8d-34a4da0e4343" targetNamespace="http://schemas.microsoft.com/office/2006/metadata/properties" ma:root="true" ma:fieldsID="f7b907b57351f06c171a175add3acdcc" ns2:_="" ns3:_="">
    <xsd:import namespace="57fe772f-00cf-4dad-b0cb-913608da9119"/>
    <xsd:import namespace="c5f555a3-b848-4bea-9c8d-34a4da0e43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fe772f-00cf-4dad-b0cb-913608da91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e864938-2603-473d-8bcd-f12a868843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f555a3-b848-4bea-9c8d-34a4da0e4343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8afdac5b-07eb-4f5e-9c79-778fcf53685d}" ma:internalName="TaxCatchAll" ma:showField="CatchAllData" ma:web="c5f555a3-b848-4bea-9c8d-34a4da0e43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7fe772f-00cf-4dad-b0cb-913608da9119">
      <Terms xmlns="http://schemas.microsoft.com/office/infopath/2007/PartnerControls"/>
    </lcf76f155ced4ddcb4097134ff3c332f>
    <TaxCatchAll xmlns="c5f555a3-b848-4bea-9c8d-34a4da0e4343" xsi:nil="true"/>
  </documentManagement>
</p:properties>
</file>

<file path=customXml/itemProps1.xml><?xml version="1.0" encoding="utf-8"?>
<ds:datastoreItem xmlns:ds="http://schemas.openxmlformats.org/officeDocument/2006/customXml" ds:itemID="{49FA83FD-90A9-497B-BCB9-CA9A2594561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3628DE-7B90-46DC-BA6A-C19C875F19DE}"/>
</file>

<file path=customXml/itemProps3.xml><?xml version="1.0" encoding="utf-8"?>
<ds:datastoreItem xmlns:ds="http://schemas.openxmlformats.org/officeDocument/2006/customXml" ds:itemID="{65BD433F-EF81-4A64-A80B-4897979119E2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  <ds:schemaRef ds:uri="http://purl.org/dc/dcmitype/"/>
    <ds:schemaRef ds:uri="d2fc9b5b-d014-44d7-9fbc-4908f87e54ad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IEA 2024 Template</Template>
  <TotalTime>0</TotalTime>
  <Words>547</Words>
  <Application>Microsoft Office PowerPoint</Application>
  <PresentationFormat>On-screen Show (16:9)</PresentationFormat>
  <Paragraphs>134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Segoe UI</vt:lpstr>
      <vt:lpstr>IEA Powerpoint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International Energy Agency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BAHAR Heymi, IEA/EMS/RED</dc:creator>
  <cp:lastModifiedBy>BAHAR Heymi, IEA/EMS/RED</cp:lastModifiedBy>
  <cp:revision>10</cp:revision>
  <cp:lastPrinted>2024-11-29T08:51:38Z</cp:lastPrinted>
  <dcterms:created xsi:type="dcterms:W3CDTF">2024-11-18T10:49:15Z</dcterms:created>
  <dcterms:modified xsi:type="dcterms:W3CDTF">2025-03-21T13:03:44Z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0x01010063BA515A7BAE2A43BBCEEFC8DB246324</vt:lpwstr>
  </property>
</Properties>
</file>