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788" r:id="rId5"/>
    <p:sldMasterId id="2147483790" r:id="rId6"/>
    <p:sldMasterId id="2147483792" r:id="rId7"/>
    <p:sldMasterId id="2147483794" r:id="rId8"/>
    <p:sldMasterId id="2147483812" r:id="rId9"/>
    <p:sldMasterId id="2147483814" r:id="rId10"/>
    <p:sldMasterId id="2147483816" r:id="rId11"/>
    <p:sldMasterId id="2147483818" r:id="rId12"/>
    <p:sldMasterId id="2147483820" r:id="rId13"/>
    <p:sldMasterId id="2147483822" r:id="rId14"/>
    <p:sldMasterId id="2147483729" r:id="rId15"/>
    <p:sldMasterId id="2147483777" r:id="rId16"/>
    <p:sldMasterId id="2147483809" r:id="rId17"/>
  </p:sldMasterIdLst>
  <p:notesMasterIdLst>
    <p:notesMasterId r:id="rId30"/>
  </p:notesMasterIdLst>
  <p:handoutMasterIdLst>
    <p:handoutMasterId r:id="rId31"/>
  </p:handoutMasterIdLst>
  <p:sldIdLst>
    <p:sldId id="2147482512" r:id="rId18"/>
    <p:sldId id="2147482477" r:id="rId19"/>
    <p:sldId id="2147482489" r:id="rId20"/>
    <p:sldId id="2147473657" r:id="rId21"/>
    <p:sldId id="2147482511" r:id="rId22"/>
    <p:sldId id="2147482500" r:id="rId23"/>
    <p:sldId id="2147473654" r:id="rId24"/>
    <p:sldId id="2147482513" r:id="rId25"/>
    <p:sldId id="2147482486" r:id="rId26"/>
    <p:sldId id="329" r:id="rId27"/>
    <p:sldId id="2147482501" r:id="rId28"/>
    <p:sldId id="214748251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C71F1F-73DB-F6F1-6510-51888E67C654}" name="Lou-Naema Fischer-Angoulvent" initials="LF" userId="S::lfischerangoulvent@entsoe.eu::eb7d21d0-648d-4a4f-ac3c-1e8d82b056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C75"/>
    <a:srgbClr val="2154A5"/>
    <a:srgbClr val="0D218B"/>
    <a:srgbClr val="173D88"/>
    <a:srgbClr val="009992"/>
    <a:srgbClr val="0F218B"/>
    <a:srgbClr val="00947F"/>
    <a:srgbClr val="737F85"/>
    <a:srgbClr val="0FB29A"/>
    <a:srgbClr val="015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96170-36E9-5A05-9AB9-6F68FBEF43F7}" v="299" dt="2025-03-20T13:00:47.072"/>
    <p1510:client id="{267E964C-9D7B-B884-ADC5-CDD577123C51}" v="114" dt="2025-03-19T13:17:28.608"/>
    <p1510:client id="{4A89A28C-53B3-A6D2-C622-E1A04C98049C}" v="4" dt="2025-03-19T11:31:12.111"/>
    <p1510:client id="{535E6A17-59E1-1DCA-91F8-23B89876AAB2}" v="1" dt="2025-03-20T08:01:04.508"/>
    <p1510:client id="{66E7C57E-CAF2-0AEE-5843-AC6191937E73}" v="185" dt="2025-03-19T13:29:48.441"/>
    <p1510:client id="{7EE811A0-A92C-3BBF-F3F1-94F17B83DA83}" v="327" dt="2025-03-19T13:49:33.935"/>
    <p1510:client id="{C86B2BD2-6154-4C08-085E-152BA73379B0}" v="8" dt="2025-03-19T11:02:13.938"/>
    <p1510:client id="{D57FD9FE-25B5-BEC2-0D95-51131DEE56B4}" v="10" dt="2025-03-19T11:29:15.594"/>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99_62C3F94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9A_5547107C.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9B_6EE82A6E.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20/03/2025</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A86B-9331-47F8-9CB8-30AFD1F6D4A5}" type="datetimeFigureOut">
              <a:rPr lang="de-DE" smtClean="0"/>
              <a:t>20.03.2025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FC0B-81FF-47CA-B58A-4F5611807459}" type="slidenum">
              <a:rPr lang="de-DE" smtClean="0"/>
              <a:t>‹#›</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C4A0-BBE6-45FF-30D6-DEF7EE1356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9362F7-8A1B-E9B3-5035-4F4566A1631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5662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6504627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5438363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2743228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7255732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8" name="Textplatzhalter 7"/>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2" name="Rechteck 1">
            <a:extLst>
              <a:ext uri="{FF2B5EF4-FFF2-40B4-BE49-F238E27FC236}">
                <a16:creationId xmlns:a16="http://schemas.microsoft.com/office/drawing/2014/main" id="{FA36491E-481C-4B37-9424-A3EE97BBCAF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4936160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ENTSO-E empty page">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626708D0-F327-4D35-9ED5-567E0E6A6EEC}"/>
              </a:ext>
            </a:extLst>
          </p:cNvPr>
          <p:cNvSpPr>
            <a:spLocks noGrp="1"/>
          </p:cNvSpPr>
          <p:nvPr>
            <p:ph type="title" hasCustomPrompt="1"/>
          </p:nvPr>
        </p:nvSpPr>
        <p:spPr>
          <a:xfrm>
            <a:off x="515937" y="441324"/>
            <a:ext cx="11376026" cy="756000"/>
          </a:xfrm>
          <a:prstGeom prst="rect">
            <a:avLst/>
          </a:prstGeom>
        </p:spPr>
        <p:txBody>
          <a:bodyPr lIns="0" tIns="0" rIns="0" bIns="0" anchor="ctr"/>
          <a:lstStyle>
            <a:lvl1pPr>
              <a:lnSpc>
                <a:spcPts val="3200"/>
              </a:lnSpc>
              <a:defRPr sz="3000" b="1" i="0">
                <a:solidFill>
                  <a:srgbClr val="0F218B"/>
                </a:solidFill>
                <a:latin typeface="Calibri" panose="020F0502020204030204" pitchFamily="34" charset="0"/>
              </a:defRPr>
            </a:lvl1pPr>
          </a:lstStyle>
          <a:p>
            <a:r>
              <a:rPr lang="de-DE"/>
              <a:t>Title</a:t>
            </a:r>
          </a:p>
        </p:txBody>
      </p:sp>
      <p:sp>
        <p:nvSpPr>
          <p:cNvPr id="2" name="Textplatzhalter 11">
            <a:extLst>
              <a:ext uri="{FF2B5EF4-FFF2-40B4-BE49-F238E27FC236}">
                <a16:creationId xmlns:a16="http://schemas.microsoft.com/office/drawing/2014/main" id="{A7BA1429-86DB-D6B6-61C4-2A4900F70FD7}"/>
              </a:ext>
            </a:extLst>
          </p:cNvPr>
          <p:cNvSpPr>
            <a:spLocks noGrp="1"/>
          </p:cNvSpPr>
          <p:nvPr>
            <p:ph type="body" sz="quarter" idx="12" hasCustomPrompt="1"/>
          </p:nvPr>
        </p:nvSpPr>
        <p:spPr>
          <a:xfrm>
            <a:off x="515938" y="1399380"/>
            <a:ext cx="11376025" cy="317779"/>
          </a:xfrm>
          <a:prstGeom prst="rect">
            <a:avLst/>
          </a:prstGeom>
          <a:ln>
            <a:noFill/>
          </a:ln>
        </p:spPr>
        <p:txBody>
          <a:bodyPr lIns="0" tIns="0" rIns="0" bIns="0" anchor="t" anchorCtr="0">
            <a:sp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a:t>Subhead</a:t>
            </a:r>
          </a:p>
        </p:txBody>
      </p:sp>
      <p:sp>
        <p:nvSpPr>
          <p:cNvPr id="5" name="Rechteck 1">
            <a:extLst>
              <a:ext uri="{FF2B5EF4-FFF2-40B4-BE49-F238E27FC236}">
                <a16:creationId xmlns:a16="http://schemas.microsoft.com/office/drawing/2014/main" id="{96DED583-FD0C-4F96-20DC-6AE24ADDFA53}"/>
              </a:ext>
            </a:extLst>
          </p:cNvPr>
          <p:cNvSpPr/>
          <p:nvPr userDrawn="1"/>
        </p:nvSpPr>
        <p:spPr>
          <a:xfrm flipH="1">
            <a:off x="335360" y="438059"/>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a:solidFill>
                <a:schemeClr val="accent2"/>
              </a:solidFill>
              <a:latin typeface="Calibri" panose="020F0502020204030204" pitchFamily="34" charset="0"/>
            </a:endParaRPr>
          </a:p>
        </p:txBody>
      </p:sp>
    </p:spTree>
    <p:extLst>
      <p:ext uri="{BB962C8B-B14F-4D97-AF65-F5344CB8AC3E}">
        <p14:creationId xmlns:p14="http://schemas.microsoft.com/office/powerpoint/2010/main" val="177700369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NTSO-E cover">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910361" y="3253443"/>
            <a:ext cx="11281639" cy="825489"/>
          </a:xfrm>
          <a:prstGeom prst="rect">
            <a:avLst/>
          </a:prstGeom>
        </p:spPr>
        <p:txBody>
          <a:bodyPr anchor="b"/>
          <a:lstStyle>
            <a:lvl1pPr>
              <a:lnSpc>
                <a:spcPts val="3200"/>
              </a:lnSpc>
              <a:defRPr sz="3000" b="1">
                <a:solidFill>
                  <a:schemeClr val="bg2"/>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Tree>
    <p:extLst>
      <p:ext uri="{BB962C8B-B14F-4D97-AF65-F5344CB8AC3E}">
        <p14:creationId xmlns:p14="http://schemas.microsoft.com/office/powerpoint/2010/main" val="59462754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 Mission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4994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05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 ENTSO-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4636B-F6EE-43D4-9658-9D7D8F589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9656" y="2348880"/>
            <a:ext cx="6312024" cy="2104008"/>
          </a:xfrm>
          <a:prstGeom prst="rect">
            <a:avLst/>
          </a:prstGeom>
        </p:spPr>
      </p:pic>
    </p:spTree>
    <p:extLst>
      <p:ext uri="{BB962C8B-B14F-4D97-AF65-F5344CB8AC3E}">
        <p14:creationId xmlns:p14="http://schemas.microsoft.com/office/powerpoint/2010/main" val="32284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3042957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64416818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2853684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3702539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583367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9681133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1.xml"/><Relationship Id="rId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1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97512" y="5733256"/>
            <a:ext cx="2027401" cy="766079"/>
          </a:xfrm>
          <a:prstGeom prst="rect">
            <a:avLst/>
          </a:prstGeom>
        </p:spPr>
      </p:pic>
      <p:sp>
        <p:nvSpPr>
          <p:cNvPr id="6" name="Rechteck 1">
            <a:extLst>
              <a:ext uri="{FF2B5EF4-FFF2-40B4-BE49-F238E27FC236}">
                <a16:creationId xmlns:a16="http://schemas.microsoft.com/office/drawing/2014/main" id="{B1DC2692-8335-D24A-B809-8AFF2AA6C00A}"/>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8" name="Titel 5">
            <a:extLst>
              <a:ext uri="{FF2B5EF4-FFF2-40B4-BE49-F238E27FC236}">
                <a16:creationId xmlns:a16="http://schemas.microsoft.com/office/drawing/2014/main" id="{9837CEFA-6A29-8644-BF25-17F468FC7D89}"/>
              </a:ext>
            </a:extLst>
          </p:cNvPr>
          <p:cNvSpPr txBox="1">
            <a:spLocks/>
          </p:cNvSpPr>
          <p:nvPr userDrawn="1"/>
        </p:nvSpPr>
        <p:spPr>
          <a:xfrm>
            <a:off x="382588" y="55225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t>Headline 1</a:t>
            </a:r>
          </a:p>
        </p:txBody>
      </p:sp>
      <p:sp>
        <p:nvSpPr>
          <p:cNvPr id="10" name="Textplatzhalter 11">
            <a:extLst>
              <a:ext uri="{FF2B5EF4-FFF2-40B4-BE49-F238E27FC236}">
                <a16:creationId xmlns:a16="http://schemas.microsoft.com/office/drawing/2014/main" id="{B6DE3D23-75DD-B34A-BC23-521881FEF795}"/>
              </a:ext>
            </a:extLst>
          </p:cNvPr>
          <p:cNvSpPr txBox="1">
            <a:spLocks/>
          </p:cNvSpPr>
          <p:nvPr userDrawn="1"/>
        </p:nvSpPr>
        <p:spPr>
          <a:xfrm>
            <a:off x="382588" y="1029277"/>
            <a:ext cx="11617788" cy="442428"/>
          </a:xfrm>
          <a:prstGeom prst="rect">
            <a:avLst/>
          </a:prstGeom>
          <a:ln>
            <a:noFill/>
          </a:ln>
        </p:spPr>
        <p:txBody>
          <a:bodyPr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1" kern="1200">
                <a:solidFill>
                  <a:srgbClr val="00947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a:t>Click </a:t>
            </a:r>
            <a:r>
              <a:rPr lang="de-DE" b="0" err="1"/>
              <a:t>here</a:t>
            </a:r>
            <a:r>
              <a:rPr lang="de-DE" b="0"/>
              <a:t> </a:t>
            </a:r>
            <a:r>
              <a:rPr lang="de-DE" b="0" err="1"/>
              <a:t>to</a:t>
            </a:r>
            <a:r>
              <a:rPr lang="de-DE" b="0"/>
              <a:t> </a:t>
            </a:r>
            <a:r>
              <a:rPr lang="de-DE" b="0" err="1"/>
              <a:t>edit</a:t>
            </a:r>
            <a:r>
              <a:rPr lang="de-DE" b="0"/>
              <a:t> Headline 2 </a:t>
            </a:r>
          </a:p>
        </p:txBody>
      </p:sp>
      <p:sp>
        <p:nvSpPr>
          <p:cNvPr id="14" name="Textplatzhalter 3">
            <a:extLst>
              <a:ext uri="{FF2B5EF4-FFF2-40B4-BE49-F238E27FC236}">
                <a16:creationId xmlns:a16="http://schemas.microsoft.com/office/drawing/2014/main" id="{C93A88BC-3900-8843-AEB8-1FDE22C70AB4}"/>
              </a:ext>
            </a:extLst>
          </p:cNvPr>
          <p:cNvSpPr txBox="1">
            <a:spLocks/>
          </p:cNvSpPr>
          <p:nvPr userDrawn="1"/>
        </p:nvSpPr>
        <p:spPr>
          <a:xfrm>
            <a:off x="384111" y="1471705"/>
            <a:ext cx="11616265" cy="367709"/>
          </a:xfrm>
          <a:prstGeom prst="rect">
            <a:avLst/>
          </a:prstGeom>
        </p:spPr>
        <p:txBody>
          <a:bodyPr>
            <a:noAutofit/>
          </a:bodyPr>
          <a:lstStyle>
            <a:lvl1pPr marL="0" indent="0" algn="l" defTabSz="914400" rtl="0" eaLnBrk="1" latinLnBrk="0" hangingPunct="1">
              <a:lnSpc>
                <a:spcPts val="26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a:t>Headline 3</a:t>
            </a:r>
          </a:p>
        </p:txBody>
      </p:sp>
    </p:spTree>
    <p:extLst>
      <p:ext uri="{BB962C8B-B14F-4D97-AF65-F5344CB8AC3E}">
        <p14:creationId xmlns:p14="http://schemas.microsoft.com/office/powerpoint/2010/main" val="1649993724"/>
      </p:ext>
    </p:extLst>
  </p:cSld>
  <p:clrMap bg1="lt1" tx1="dk1" bg2="lt2" tx2="dk2" accent1="accent1" accent2="accent2" accent3="accent3" accent4="accent4" accent5="accent5" accent6="accent6" hlink="hlink" folHlink="folHlink"/>
  <p:sldLayoutIdLst>
    <p:sldLayoutId id="21474838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3000" b="1" kern="1200">
          <a:solidFill>
            <a:srgbClr val="0D218B"/>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1798043921"/>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a:blip r:embed="rId4">
            <a:extLst>
              <a:ext uri="{28A0092B-C50C-407E-A947-70E740481C1C}">
                <a14:useLocalDpi xmlns:a14="http://schemas.microsoft.com/office/drawing/2010/main" val="0"/>
              </a:ext>
            </a:extLst>
          </a:blip>
          <a:srcRect t="22678" b="22678"/>
          <a:stretch/>
        </p:blipFill>
        <p:spPr>
          <a:xfrm>
            <a:off x="479998" y="1944000"/>
            <a:ext cx="11712001" cy="3600000"/>
          </a:xfrm>
          <a:prstGeom prst="rect">
            <a:avLst/>
          </a:prstGeom>
        </p:spPr>
      </p:pic>
    </p:spTree>
    <p:extLst>
      <p:ext uri="{BB962C8B-B14F-4D97-AF65-F5344CB8AC3E}">
        <p14:creationId xmlns:p14="http://schemas.microsoft.com/office/powerpoint/2010/main" val="326127573"/>
      </p:ext>
    </p:extLst>
  </p:cSld>
  <p:clrMap bg1="lt1" tx1="dk1" bg2="lt2" tx2="dk2" accent1="accent1" accent2="accent2" accent3="accent3" accent4="accent4" accent5="accent5" accent6="accent6" hlink="hlink" folHlink="folHlink"/>
  <p:sldLayoutIdLst>
    <p:sldLayoutId id="21474838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736" r:id="rId15"/>
    <p:sldLayoutId id="2147483780" r:id="rId16"/>
    <p:sldLayoutId id="2147483771" r:id="rId17"/>
    <p:sldLayoutId id="2147483775" r:id="rId18"/>
    <p:sldLayoutId id="2147483827" r:id="rId19"/>
    <p:sldLayoutId id="2147483828" r:id="rId20"/>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E3ACE-C7F4-440A-A14E-919D653CEF41}"/>
              </a:ext>
            </a:extLst>
          </p:cNvPr>
          <p:cNvPicPr>
            <a:picLocks noChangeAspect="1"/>
          </p:cNvPicPr>
          <p:nvPr userDrawn="1"/>
        </p:nvPicPr>
        <p:blipFill>
          <a:blip r:embed="rId3"/>
          <a:stretch>
            <a:fillRect/>
          </a:stretch>
        </p:blipFill>
        <p:spPr>
          <a:xfrm>
            <a:off x="11107648" y="6504944"/>
            <a:ext cx="780356" cy="207282"/>
          </a:xfrm>
          <a:prstGeom prst="rect">
            <a:avLst/>
          </a:prstGeom>
        </p:spPr>
      </p:pic>
      <p:sp>
        <p:nvSpPr>
          <p:cNvPr id="5" name="Titel 5">
            <a:extLst>
              <a:ext uri="{FF2B5EF4-FFF2-40B4-BE49-F238E27FC236}">
                <a16:creationId xmlns:a16="http://schemas.microsoft.com/office/drawing/2014/main" id="{238BD34C-4A6E-4BD9-9901-A54798E10C53}"/>
              </a:ext>
            </a:extLst>
          </p:cNvPr>
          <p:cNvSpPr txBox="1">
            <a:spLocks/>
          </p:cNvSpPr>
          <p:nvPr userDrawn="1"/>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ENTSO-E Mission Statement</a:t>
            </a:r>
          </a:p>
        </p:txBody>
      </p:sp>
      <p:sp>
        <p:nvSpPr>
          <p:cNvPr id="6" name="Rechteck 1">
            <a:extLst>
              <a:ext uri="{FF2B5EF4-FFF2-40B4-BE49-F238E27FC236}">
                <a16:creationId xmlns:a16="http://schemas.microsoft.com/office/drawing/2014/main" id="{7E01F648-EFC5-4F89-930B-24E6669FA694}"/>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54916608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587392"/>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311757390"/>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64465"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6AB18625-EA33-4AEC-B4D7-7D98AB5978E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09" t="27257" r="295" b="18261"/>
          <a:stretch/>
        </p:blipFill>
        <p:spPr>
          <a:xfrm>
            <a:off x="479998" y="1944000"/>
            <a:ext cx="11712001" cy="3600000"/>
          </a:xfrm>
          <a:prstGeom prst="rect">
            <a:avLst/>
          </a:prstGeom>
        </p:spPr>
      </p:pic>
    </p:spTree>
    <p:extLst>
      <p:ext uri="{BB962C8B-B14F-4D97-AF65-F5344CB8AC3E}">
        <p14:creationId xmlns:p14="http://schemas.microsoft.com/office/powerpoint/2010/main" val="759888759"/>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FEAC8229-7F65-4232-9949-13B76E4D0D9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2113274230"/>
      </p:ext>
    </p:extLst>
  </p:cSld>
  <p:clrMap bg1="lt1" tx1="dk1" bg2="lt2" tx2="dk2" accent1="accent1" accent2="accent2" accent3="accent3" accent4="accent4" accent5="accent5" accent6="accent6" hlink="hlink" folHlink="folHlink"/>
  <p:sldLayoutIdLst>
    <p:sldLayoutId id="2147483793" r:id="rId1"/>
    <p:sldLayoutId id="214748382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242" b="38114"/>
          <a:stretch/>
        </p:blipFill>
        <p:spPr>
          <a:xfrm>
            <a:off x="479998" y="1944000"/>
            <a:ext cx="11712001" cy="3600000"/>
          </a:xfrm>
          <a:prstGeom prst="rect">
            <a:avLst/>
          </a:prstGeom>
        </p:spPr>
      </p:pic>
    </p:spTree>
    <p:extLst>
      <p:ext uri="{BB962C8B-B14F-4D97-AF65-F5344CB8AC3E}">
        <p14:creationId xmlns:p14="http://schemas.microsoft.com/office/powerpoint/2010/main" val="3726631814"/>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1594486581"/>
      </p:ext>
    </p:ext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576" b="17780"/>
          <a:stretch/>
        </p:blipFill>
        <p:spPr>
          <a:xfrm>
            <a:off x="479998" y="1944000"/>
            <a:ext cx="11712001" cy="3600000"/>
          </a:xfrm>
          <a:prstGeom prst="rect">
            <a:avLst/>
          </a:prstGeom>
        </p:spPr>
      </p:pic>
    </p:spTree>
    <p:extLst>
      <p:ext uri="{BB962C8B-B14F-4D97-AF65-F5344CB8AC3E}">
        <p14:creationId xmlns:p14="http://schemas.microsoft.com/office/powerpoint/2010/main" val="3039305029"/>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5273" b="30083"/>
          <a:stretch/>
        </p:blipFill>
        <p:spPr>
          <a:xfrm>
            <a:off x="479998" y="1944000"/>
            <a:ext cx="11712001" cy="3600000"/>
          </a:xfrm>
          <a:prstGeom prst="rect">
            <a:avLst/>
          </a:prstGeom>
        </p:spPr>
      </p:pic>
    </p:spTree>
    <p:extLst>
      <p:ext uri="{BB962C8B-B14F-4D97-AF65-F5344CB8AC3E}">
        <p14:creationId xmlns:p14="http://schemas.microsoft.com/office/powerpoint/2010/main" val="1828334593"/>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4201331013"/>
      </p:ext>
    </p:extLst>
  </p:cSld>
  <p:clrMap bg1="lt1" tx1="dk1" bg2="lt2" tx2="dk2" accent1="accent1" accent2="accent2" accent3="accent3" accent4="accent4" accent5="accent5" accent6="accent6" hlink="hlink" folHlink="folHlink"/>
  <p:sldLayoutIdLst>
    <p:sldLayoutId id="21474838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image" Target="../media/image70.svg"/></Relationships>
</file>

<file path=ppt/slides/_rels/slide1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31.xml"/><Relationship Id="rId6" Type="http://schemas.openxmlformats.org/officeDocument/2006/relationships/image" Target="../media/image54.jpeg"/><Relationship Id="rId5" Type="http://schemas.openxmlformats.org/officeDocument/2006/relationships/image" Target="../media/image53.sv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svg"/><Relationship Id="rId7"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6572-AA56-AFB4-14D3-C8B27061471E}"/>
              </a:ext>
            </a:extLst>
          </p:cNvPr>
          <p:cNvSpPr>
            <a:spLocks noGrp="1"/>
          </p:cNvSpPr>
          <p:nvPr>
            <p:ph type="title"/>
          </p:nvPr>
        </p:nvSpPr>
        <p:spPr>
          <a:xfrm>
            <a:off x="595801" y="278744"/>
            <a:ext cx="11281639" cy="825489"/>
          </a:xfrm>
        </p:spPr>
        <p:txBody>
          <a:bodyPr lIns="91440" tIns="45720" rIns="91440" bIns="45720" anchor="b"/>
          <a:lstStyle/>
          <a:p>
            <a:r>
              <a:rPr lang="en-US" dirty="0">
                <a:latin typeface="Calibri"/>
                <a:ea typeface="Calibri"/>
                <a:cs typeface="Calibri"/>
              </a:rPr>
              <a:t>ENTSO-E’s Role in Grid Planning and Development</a:t>
            </a:r>
            <a:endParaRPr lang="en-US" dirty="0">
              <a:latin typeface="Calibri"/>
              <a:cs typeface="Calibri"/>
            </a:endParaRPr>
          </a:p>
        </p:txBody>
      </p:sp>
      <p:sp>
        <p:nvSpPr>
          <p:cNvPr id="3" name="Text Placeholder 2">
            <a:extLst>
              <a:ext uri="{FF2B5EF4-FFF2-40B4-BE49-F238E27FC236}">
                <a16:creationId xmlns:a16="http://schemas.microsoft.com/office/drawing/2014/main" id="{80EAAB63-BADA-04D8-6CD4-678805B16B34}"/>
              </a:ext>
            </a:extLst>
          </p:cNvPr>
          <p:cNvSpPr>
            <a:spLocks noGrp="1"/>
          </p:cNvSpPr>
          <p:nvPr>
            <p:ph type="body" sz="quarter" idx="12"/>
          </p:nvPr>
        </p:nvSpPr>
        <p:spPr/>
        <p:txBody>
          <a:bodyPr vert="horz" lIns="91440" tIns="45720" rIns="91440" bIns="45720" rtlCol="0" anchor="t">
            <a:normAutofit/>
          </a:bodyPr>
          <a:lstStyle/>
          <a:p>
            <a:r>
              <a:rPr lang="en-US" dirty="0">
                <a:latin typeface="Calibri"/>
                <a:ea typeface="Calibri"/>
                <a:cs typeface="Calibri"/>
              </a:rPr>
              <a:t>21 March 2025</a:t>
            </a:r>
            <a:endParaRPr lang="en-US" dirty="0"/>
          </a:p>
        </p:txBody>
      </p:sp>
      <p:sp>
        <p:nvSpPr>
          <p:cNvPr id="5" name="Text Placeholder 2">
            <a:extLst>
              <a:ext uri="{FF2B5EF4-FFF2-40B4-BE49-F238E27FC236}">
                <a16:creationId xmlns:a16="http://schemas.microsoft.com/office/drawing/2014/main" id="{E993BA47-FC9F-B1BE-6AF7-257BA59737E4}"/>
              </a:ext>
            </a:extLst>
          </p:cNvPr>
          <p:cNvSpPr txBox="1">
            <a:spLocks/>
          </p:cNvSpPr>
          <p:nvPr/>
        </p:nvSpPr>
        <p:spPr>
          <a:xfrm>
            <a:off x="595801" y="5699194"/>
            <a:ext cx="11281639" cy="465789"/>
          </a:xfrm>
          <a:prstGeom prst="rect">
            <a:avLst/>
          </a:prstGeom>
        </p:spPr>
        <p:txBody>
          <a:bodyPr vert="horz" lIns="91440" tIns="45720" rIns="91440" bIns="45720" rtlCol="0" anchor="t">
            <a:noAutofit/>
          </a:bodyPr>
          <a:lstStyle>
            <a:lvl1pPr marL="0" indent="0" algn="l" defTabSz="914400" rtl="0" eaLnBrk="1" latinLnBrk="0" hangingPunct="1">
              <a:lnSpc>
                <a:spcPts val="2600"/>
              </a:lnSpc>
              <a:spcBef>
                <a:spcPts val="0"/>
              </a:spcBef>
              <a:buFont typeface="Arial" panose="020B0604020202020204" pitchFamily="34" charset="0"/>
              <a:buNone/>
              <a:defRPr sz="2000" b="0" i="0" kern="1200">
                <a:solidFill>
                  <a:srgbClr val="00999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ts val="26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libri"/>
                <a:ea typeface="Calibri"/>
                <a:cs typeface="Calibri"/>
              </a:rPr>
              <a:t>Christelle </a:t>
            </a:r>
            <a:r>
              <a:rPr lang="en-US" err="1">
                <a:latin typeface="Calibri"/>
                <a:ea typeface="Calibri"/>
                <a:cs typeface="Calibri"/>
              </a:rPr>
              <a:t>Verstraeten</a:t>
            </a:r>
            <a:endParaRPr lang="en-US" dirty="0">
              <a:latin typeface="Calibri"/>
              <a:ea typeface="Calibri"/>
              <a:cs typeface="Calibri"/>
            </a:endParaRPr>
          </a:p>
          <a:p>
            <a:r>
              <a:rPr lang="en-US" dirty="0">
                <a:latin typeface="Calibri"/>
                <a:ea typeface="Calibri"/>
                <a:cs typeface="Calibri"/>
              </a:rPr>
              <a:t>ENTSO-E Head of Policy, Communications and Stakeholder Management </a:t>
            </a:r>
            <a:endParaRPr lang="en-US" dirty="0">
              <a:ea typeface="Calibri"/>
            </a:endParaRPr>
          </a:p>
        </p:txBody>
      </p:sp>
    </p:spTree>
    <p:extLst>
      <p:ext uri="{BB962C8B-B14F-4D97-AF65-F5344CB8AC3E}">
        <p14:creationId xmlns:p14="http://schemas.microsoft.com/office/powerpoint/2010/main" val="225326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7297-42B0-FED4-B2E2-FDB8E8CAF1BC}"/>
              </a:ext>
            </a:extLst>
          </p:cNvPr>
          <p:cNvSpPr>
            <a:spLocks noGrp="1"/>
          </p:cNvSpPr>
          <p:nvPr>
            <p:ph type="title"/>
          </p:nvPr>
        </p:nvSpPr>
        <p:spPr/>
        <p:txBody>
          <a:bodyPr lIns="91440" tIns="45720" rIns="91440" bIns="45720" anchor="ctr"/>
          <a:lstStyle/>
          <a:p>
            <a:r>
              <a:rPr lang="en-GB">
                <a:latin typeface="Calibri"/>
                <a:ea typeface="Calibri"/>
                <a:cs typeface="Calibri"/>
              </a:rPr>
              <a:t>Key Areas for Additional Grid Investments</a:t>
            </a:r>
            <a:endParaRPr lang="en-GB" dirty="0">
              <a:ea typeface="Calibri"/>
            </a:endParaRPr>
          </a:p>
        </p:txBody>
      </p:sp>
    </p:spTree>
    <p:extLst>
      <p:ext uri="{BB962C8B-B14F-4D97-AF65-F5344CB8AC3E}">
        <p14:creationId xmlns:p14="http://schemas.microsoft.com/office/powerpoint/2010/main" val="28118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66D4-7144-FD90-1743-65FBE2202C60}"/>
              </a:ext>
            </a:extLst>
          </p:cNvPr>
          <p:cNvSpPr>
            <a:spLocks noGrp="1"/>
          </p:cNvSpPr>
          <p:nvPr>
            <p:ph type="title"/>
          </p:nvPr>
        </p:nvSpPr>
        <p:spPr/>
        <p:txBody>
          <a:bodyPr lIns="91440" tIns="45720" rIns="91440" bIns="45720" anchor="ctr"/>
          <a:lstStyle/>
          <a:p>
            <a:r>
              <a:rPr lang="en-US">
                <a:latin typeface="Calibri"/>
                <a:ea typeface="Calibri"/>
                <a:cs typeface="Calibri"/>
              </a:rPr>
              <a:t>Priorities for Grid Development</a:t>
            </a:r>
            <a:endParaRPr lang="en-US"/>
          </a:p>
        </p:txBody>
      </p:sp>
      <p:sp>
        <p:nvSpPr>
          <p:cNvPr id="6" name="Rectangle: Rounded Corners 5">
            <a:extLst>
              <a:ext uri="{FF2B5EF4-FFF2-40B4-BE49-F238E27FC236}">
                <a16:creationId xmlns:a16="http://schemas.microsoft.com/office/drawing/2014/main" id="{CFD8D041-5DA6-D57A-3539-EE46D8DC3AAB}"/>
              </a:ext>
            </a:extLst>
          </p:cNvPr>
          <p:cNvSpPr/>
          <p:nvPr/>
        </p:nvSpPr>
        <p:spPr>
          <a:xfrm>
            <a:off x="304184" y="1729264"/>
            <a:ext cx="2790950" cy="276822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solidFill>
                <a:schemeClr val="accent2">
                  <a:lumMod val="49000"/>
                </a:schemeClr>
              </a:solidFill>
              <a:latin typeface="Calibri"/>
              <a:ea typeface="Calibri"/>
              <a:cs typeface="Calibri"/>
            </a:endParaRPr>
          </a:p>
        </p:txBody>
      </p:sp>
      <p:sp>
        <p:nvSpPr>
          <p:cNvPr id="7" name="Rectangle: Rounded Corners 6">
            <a:extLst>
              <a:ext uri="{FF2B5EF4-FFF2-40B4-BE49-F238E27FC236}">
                <a16:creationId xmlns:a16="http://schemas.microsoft.com/office/drawing/2014/main" id="{15F12E17-ACF6-CE62-FFB6-BBAABF711CA2}"/>
              </a:ext>
            </a:extLst>
          </p:cNvPr>
          <p:cNvSpPr/>
          <p:nvPr/>
        </p:nvSpPr>
        <p:spPr>
          <a:xfrm>
            <a:off x="3281833" y="1743198"/>
            <a:ext cx="2800475" cy="275821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Rectangle: Rounded Corners 7">
            <a:extLst>
              <a:ext uri="{FF2B5EF4-FFF2-40B4-BE49-F238E27FC236}">
                <a16:creationId xmlns:a16="http://schemas.microsoft.com/office/drawing/2014/main" id="{17576476-9DC2-4998-8D46-03C275C4FC64}"/>
              </a:ext>
            </a:extLst>
          </p:cNvPr>
          <p:cNvSpPr/>
          <p:nvPr/>
        </p:nvSpPr>
        <p:spPr>
          <a:xfrm>
            <a:off x="6197459" y="1694620"/>
            <a:ext cx="2800475" cy="276006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TextBox 22">
            <a:extLst>
              <a:ext uri="{FF2B5EF4-FFF2-40B4-BE49-F238E27FC236}">
                <a16:creationId xmlns:a16="http://schemas.microsoft.com/office/drawing/2014/main" id="{4A964BB6-A256-5E5B-E9C0-B96DB4010B76}"/>
              </a:ext>
            </a:extLst>
          </p:cNvPr>
          <p:cNvSpPr txBox="1"/>
          <p:nvPr/>
        </p:nvSpPr>
        <p:spPr>
          <a:xfrm>
            <a:off x="3281832" y="2473880"/>
            <a:ext cx="2801480" cy="126188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chemeClr val="accent2">
                    <a:lumMod val="49000"/>
                  </a:schemeClr>
                </a:solidFill>
                <a:latin typeface="Calibri"/>
                <a:ea typeface="Calibri"/>
                <a:cs typeface="Calibri"/>
              </a:rPr>
              <a:t>Onshore and Offshore Holistic Planning</a:t>
            </a:r>
            <a:endParaRPr lang="en-GB" b="1" i="0">
              <a:solidFill>
                <a:schemeClr val="accent2">
                  <a:lumMod val="49000"/>
                </a:schemeClr>
              </a:solidFill>
              <a:effectLst/>
              <a:latin typeface="Calibri"/>
              <a:ea typeface="Calibri"/>
              <a:cs typeface="Calibri"/>
            </a:endParaRPr>
          </a:p>
          <a:p>
            <a:pPr algn="ctr"/>
            <a:endParaRPr lang="en-GB" sz="800" b="1" i="0">
              <a:solidFill>
                <a:schemeClr val="accent2">
                  <a:lumMod val="49000"/>
                </a:schemeClr>
              </a:solidFill>
              <a:effectLst/>
              <a:latin typeface="Calibri"/>
              <a:ea typeface="Calibri"/>
              <a:cs typeface="Calibri"/>
            </a:endParaRPr>
          </a:p>
          <a:p>
            <a:pPr marL="285750" indent="-285750">
              <a:buFont typeface="Arial"/>
              <a:buChar char="•"/>
            </a:pPr>
            <a:r>
              <a:rPr lang="en-GB" sz="1600">
                <a:solidFill>
                  <a:schemeClr val="accent2">
                    <a:lumMod val="49000"/>
                  </a:schemeClr>
                </a:solidFill>
                <a:latin typeface="Calibri"/>
                <a:ea typeface="+mn-lt"/>
                <a:cs typeface="+mn-lt"/>
              </a:rPr>
              <a:t>Integrated System Planning</a:t>
            </a:r>
          </a:p>
          <a:p>
            <a:pPr marL="285750" indent="-285750">
              <a:buFont typeface="Arial"/>
              <a:buChar char="•"/>
            </a:pPr>
            <a:r>
              <a:rPr lang="en-GB" sz="1600">
                <a:solidFill>
                  <a:schemeClr val="accent2">
                    <a:lumMod val="49000"/>
                  </a:schemeClr>
                </a:solidFill>
                <a:latin typeface="Calibri"/>
                <a:ea typeface="Calibri"/>
                <a:cs typeface="Calibri"/>
              </a:rPr>
              <a:t>Anticipatory Investments</a:t>
            </a:r>
          </a:p>
        </p:txBody>
      </p:sp>
      <p:sp>
        <p:nvSpPr>
          <p:cNvPr id="10" name="TextBox 23">
            <a:extLst>
              <a:ext uri="{FF2B5EF4-FFF2-40B4-BE49-F238E27FC236}">
                <a16:creationId xmlns:a16="http://schemas.microsoft.com/office/drawing/2014/main" id="{E9224F7D-9005-05D7-2BE8-5BCF90ED888C}"/>
              </a:ext>
            </a:extLst>
          </p:cNvPr>
          <p:cNvSpPr txBox="1"/>
          <p:nvPr/>
        </p:nvSpPr>
        <p:spPr>
          <a:xfrm>
            <a:off x="6195095" y="2466539"/>
            <a:ext cx="2794676" cy="172354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dirty="0">
                <a:solidFill>
                  <a:schemeClr val="accent2">
                    <a:lumMod val="49000"/>
                  </a:schemeClr>
                </a:solidFill>
                <a:latin typeface="Calibri"/>
                <a:ea typeface="Calibri"/>
                <a:cs typeface="Calibri"/>
              </a:rPr>
              <a:t>Streamlining and Simplifying</a:t>
            </a:r>
            <a:endParaRPr lang="en-GB" b="1" i="0" dirty="0">
              <a:solidFill>
                <a:schemeClr val="accent2">
                  <a:lumMod val="49000"/>
                </a:schemeClr>
              </a:solidFill>
              <a:effectLst/>
              <a:latin typeface="Calibri"/>
              <a:ea typeface="Calibri"/>
              <a:cs typeface="Calibri"/>
            </a:endParaRPr>
          </a:p>
          <a:p>
            <a:pPr algn="ctr"/>
            <a:endParaRPr lang="en-GB" sz="1000" b="1" i="0" dirty="0">
              <a:solidFill>
                <a:schemeClr val="accent2">
                  <a:lumMod val="49000"/>
                </a:schemeClr>
              </a:solidFill>
              <a:effectLst/>
              <a:latin typeface="Calibri" panose="020F0502020204030204" pitchFamily="34" charset="0"/>
              <a:ea typeface="Calibri"/>
              <a:cs typeface="Calibri" panose="020F0502020204030204" pitchFamily="34" charset="0"/>
            </a:endParaRPr>
          </a:p>
          <a:p>
            <a:pPr marL="285750" indent="-285750">
              <a:buFont typeface="Arial"/>
              <a:buChar char="•"/>
            </a:pPr>
            <a:r>
              <a:rPr lang="en-GB" sz="1500" dirty="0">
                <a:solidFill>
                  <a:schemeClr val="accent2">
                    <a:lumMod val="49000"/>
                  </a:schemeClr>
                </a:solidFill>
                <a:latin typeface="Calibri"/>
                <a:ea typeface="+mn-lt"/>
                <a:cs typeface="+mn-lt"/>
              </a:rPr>
              <a:t>Simplification of Permitting Rules and Administrative Processes</a:t>
            </a:r>
          </a:p>
          <a:p>
            <a:pPr marL="285750" indent="-285750">
              <a:buFont typeface="Arial"/>
              <a:buChar char="•"/>
            </a:pPr>
            <a:r>
              <a:rPr lang="en-GB" sz="1500" dirty="0">
                <a:solidFill>
                  <a:schemeClr val="accent2">
                    <a:lumMod val="49000"/>
                  </a:schemeClr>
                </a:solidFill>
                <a:latin typeface="Calibri"/>
              </a:rPr>
              <a:t>Stakeholder Engagement</a:t>
            </a:r>
            <a:endParaRPr lang="en-GB" sz="1500" dirty="0">
              <a:solidFill>
                <a:schemeClr val="accent2">
                  <a:lumMod val="49000"/>
                </a:schemeClr>
              </a:solidFill>
              <a:latin typeface="Calibri"/>
              <a:ea typeface="Calibri"/>
              <a:cs typeface="Calibri"/>
            </a:endParaRPr>
          </a:p>
        </p:txBody>
      </p:sp>
      <p:sp>
        <p:nvSpPr>
          <p:cNvPr id="11" name="Oval 10">
            <a:extLst>
              <a:ext uri="{FF2B5EF4-FFF2-40B4-BE49-F238E27FC236}">
                <a16:creationId xmlns:a16="http://schemas.microsoft.com/office/drawing/2014/main" id="{FDCA37FC-8FD7-14FD-65C7-E1A1BDE7C598}"/>
              </a:ext>
            </a:extLst>
          </p:cNvPr>
          <p:cNvSpPr/>
          <p:nvPr/>
        </p:nvSpPr>
        <p:spPr>
          <a:xfrm>
            <a:off x="1081850" y="1028483"/>
            <a:ext cx="1208314" cy="1235529"/>
          </a:xfrm>
          <a:prstGeom prst="ellipse">
            <a:avLst/>
          </a:prstGeom>
          <a:solidFill>
            <a:schemeClr val="accent2">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7CE64E30-C397-6085-A921-682716F3E375}"/>
              </a:ext>
            </a:extLst>
          </p:cNvPr>
          <p:cNvSpPr/>
          <p:nvPr/>
        </p:nvSpPr>
        <p:spPr>
          <a:xfrm>
            <a:off x="4048024" y="1118615"/>
            <a:ext cx="1208314" cy="1235529"/>
          </a:xfrm>
          <a:prstGeom prst="ellipse">
            <a:avLst/>
          </a:prstGeom>
          <a:solidFill>
            <a:schemeClr val="accent2">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83721B20-56BD-47CF-FA77-C0FF1853A925}"/>
              </a:ext>
            </a:extLst>
          </p:cNvPr>
          <p:cNvSpPr/>
          <p:nvPr/>
        </p:nvSpPr>
        <p:spPr>
          <a:xfrm>
            <a:off x="6957820" y="1027061"/>
            <a:ext cx="1208314" cy="1235529"/>
          </a:xfrm>
          <a:prstGeom prst="ellipse">
            <a:avLst/>
          </a:prstGeom>
          <a:solidFill>
            <a:schemeClr val="accent2">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TextBox 17">
            <a:extLst>
              <a:ext uri="{FF2B5EF4-FFF2-40B4-BE49-F238E27FC236}">
                <a16:creationId xmlns:a16="http://schemas.microsoft.com/office/drawing/2014/main" id="{962FF85D-D34B-66F3-CC25-CBB1D9A9E4FB}"/>
              </a:ext>
            </a:extLst>
          </p:cNvPr>
          <p:cNvSpPr txBox="1"/>
          <p:nvPr/>
        </p:nvSpPr>
        <p:spPr>
          <a:xfrm>
            <a:off x="300900" y="2464762"/>
            <a:ext cx="2793409" cy="16619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dirty="0">
                <a:solidFill>
                  <a:schemeClr val="accent2">
                    <a:lumMod val="49000"/>
                  </a:schemeClr>
                </a:solidFill>
                <a:latin typeface="Calibri"/>
                <a:ea typeface="Calibri"/>
                <a:cs typeface="Calibri"/>
              </a:rPr>
              <a:t>Clear and Stable Investment Framework</a:t>
            </a:r>
            <a:endParaRPr lang="en-US" dirty="0">
              <a:solidFill>
                <a:schemeClr val="accent2">
                  <a:lumMod val="49000"/>
                </a:schemeClr>
              </a:solidFill>
              <a:latin typeface="Calibri"/>
              <a:ea typeface="Calibri"/>
              <a:cs typeface="Calibri"/>
            </a:endParaRPr>
          </a:p>
          <a:p>
            <a:pPr algn="ctr"/>
            <a:endParaRPr lang="en-GB">
              <a:latin typeface="Calibri"/>
              <a:ea typeface="Calibri"/>
              <a:cs typeface="Calibri"/>
            </a:endParaRPr>
          </a:p>
          <a:p>
            <a:r>
              <a:rPr lang="en-GB" sz="1500" dirty="0">
                <a:solidFill>
                  <a:schemeClr val="accent2">
                    <a:lumMod val="49000"/>
                  </a:schemeClr>
                </a:solidFill>
                <a:latin typeface="Calibri"/>
                <a:ea typeface="Calibri"/>
                <a:cs typeface="Calibri"/>
              </a:rPr>
              <a:t>• Financial Support Mechanisms</a:t>
            </a:r>
            <a:endParaRPr lang="en-US" sz="1500">
              <a:solidFill>
                <a:schemeClr val="accent2">
                  <a:lumMod val="49000"/>
                </a:schemeClr>
              </a:solidFill>
              <a:latin typeface="Calibri"/>
              <a:ea typeface="Calibri"/>
              <a:cs typeface="Calibri"/>
            </a:endParaRPr>
          </a:p>
          <a:p>
            <a:r>
              <a:rPr lang="en-GB" sz="1500" dirty="0">
                <a:solidFill>
                  <a:schemeClr val="accent2">
                    <a:lumMod val="49000"/>
                  </a:schemeClr>
                </a:solidFill>
                <a:latin typeface="Calibri"/>
                <a:ea typeface="Calibri"/>
                <a:cs typeface="Calibri"/>
              </a:rPr>
              <a:t>• Cross-border Coordination</a:t>
            </a:r>
          </a:p>
          <a:p>
            <a:endParaRPr lang="en-US"/>
          </a:p>
        </p:txBody>
      </p:sp>
      <p:pic>
        <p:nvPicPr>
          <p:cNvPr id="18" name="Graphic 17" descr="Flying Money with solid fill">
            <a:extLst>
              <a:ext uri="{FF2B5EF4-FFF2-40B4-BE49-F238E27FC236}">
                <a16:creationId xmlns:a16="http://schemas.microsoft.com/office/drawing/2014/main" id="{59558176-97B2-D3EE-EB87-F5546FFFF1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7767" y="1231995"/>
            <a:ext cx="823415" cy="823415"/>
          </a:xfrm>
          <a:prstGeom prst="rect">
            <a:avLst/>
          </a:prstGeom>
        </p:spPr>
      </p:pic>
      <p:pic>
        <p:nvPicPr>
          <p:cNvPr id="19" name="Graphic 18" descr="Circles with lines with solid fill">
            <a:extLst>
              <a:ext uri="{FF2B5EF4-FFF2-40B4-BE49-F238E27FC236}">
                <a16:creationId xmlns:a16="http://schemas.microsoft.com/office/drawing/2014/main" id="{6C31ADA7-40B4-4522-97D3-55A5847D38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8780" y="1231142"/>
            <a:ext cx="1062250" cy="1005385"/>
          </a:xfrm>
          <a:prstGeom prst="rect">
            <a:avLst/>
          </a:prstGeom>
        </p:spPr>
      </p:pic>
      <p:pic>
        <p:nvPicPr>
          <p:cNvPr id="20" name="Graphic 19" descr="Badge Tick with solid fill">
            <a:extLst>
              <a:ext uri="{FF2B5EF4-FFF2-40B4-BE49-F238E27FC236}">
                <a16:creationId xmlns:a16="http://schemas.microsoft.com/office/drawing/2014/main" id="{BA5C0992-D74F-C254-23C3-6FD3E4AD90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7214" y="1185081"/>
            <a:ext cx="914400" cy="914400"/>
          </a:xfrm>
          <a:prstGeom prst="rect">
            <a:avLst/>
          </a:prstGeom>
        </p:spPr>
      </p:pic>
      <p:sp>
        <p:nvSpPr>
          <p:cNvPr id="14" name="Rectangle: Rounded Corners 13">
            <a:extLst>
              <a:ext uri="{FF2B5EF4-FFF2-40B4-BE49-F238E27FC236}">
                <a16:creationId xmlns:a16="http://schemas.microsoft.com/office/drawing/2014/main" id="{16DCB752-8A41-09AF-E812-FF6146E653AD}"/>
              </a:ext>
            </a:extLst>
          </p:cNvPr>
          <p:cNvSpPr/>
          <p:nvPr/>
        </p:nvSpPr>
        <p:spPr>
          <a:xfrm>
            <a:off x="550183" y="5235453"/>
            <a:ext cx="3511418" cy="1366748"/>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16" name="TextBox 9">
            <a:extLst>
              <a:ext uri="{FF2B5EF4-FFF2-40B4-BE49-F238E27FC236}">
                <a16:creationId xmlns:a16="http://schemas.microsoft.com/office/drawing/2014/main" id="{C8A0B2CE-6098-705B-A313-31DDCC69291B}"/>
              </a:ext>
            </a:extLst>
          </p:cNvPr>
          <p:cNvSpPr txBox="1"/>
          <p:nvPr/>
        </p:nvSpPr>
        <p:spPr>
          <a:xfrm>
            <a:off x="548061" y="5236125"/>
            <a:ext cx="35140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a:solidFill>
                  <a:srgbClr val="183F7B"/>
                </a:solidFill>
                <a:latin typeface="Calibri"/>
                <a:ea typeface="Calibri"/>
                <a:cs typeface="Calibri"/>
              </a:rPr>
              <a:t>€362 Bn</a:t>
            </a:r>
            <a:endParaRPr lang="en-US" sz="4800"/>
          </a:p>
        </p:txBody>
      </p:sp>
      <p:sp>
        <p:nvSpPr>
          <p:cNvPr id="22" name="TextBox 12">
            <a:extLst>
              <a:ext uri="{FF2B5EF4-FFF2-40B4-BE49-F238E27FC236}">
                <a16:creationId xmlns:a16="http://schemas.microsoft.com/office/drawing/2014/main" id="{22F0FC47-6569-DB6D-8018-C999D853BB19}"/>
              </a:ext>
            </a:extLst>
          </p:cNvPr>
          <p:cNvSpPr txBox="1"/>
          <p:nvPr/>
        </p:nvSpPr>
        <p:spPr>
          <a:xfrm>
            <a:off x="545133" y="5939638"/>
            <a:ext cx="349980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rgbClr val="183F7B"/>
                </a:solidFill>
                <a:latin typeface="Calibri"/>
                <a:ea typeface="+mn-lt"/>
                <a:cs typeface="+mn-lt"/>
              </a:rPr>
              <a:t>by 2050 for connecting generation capacities</a:t>
            </a:r>
            <a:endParaRPr lang="en-US">
              <a:latin typeface="Calibri"/>
            </a:endParaRPr>
          </a:p>
        </p:txBody>
      </p:sp>
      <p:sp>
        <p:nvSpPr>
          <p:cNvPr id="23" name="Rectangle: Rounded Corners 22">
            <a:extLst>
              <a:ext uri="{FF2B5EF4-FFF2-40B4-BE49-F238E27FC236}">
                <a16:creationId xmlns:a16="http://schemas.microsoft.com/office/drawing/2014/main" id="{9C527A9D-B791-7B1C-9D07-C46E363D5752}"/>
              </a:ext>
            </a:extLst>
          </p:cNvPr>
          <p:cNvSpPr/>
          <p:nvPr/>
        </p:nvSpPr>
        <p:spPr>
          <a:xfrm>
            <a:off x="4312557" y="5197353"/>
            <a:ext cx="3511418" cy="1366748"/>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24" name="TextBox 9">
            <a:extLst>
              <a:ext uri="{FF2B5EF4-FFF2-40B4-BE49-F238E27FC236}">
                <a16:creationId xmlns:a16="http://schemas.microsoft.com/office/drawing/2014/main" id="{2A006C32-1CC3-8B33-2FFD-DD121A8BCAFC}"/>
              </a:ext>
            </a:extLst>
          </p:cNvPr>
          <p:cNvSpPr txBox="1"/>
          <p:nvPr/>
        </p:nvSpPr>
        <p:spPr>
          <a:xfrm>
            <a:off x="4310435" y="5198025"/>
            <a:ext cx="35140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a:solidFill>
                  <a:srgbClr val="183F7B"/>
                </a:solidFill>
                <a:latin typeface="Calibri"/>
                <a:ea typeface="Calibri"/>
                <a:cs typeface="Calibri"/>
              </a:rPr>
              <a:t>€31-41 Bn</a:t>
            </a:r>
            <a:endParaRPr lang="en-US" sz="4800"/>
          </a:p>
        </p:txBody>
      </p:sp>
      <p:sp>
        <p:nvSpPr>
          <p:cNvPr id="25" name="TextBox 12">
            <a:extLst>
              <a:ext uri="{FF2B5EF4-FFF2-40B4-BE49-F238E27FC236}">
                <a16:creationId xmlns:a16="http://schemas.microsoft.com/office/drawing/2014/main" id="{BEF2917C-B38B-459C-CF5B-C3AE3B798006}"/>
              </a:ext>
            </a:extLst>
          </p:cNvPr>
          <p:cNvSpPr txBox="1"/>
          <p:nvPr/>
        </p:nvSpPr>
        <p:spPr>
          <a:xfrm>
            <a:off x="4307507" y="5901537"/>
            <a:ext cx="349980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rgbClr val="183F7B"/>
                </a:solidFill>
                <a:latin typeface="Calibri"/>
                <a:ea typeface="+mn-lt"/>
                <a:cs typeface="+mn-lt"/>
              </a:rPr>
              <a:t>for expansions between jurisdictions for offshore hybrid corridors</a:t>
            </a:r>
            <a:endParaRPr lang="en-US" sz="1600">
              <a:solidFill>
                <a:srgbClr val="183F7B"/>
              </a:solidFill>
              <a:latin typeface="Calibri"/>
            </a:endParaRPr>
          </a:p>
        </p:txBody>
      </p:sp>
      <p:sp>
        <p:nvSpPr>
          <p:cNvPr id="26" name="Rectangle: Rounded Corners 25">
            <a:extLst>
              <a:ext uri="{FF2B5EF4-FFF2-40B4-BE49-F238E27FC236}">
                <a16:creationId xmlns:a16="http://schemas.microsoft.com/office/drawing/2014/main" id="{3EC9517D-52E7-98C7-2652-3AEF64CE42A6}"/>
              </a:ext>
            </a:extLst>
          </p:cNvPr>
          <p:cNvSpPr/>
          <p:nvPr/>
        </p:nvSpPr>
        <p:spPr>
          <a:xfrm>
            <a:off x="8141607" y="5168778"/>
            <a:ext cx="3511418" cy="1366748"/>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27" name="TextBox 9">
            <a:extLst>
              <a:ext uri="{FF2B5EF4-FFF2-40B4-BE49-F238E27FC236}">
                <a16:creationId xmlns:a16="http://schemas.microsoft.com/office/drawing/2014/main" id="{0B637399-31AA-270E-2688-627C79C908D5}"/>
              </a:ext>
            </a:extLst>
          </p:cNvPr>
          <p:cNvSpPr txBox="1"/>
          <p:nvPr/>
        </p:nvSpPr>
        <p:spPr>
          <a:xfrm>
            <a:off x="8139485" y="5169450"/>
            <a:ext cx="35140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a:solidFill>
                  <a:srgbClr val="183F7B"/>
                </a:solidFill>
                <a:latin typeface="Calibri"/>
                <a:ea typeface="Calibri"/>
                <a:cs typeface="Calibri"/>
              </a:rPr>
              <a:t>€393-403 Bn</a:t>
            </a:r>
            <a:endParaRPr lang="en-US" sz="4800"/>
          </a:p>
        </p:txBody>
      </p:sp>
      <p:sp>
        <p:nvSpPr>
          <p:cNvPr id="28" name="TextBox 12">
            <a:extLst>
              <a:ext uri="{FF2B5EF4-FFF2-40B4-BE49-F238E27FC236}">
                <a16:creationId xmlns:a16="http://schemas.microsoft.com/office/drawing/2014/main" id="{6B0A928D-0CB1-9A07-08B3-0E20B28AE7F3}"/>
              </a:ext>
            </a:extLst>
          </p:cNvPr>
          <p:cNvSpPr txBox="1"/>
          <p:nvPr/>
        </p:nvSpPr>
        <p:spPr>
          <a:xfrm>
            <a:off x="8107982" y="5930112"/>
            <a:ext cx="3499806"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a:solidFill>
                  <a:srgbClr val="183F7B"/>
                </a:solidFill>
                <a:latin typeface="Calibri"/>
                <a:ea typeface="+mn-lt"/>
                <a:cs typeface="+mn-lt"/>
              </a:rPr>
              <a:t>of minimum total investments for offshore transmission connecting RES</a:t>
            </a:r>
            <a:endParaRPr lang="en-US" sz="1600">
              <a:solidFill>
                <a:srgbClr val="183F7B"/>
              </a:solidFill>
              <a:latin typeface="Calibri"/>
            </a:endParaRPr>
          </a:p>
        </p:txBody>
      </p:sp>
      <p:sp>
        <p:nvSpPr>
          <p:cNvPr id="29" name="TextBox 28">
            <a:extLst>
              <a:ext uri="{FF2B5EF4-FFF2-40B4-BE49-F238E27FC236}">
                <a16:creationId xmlns:a16="http://schemas.microsoft.com/office/drawing/2014/main" id="{DD2DB8FF-F875-D3C9-88D1-9A07475BC4C3}"/>
              </a:ext>
            </a:extLst>
          </p:cNvPr>
          <p:cNvSpPr txBox="1"/>
          <p:nvPr/>
        </p:nvSpPr>
        <p:spPr>
          <a:xfrm>
            <a:off x="549037" y="4621188"/>
            <a:ext cx="110687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F218B"/>
                </a:solidFill>
                <a:latin typeface="Calibri"/>
                <a:ea typeface="Calibri"/>
                <a:cs typeface="Calibri"/>
              </a:rPr>
              <a:t>Commitment in the form of Investments:</a:t>
            </a:r>
          </a:p>
        </p:txBody>
      </p:sp>
      <p:sp>
        <p:nvSpPr>
          <p:cNvPr id="3" name="Rectangle: Rounded Corners 2">
            <a:extLst>
              <a:ext uri="{FF2B5EF4-FFF2-40B4-BE49-F238E27FC236}">
                <a16:creationId xmlns:a16="http://schemas.microsoft.com/office/drawing/2014/main" id="{2E48D400-9B2A-412E-857C-8139AEF52142}"/>
              </a:ext>
            </a:extLst>
          </p:cNvPr>
          <p:cNvSpPr/>
          <p:nvPr/>
        </p:nvSpPr>
        <p:spPr>
          <a:xfrm>
            <a:off x="9124334" y="1691164"/>
            <a:ext cx="2790950" cy="276822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b="1">
              <a:solidFill>
                <a:schemeClr val="accent2">
                  <a:lumMod val="49000"/>
                </a:schemeClr>
              </a:solidFill>
              <a:latin typeface="Calibri"/>
              <a:ea typeface="Calibri"/>
              <a:cs typeface="Calibri"/>
            </a:endParaRPr>
          </a:p>
        </p:txBody>
      </p:sp>
      <p:sp>
        <p:nvSpPr>
          <p:cNvPr id="4" name="Oval 3">
            <a:extLst>
              <a:ext uri="{FF2B5EF4-FFF2-40B4-BE49-F238E27FC236}">
                <a16:creationId xmlns:a16="http://schemas.microsoft.com/office/drawing/2014/main" id="{05E87781-CA8E-1D39-6FAF-911665D0A087}"/>
              </a:ext>
            </a:extLst>
          </p:cNvPr>
          <p:cNvSpPr/>
          <p:nvPr/>
        </p:nvSpPr>
        <p:spPr>
          <a:xfrm>
            <a:off x="9902000" y="990383"/>
            <a:ext cx="1208314" cy="1235529"/>
          </a:xfrm>
          <a:prstGeom prst="ellipse">
            <a:avLst/>
          </a:prstGeom>
          <a:solidFill>
            <a:schemeClr val="accent2">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Box 17">
            <a:extLst>
              <a:ext uri="{FF2B5EF4-FFF2-40B4-BE49-F238E27FC236}">
                <a16:creationId xmlns:a16="http://schemas.microsoft.com/office/drawing/2014/main" id="{D4A7F1D9-EF72-8B0F-99EF-E5542B9C0BE6}"/>
              </a:ext>
            </a:extLst>
          </p:cNvPr>
          <p:cNvSpPr txBox="1"/>
          <p:nvPr/>
        </p:nvSpPr>
        <p:spPr>
          <a:xfrm>
            <a:off x="9121050" y="2426662"/>
            <a:ext cx="2793409"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dirty="0">
                <a:solidFill>
                  <a:schemeClr val="accent2">
                    <a:lumMod val="49000"/>
                  </a:schemeClr>
                </a:solidFill>
                <a:latin typeface="Calibri"/>
                <a:ea typeface="Calibri"/>
                <a:cs typeface="Calibri"/>
              </a:rPr>
              <a:t>Strong Supply Chain</a:t>
            </a:r>
          </a:p>
          <a:p>
            <a:pPr algn="ctr"/>
            <a:endParaRPr lang="en-GB" sz="1500" dirty="0">
              <a:latin typeface="Calibri"/>
              <a:ea typeface="Calibri"/>
              <a:cs typeface="Calibri"/>
            </a:endParaRPr>
          </a:p>
          <a:p>
            <a:pPr algn="ctr"/>
            <a:endParaRPr lang="en-GB" sz="1500" dirty="0">
              <a:solidFill>
                <a:srgbClr val="3A3A3F"/>
              </a:solidFill>
              <a:latin typeface="Calibri"/>
              <a:ea typeface="Calibri"/>
              <a:cs typeface="Calibri"/>
            </a:endParaRPr>
          </a:p>
          <a:p>
            <a:pPr marL="285750" indent="-285750">
              <a:buFont typeface="Arial"/>
              <a:buChar char="•"/>
            </a:pPr>
            <a:r>
              <a:rPr lang="en-GB" sz="1500" dirty="0">
                <a:solidFill>
                  <a:schemeClr val="accent2">
                    <a:lumMod val="49000"/>
                  </a:schemeClr>
                </a:solidFill>
                <a:latin typeface="Calibri"/>
                <a:ea typeface="+mn-lt"/>
                <a:cs typeface="+mn-lt"/>
              </a:rPr>
              <a:t>Diversification strategy</a:t>
            </a:r>
            <a:endParaRPr lang="en-GB" dirty="0">
              <a:solidFill>
                <a:schemeClr val="accent2">
                  <a:lumMod val="49000"/>
                </a:schemeClr>
              </a:solidFill>
              <a:latin typeface="Calibri"/>
              <a:ea typeface="Calibri"/>
              <a:cs typeface="Calibri"/>
            </a:endParaRPr>
          </a:p>
          <a:p>
            <a:pPr marL="285750" indent="-285750">
              <a:buFont typeface="Arial"/>
              <a:buChar char="•"/>
            </a:pPr>
            <a:r>
              <a:rPr lang="en-GB" sz="1500" dirty="0">
                <a:solidFill>
                  <a:schemeClr val="accent2">
                    <a:lumMod val="49000"/>
                  </a:schemeClr>
                </a:solidFill>
                <a:latin typeface="Calibri"/>
                <a:ea typeface="+mn-lt"/>
                <a:cs typeface="+mn-lt"/>
              </a:rPr>
              <a:t>Resilient supply</a:t>
            </a:r>
            <a:endParaRPr lang="en-US" dirty="0">
              <a:solidFill>
                <a:schemeClr val="accent2">
                  <a:lumMod val="49000"/>
                </a:schemeClr>
              </a:solidFill>
              <a:latin typeface="Calibri"/>
            </a:endParaRPr>
          </a:p>
          <a:p>
            <a:endParaRPr lang="en-US">
              <a:solidFill>
                <a:srgbClr val="3A3A3F"/>
              </a:solidFill>
              <a:latin typeface="Trebuchet MS"/>
              <a:ea typeface="Calibri"/>
              <a:cs typeface="Calibri"/>
            </a:endParaRPr>
          </a:p>
        </p:txBody>
      </p:sp>
      <p:pic>
        <p:nvPicPr>
          <p:cNvPr id="21" name="Graphic 20" descr="Factory with solid fill">
            <a:extLst>
              <a:ext uri="{FF2B5EF4-FFF2-40B4-BE49-F238E27FC236}">
                <a16:creationId xmlns:a16="http://schemas.microsoft.com/office/drawing/2014/main" id="{F44B19A8-D8F7-7892-7924-BDE35F9737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8400" y="1143000"/>
            <a:ext cx="914400" cy="914400"/>
          </a:xfrm>
          <a:prstGeom prst="rect">
            <a:avLst/>
          </a:prstGeom>
        </p:spPr>
      </p:pic>
    </p:spTree>
    <p:extLst>
      <p:ext uri="{BB962C8B-B14F-4D97-AF65-F5344CB8AC3E}">
        <p14:creationId xmlns:p14="http://schemas.microsoft.com/office/powerpoint/2010/main" val="176604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255D3C-2CF8-D97F-DB38-2F81C809A3C5}"/>
              </a:ext>
            </a:extLst>
          </p:cNvPr>
          <p:cNvSpPr/>
          <p:nvPr/>
        </p:nvSpPr>
        <p:spPr>
          <a:xfrm>
            <a:off x="477078" y="1508125"/>
            <a:ext cx="11714922" cy="3600588"/>
          </a:xfrm>
          <a:prstGeom prst="rect">
            <a:avLst/>
          </a:prstGeom>
          <a:gradFill>
            <a:gsLst>
              <a:gs pos="12000">
                <a:srgbClr val="0E218B">
                  <a:alpha val="24051"/>
                </a:srgbClr>
              </a:gs>
              <a:gs pos="100000">
                <a:srgbClr val="27ADBF"/>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51E1126B-B83F-6C14-8F27-0AFE1714D12D}"/>
              </a:ext>
            </a:extLst>
          </p:cNvPr>
          <p:cNvSpPr>
            <a:spLocks noGrp="1"/>
          </p:cNvSpPr>
          <p:nvPr>
            <p:ph type="title"/>
          </p:nvPr>
        </p:nvSpPr>
        <p:spPr>
          <a:xfrm>
            <a:off x="931" y="2799142"/>
            <a:ext cx="12176989" cy="1010444"/>
          </a:xfrm>
        </p:spPr>
        <p:txBody>
          <a:bodyPr lIns="91440" tIns="45720" rIns="91440" bIns="45720" anchor="b"/>
          <a:lstStyle/>
          <a:p>
            <a:pPr algn="ctr">
              <a:lnSpc>
                <a:spcPct val="100000"/>
              </a:lnSpc>
            </a:pPr>
            <a:r>
              <a:rPr lang="en-US" sz="6600" dirty="0">
                <a:solidFill>
                  <a:srgbClr val="0D218B"/>
                </a:solidFill>
                <a:latin typeface="Calibri"/>
                <a:ea typeface="Calibri"/>
                <a:cs typeface="Calibri"/>
              </a:rPr>
              <a:t>Thank you </a:t>
            </a:r>
            <a:endParaRPr lang="en-US" sz="6600" dirty="0">
              <a:latin typeface="+mj-ea"/>
              <a:cs typeface="Calibri"/>
            </a:endParaRPr>
          </a:p>
        </p:txBody>
      </p:sp>
      <p:pic>
        <p:nvPicPr>
          <p:cNvPr id="9" name="Grafik 4" descr="A blue letters on a black background&#10;&#10;AI-generated content may be incorrect.">
            <a:extLst>
              <a:ext uri="{FF2B5EF4-FFF2-40B4-BE49-F238E27FC236}">
                <a16:creationId xmlns:a16="http://schemas.microsoft.com/office/drawing/2014/main" id="{35D10226-66DD-65A2-0852-B106FF0272AE}"/>
              </a:ext>
            </a:extLst>
          </p:cNvPr>
          <p:cNvPicPr>
            <a:picLocks noChangeAspect="1"/>
          </p:cNvPicPr>
          <p:nvPr/>
        </p:nvPicPr>
        <p:blipFill>
          <a:blip r:embed="rId2"/>
          <a:srcRect l="-3448" t="-11864" r="-2759" b="-9322"/>
          <a:stretch/>
        </p:blipFill>
        <p:spPr>
          <a:xfrm>
            <a:off x="3883368" y="5293756"/>
            <a:ext cx="4400115" cy="1358681"/>
          </a:xfrm>
          <a:prstGeom prst="rect">
            <a:avLst/>
          </a:prstGeom>
        </p:spPr>
      </p:pic>
    </p:spTree>
    <p:extLst>
      <p:ext uri="{BB962C8B-B14F-4D97-AF65-F5344CB8AC3E}">
        <p14:creationId xmlns:p14="http://schemas.microsoft.com/office/powerpoint/2010/main" val="12334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2C4F74-1FC1-5FFA-392D-3D0F33DC6C7E}"/>
              </a:ext>
            </a:extLst>
          </p:cNvPr>
          <p:cNvSpPr>
            <a:spLocks noGrp="1"/>
          </p:cNvSpPr>
          <p:nvPr/>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t>Introduction to ENTSO-E</a:t>
            </a:r>
          </a:p>
        </p:txBody>
      </p:sp>
      <p:pic>
        <p:nvPicPr>
          <p:cNvPr id="4" name="Picture 3" descr="A map of europe with different colored labels&#10;&#10;Description automatically generated">
            <a:extLst>
              <a:ext uri="{FF2B5EF4-FFF2-40B4-BE49-F238E27FC236}">
                <a16:creationId xmlns:a16="http://schemas.microsoft.com/office/drawing/2014/main" id="{08DEEC56-9EAA-B9ED-B83A-2086065036A9}"/>
              </a:ext>
            </a:extLst>
          </p:cNvPr>
          <p:cNvPicPr>
            <a:picLocks noChangeAspect="1"/>
          </p:cNvPicPr>
          <p:nvPr/>
        </p:nvPicPr>
        <p:blipFill>
          <a:blip r:embed="rId2"/>
          <a:stretch>
            <a:fillRect/>
          </a:stretch>
        </p:blipFill>
        <p:spPr>
          <a:xfrm>
            <a:off x="5269899" y="852745"/>
            <a:ext cx="6594904" cy="5399644"/>
          </a:xfrm>
          <a:prstGeom prst="rect">
            <a:avLst/>
          </a:prstGeom>
        </p:spPr>
      </p:pic>
      <p:sp>
        <p:nvSpPr>
          <p:cNvPr id="11" name="Rectangle: Rounded Corners 10">
            <a:extLst>
              <a:ext uri="{FF2B5EF4-FFF2-40B4-BE49-F238E27FC236}">
                <a16:creationId xmlns:a16="http://schemas.microsoft.com/office/drawing/2014/main" id="{C530B86C-EDE3-47F0-A2FA-7A62103D5F74}"/>
              </a:ext>
            </a:extLst>
          </p:cNvPr>
          <p:cNvSpPr/>
          <p:nvPr/>
        </p:nvSpPr>
        <p:spPr>
          <a:xfrm>
            <a:off x="418371" y="1182364"/>
            <a:ext cx="4713817" cy="852722"/>
          </a:xfrm>
          <a:prstGeom prst="roundRect">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1">
              <a:lnSpc>
                <a:spcPct val="100000"/>
              </a:lnSpc>
              <a:spcAft>
                <a:spcPts val="800"/>
              </a:spcAft>
              <a:buSzPts val="1000"/>
              <a:tabLst>
                <a:tab pos="457200" algn="l"/>
              </a:tabLst>
            </a:pPr>
            <a:r>
              <a:rPr lang="en-GB" sz="1600" b="1" kern="0">
                <a:solidFill>
                  <a:schemeClr val="bg1"/>
                </a:solidFill>
                <a:effectLst/>
                <a:latin typeface="Calibri"/>
                <a:ea typeface="Times New Roman" panose="02020603050405020304" pitchFamily="18" charset="0"/>
                <a:cs typeface="Calibri"/>
              </a:rPr>
              <a:t>500.000 km </a:t>
            </a:r>
            <a:r>
              <a:rPr lang="en-GB" sz="1600" kern="0">
                <a:solidFill>
                  <a:schemeClr val="bg1"/>
                </a:solidFill>
                <a:effectLst/>
                <a:latin typeface="Calibri"/>
                <a:ea typeface="Times New Roman" panose="02020603050405020304" pitchFamily="18" charset="0"/>
                <a:cs typeface="Calibri"/>
              </a:rPr>
              <a:t>of transmission lines</a:t>
            </a:r>
            <a:endParaRPr lang="en-US" sz="1600">
              <a:solidFill>
                <a:schemeClr val="bg1"/>
              </a:solidFill>
              <a:latin typeface="Times New Roman"/>
              <a:ea typeface="Calibri"/>
              <a:cs typeface="Calibri"/>
            </a:endParaRPr>
          </a:p>
          <a:p>
            <a:pPr lvl="1">
              <a:lnSpc>
                <a:spcPct val="100000"/>
              </a:lnSpc>
              <a:spcAft>
                <a:spcPts val="800"/>
              </a:spcAft>
              <a:buSzPts val="1000"/>
              <a:tabLst>
                <a:tab pos="457200" algn="l"/>
              </a:tabLst>
            </a:pPr>
            <a:r>
              <a:rPr lang="en-GB" sz="1600" b="1" kern="0">
                <a:solidFill>
                  <a:schemeClr val="bg1"/>
                </a:solidFill>
                <a:latin typeface="Calibri"/>
                <a:ea typeface="Times New Roman" panose="02020603050405020304" pitchFamily="18" charset="0"/>
                <a:cs typeface="Calibri"/>
              </a:rPr>
              <a:t>520 million citizens</a:t>
            </a:r>
            <a:endParaRPr lang="en-GB" sz="1600" b="1" kern="100">
              <a:solidFill>
                <a:schemeClr val="bg1"/>
              </a:solidFill>
              <a:latin typeface="Times New Roman"/>
              <a:ea typeface="Calibri" panose="020F0502020204030204" pitchFamily="34" charset="0"/>
              <a:cs typeface="Calibri"/>
            </a:endParaRPr>
          </a:p>
        </p:txBody>
      </p:sp>
      <p:sp>
        <p:nvSpPr>
          <p:cNvPr id="12" name="Rectangle: Rounded Corners 11">
            <a:extLst>
              <a:ext uri="{FF2B5EF4-FFF2-40B4-BE49-F238E27FC236}">
                <a16:creationId xmlns:a16="http://schemas.microsoft.com/office/drawing/2014/main" id="{C29FCB55-74DB-71A0-4738-26DD9BC00573}"/>
              </a:ext>
            </a:extLst>
          </p:cNvPr>
          <p:cNvSpPr/>
          <p:nvPr/>
        </p:nvSpPr>
        <p:spPr>
          <a:xfrm>
            <a:off x="386703" y="2189765"/>
            <a:ext cx="4726757" cy="2009819"/>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lnSpc>
                <a:spcPct val="100000"/>
              </a:lnSpc>
              <a:spcAft>
                <a:spcPts val="800"/>
              </a:spcAft>
              <a:buSzPts val="1000"/>
              <a:buFont typeface="Arial" panose="020B0604020202020204" pitchFamily="34" charset="0"/>
              <a:buChar char="•"/>
              <a:tabLst>
                <a:tab pos="457200" algn="l"/>
              </a:tabLst>
            </a:pPr>
            <a:r>
              <a:rPr lang="en-GB" sz="1600" kern="0">
                <a:solidFill>
                  <a:srgbClr val="0F218B"/>
                </a:solidFill>
                <a:effectLst/>
                <a:latin typeface="Calibri"/>
                <a:ea typeface="Times New Roman" panose="02020603050405020304" pitchFamily="18" charset="0"/>
                <a:cs typeface="Calibri"/>
              </a:rPr>
              <a:t>ENTSO-E, established in </a:t>
            </a:r>
            <a:r>
              <a:rPr lang="en-GB" sz="1600" b="1" kern="0">
                <a:solidFill>
                  <a:srgbClr val="0F218B"/>
                </a:solidFill>
                <a:effectLst/>
                <a:latin typeface="Calibri"/>
                <a:ea typeface="Times New Roman" panose="02020603050405020304" pitchFamily="18" charset="0"/>
                <a:cs typeface="Calibri"/>
              </a:rPr>
              <a:t>2009</a:t>
            </a:r>
            <a:r>
              <a:rPr lang="en-GB" sz="1600" b="1" kern="100">
                <a:solidFill>
                  <a:srgbClr val="0F218B"/>
                </a:solidFill>
                <a:latin typeface="Calibri"/>
                <a:ea typeface="Times New Roman" panose="02020603050405020304" pitchFamily="18" charset="0"/>
                <a:cs typeface="Calibri"/>
              </a:rPr>
              <a:t>,</a:t>
            </a:r>
            <a:r>
              <a:rPr lang="en-GB" sz="1600" kern="0">
                <a:solidFill>
                  <a:srgbClr val="0F218B"/>
                </a:solidFill>
                <a:effectLst/>
                <a:latin typeface="Calibri"/>
                <a:ea typeface="Times New Roman" panose="02020603050405020304" pitchFamily="18" charset="0"/>
                <a:cs typeface="Calibri"/>
              </a:rPr>
              <a:t> represents </a:t>
            </a:r>
            <a:r>
              <a:rPr lang="en-GB" sz="1600" b="1" kern="0">
                <a:solidFill>
                  <a:srgbClr val="0F218B"/>
                </a:solidFill>
                <a:effectLst/>
                <a:latin typeface="Calibri"/>
                <a:ea typeface="Times New Roman" panose="02020603050405020304" pitchFamily="18" charset="0"/>
                <a:cs typeface="Calibri"/>
              </a:rPr>
              <a:t>40 TSOs from 36 countries </a:t>
            </a:r>
          </a:p>
          <a:p>
            <a:pPr marL="285750" indent="-285750">
              <a:spcAft>
                <a:spcPts val="800"/>
              </a:spcAft>
              <a:buSzPts val="1000"/>
              <a:buFont typeface="Arial" panose="020B0604020202020204" pitchFamily="34" charset="0"/>
              <a:buChar char="•"/>
              <a:tabLst>
                <a:tab pos="457200" algn="l"/>
              </a:tabLst>
            </a:pPr>
            <a:r>
              <a:rPr lang="en-GB" sz="1600" kern="0">
                <a:solidFill>
                  <a:srgbClr val="0D218B"/>
                </a:solidFill>
                <a:latin typeface="Calibri"/>
                <a:ea typeface="Calibri"/>
                <a:cs typeface="Calibri"/>
              </a:rPr>
              <a:t>ENTSO-E is the Association for </a:t>
            </a:r>
            <a:r>
              <a:rPr lang="en-GB" sz="1600" kern="0">
                <a:solidFill>
                  <a:srgbClr val="0D218B"/>
                </a:solidFill>
                <a:effectLst/>
                <a:latin typeface="Calibri"/>
                <a:ea typeface="Calibri"/>
                <a:cs typeface="Calibri"/>
              </a:rPr>
              <a:t>the </a:t>
            </a:r>
            <a:r>
              <a:rPr lang="en-GB" sz="1600" b="1" kern="0">
                <a:solidFill>
                  <a:srgbClr val="0D218B"/>
                </a:solidFill>
                <a:latin typeface="Calibri"/>
                <a:ea typeface="Calibri"/>
                <a:cs typeface="Calibri"/>
              </a:rPr>
              <a:t>cooperation of </a:t>
            </a:r>
            <a:r>
              <a:rPr lang="en-GB" sz="1600" b="1" kern="0">
                <a:solidFill>
                  <a:srgbClr val="0D218B"/>
                </a:solidFill>
                <a:effectLst/>
                <a:latin typeface="Calibri"/>
                <a:ea typeface="Calibri"/>
                <a:cs typeface="Calibri"/>
              </a:rPr>
              <a:t>TSOs</a:t>
            </a:r>
            <a:r>
              <a:rPr lang="en-GB" sz="1600" kern="0">
                <a:solidFill>
                  <a:srgbClr val="0D218B"/>
                </a:solidFill>
                <a:latin typeface="Calibri"/>
                <a:ea typeface="Calibri"/>
                <a:cs typeface="Calibri"/>
              </a:rPr>
              <a:t>, entities with </a:t>
            </a:r>
            <a:r>
              <a:rPr lang="en-GB" sz="1600" b="1" kern="0">
                <a:solidFill>
                  <a:srgbClr val="0D218B"/>
                </a:solidFill>
                <a:latin typeface="Calibri"/>
                <a:ea typeface="Calibri"/>
                <a:cs typeface="Calibri"/>
              </a:rPr>
              <a:t>public service</a:t>
            </a:r>
            <a:r>
              <a:rPr lang="en-GB" sz="1600" kern="0">
                <a:solidFill>
                  <a:srgbClr val="0D218B"/>
                </a:solidFill>
                <a:effectLst/>
                <a:latin typeface="Calibri"/>
                <a:ea typeface="Calibri"/>
                <a:cs typeface="Calibri"/>
              </a:rPr>
              <a:t> and</a:t>
            </a:r>
            <a:r>
              <a:rPr lang="en-GB" sz="1600" b="1" kern="0">
                <a:solidFill>
                  <a:srgbClr val="0D218B"/>
                </a:solidFill>
                <a:effectLst/>
                <a:latin typeface="Calibri"/>
                <a:ea typeface="Calibri"/>
                <a:cs typeface="Calibri"/>
              </a:rPr>
              <a:t> EU </a:t>
            </a:r>
            <a:r>
              <a:rPr lang="en-GB" sz="1600" b="1" kern="0">
                <a:solidFill>
                  <a:srgbClr val="0D218B"/>
                </a:solidFill>
                <a:latin typeface="Calibri"/>
                <a:ea typeface="Calibri"/>
                <a:cs typeface="Calibri"/>
              </a:rPr>
              <a:t>mandates</a:t>
            </a:r>
            <a:r>
              <a:rPr lang="en-GB" sz="1600" kern="0">
                <a:solidFill>
                  <a:srgbClr val="0D218B"/>
                </a:solidFill>
                <a:latin typeface="Calibri"/>
                <a:ea typeface="Calibri"/>
                <a:cs typeface="Calibri"/>
              </a:rPr>
              <a:t> on:</a:t>
            </a:r>
            <a:endParaRPr lang="en-GB" sz="1600" kern="100">
              <a:solidFill>
                <a:srgbClr val="0D218B"/>
              </a:solidFill>
              <a:latin typeface="Times New Roman"/>
              <a:ea typeface="Calibri" panose="020F0502020204030204" pitchFamily="34" charset="0"/>
              <a:cs typeface="Calibri"/>
            </a:endParaRPr>
          </a:p>
        </p:txBody>
      </p:sp>
      <p:sp>
        <p:nvSpPr>
          <p:cNvPr id="14" name="Rectangle: Rounded Corners 13">
            <a:extLst>
              <a:ext uri="{FF2B5EF4-FFF2-40B4-BE49-F238E27FC236}">
                <a16:creationId xmlns:a16="http://schemas.microsoft.com/office/drawing/2014/main" id="{BCBDFDD5-2D66-0B55-B8E7-FD49CB710644}"/>
              </a:ext>
            </a:extLst>
          </p:cNvPr>
          <p:cNvSpPr/>
          <p:nvPr/>
        </p:nvSpPr>
        <p:spPr>
          <a:xfrm>
            <a:off x="417592" y="4323084"/>
            <a:ext cx="4717953" cy="1892221"/>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2">
              <a:lnSpc>
                <a:spcPct val="150000"/>
              </a:lnSpc>
              <a:tabLst>
                <a:tab pos="457200" algn="l"/>
              </a:tabLst>
            </a:pPr>
            <a:r>
              <a:rPr lang="en-GB" sz="1600" kern="0">
                <a:solidFill>
                  <a:srgbClr val="0F218B"/>
                </a:solidFill>
                <a:effectLst/>
                <a:latin typeface="Calibri"/>
                <a:ea typeface="Times New Roman" panose="02020603050405020304" pitchFamily="18" charset="0"/>
                <a:cs typeface="Calibri"/>
              </a:rPr>
              <a:t>Security of </a:t>
            </a:r>
            <a:r>
              <a:rPr lang="en-GB" sz="1600" b="1" kern="0">
                <a:solidFill>
                  <a:srgbClr val="0F218B"/>
                </a:solidFill>
                <a:effectLst/>
                <a:latin typeface="Calibri"/>
                <a:ea typeface="Times New Roman" panose="02020603050405020304" pitchFamily="18" charset="0"/>
                <a:cs typeface="Calibri"/>
              </a:rPr>
              <a:t>power </a:t>
            </a:r>
            <a:r>
              <a:rPr lang="en-GB" sz="1600" b="1" kern="0">
                <a:solidFill>
                  <a:srgbClr val="0F218B"/>
                </a:solidFill>
                <a:latin typeface="Calibri"/>
                <a:ea typeface="Times New Roman" panose="02020603050405020304" pitchFamily="18" charset="0"/>
                <a:cs typeface="Calibri"/>
              </a:rPr>
              <a:t>system </a:t>
            </a:r>
            <a:endParaRPr lang="en-GB" sz="1600" b="1">
              <a:solidFill>
                <a:srgbClr val="0F218B"/>
              </a:solidFill>
              <a:latin typeface="Times New Roman"/>
              <a:ea typeface="Calibri" panose="020F0502020204030204" pitchFamily="34" charset="0"/>
              <a:cs typeface="Calibri" panose="020F0502020204030204" pitchFamily="34" charset="0"/>
            </a:endParaRPr>
          </a:p>
          <a:p>
            <a:pPr lvl="2">
              <a:lnSpc>
                <a:spcPct val="150000"/>
              </a:lnSpc>
              <a:tabLst>
                <a:tab pos="457200" algn="l"/>
              </a:tabLst>
            </a:pPr>
            <a:r>
              <a:rPr lang="en-GB" sz="1600" kern="0">
                <a:solidFill>
                  <a:srgbClr val="0F218B"/>
                </a:solidFill>
                <a:latin typeface="Calibri"/>
                <a:ea typeface="Calibri"/>
                <a:cs typeface="Calibri"/>
              </a:rPr>
              <a:t>Optimal functioning and development of </a:t>
            </a:r>
            <a:r>
              <a:rPr lang="en-GB" sz="1600" b="1" kern="0">
                <a:solidFill>
                  <a:srgbClr val="0F218B"/>
                </a:solidFill>
                <a:latin typeface="Calibri"/>
                <a:ea typeface="Calibri"/>
                <a:cs typeface="Calibri"/>
              </a:rPr>
              <a:t>electricity markets </a:t>
            </a:r>
            <a:endParaRPr lang="en-GB" sz="1600" b="1">
              <a:solidFill>
                <a:srgbClr val="0F218B"/>
              </a:solidFill>
              <a:latin typeface="Times New Roman"/>
              <a:ea typeface="Calibri" panose="020F0502020204030204" pitchFamily="34" charset="0"/>
              <a:cs typeface="Calibri" panose="020F0502020204030204" pitchFamily="34" charset="0"/>
            </a:endParaRPr>
          </a:p>
          <a:p>
            <a:pPr lvl="2">
              <a:lnSpc>
                <a:spcPct val="150000"/>
              </a:lnSpc>
              <a:tabLst>
                <a:tab pos="457200" algn="l"/>
              </a:tabLst>
            </a:pPr>
            <a:r>
              <a:rPr lang="en-GB" sz="1600" b="1" kern="0">
                <a:solidFill>
                  <a:srgbClr val="0F218B"/>
                </a:solidFill>
                <a:latin typeface="Calibri"/>
                <a:ea typeface="Calibri"/>
                <a:cs typeface="Calibri"/>
              </a:rPr>
              <a:t>Climate-neutrality</a:t>
            </a:r>
            <a:r>
              <a:rPr lang="en-GB" sz="1600" kern="0">
                <a:solidFill>
                  <a:srgbClr val="0F218B"/>
                </a:solidFill>
                <a:effectLst/>
                <a:latin typeface="Calibri"/>
                <a:ea typeface="Calibri"/>
                <a:cs typeface="Calibri"/>
              </a:rPr>
              <a:t> by 2050</a:t>
            </a:r>
            <a:endParaRPr lang="en-GB" sz="1600" b="1">
              <a:solidFill>
                <a:srgbClr val="0F218B"/>
              </a:solidFill>
              <a:latin typeface="Times New Roman"/>
              <a:ea typeface="Calibri" panose="020F0502020204030204" pitchFamily="34" charset="0"/>
              <a:cs typeface="Calibri" panose="020F0502020204030204" pitchFamily="34" charset="0"/>
            </a:endParaRPr>
          </a:p>
        </p:txBody>
      </p:sp>
      <p:pic>
        <p:nvPicPr>
          <p:cNvPr id="15" name="Graphic 8" descr="Bullseye with solid fill">
            <a:extLst>
              <a:ext uri="{FF2B5EF4-FFF2-40B4-BE49-F238E27FC236}">
                <a16:creationId xmlns:a16="http://schemas.microsoft.com/office/drawing/2014/main" id="{B7B74F1E-DBCC-70C4-8804-F87862CF3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971" y="4514022"/>
            <a:ext cx="495300" cy="495300"/>
          </a:xfrm>
          <a:prstGeom prst="rect">
            <a:avLst/>
          </a:prstGeom>
        </p:spPr>
      </p:pic>
      <p:pic>
        <p:nvPicPr>
          <p:cNvPr id="16" name="Graphic 9" descr="Bullseye with solid fill">
            <a:extLst>
              <a:ext uri="{FF2B5EF4-FFF2-40B4-BE49-F238E27FC236}">
                <a16:creationId xmlns:a16="http://schemas.microsoft.com/office/drawing/2014/main" id="{4E44AABA-6F85-AAE4-2478-AA6BD83C6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970" y="5009321"/>
            <a:ext cx="495300" cy="495300"/>
          </a:xfrm>
          <a:prstGeom prst="rect">
            <a:avLst/>
          </a:prstGeom>
        </p:spPr>
      </p:pic>
      <p:pic>
        <p:nvPicPr>
          <p:cNvPr id="17" name="Graphic 10" descr="Bullseye with solid fill">
            <a:extLst>
              <a:ext uri="{FF2B5EF4-FFF2-40B4-BE49-F238E27FC236}">
                <a16:creationId xmlns:a16="http://schemas.microsoft.com/office/drawing/2014/main" id="{030A9B35-F67A-FD71-498E-F94CAEBA4C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969" y="5568120"/>
            <a:ext cx="495300" cy="495300"/>
          </a:xfrm>
          <a:prstGeom prst="rect">
            <a:avLst/>
          </a:prstGeom>
        </p:spPr>
      </p:pic>
    </p:spTree>
    <p:extLst>
      <p:ext uri="{BB962C8B-B14F-4D97-AF65-F5344CB8AC3E}">
        <p14:creationId xmlns:p14="http://schemas.microsoft.com/office/powerpoint/2010/main" val="277718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8470F0-D377-CFC7-E401-A69C0E159A56}"/>
              </a:ext>
            </a:extLst>
          </p:cNvPr>
          <p:cNvSpPr/>
          <p:nvPr/>
        </p:nvSpPr>
        <p:spPr>
          <a:xfrm>
            <a:off x="10552627" y="6208953"/>
            <a:ext cx="1458766" cy="361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C2C4F74-1FC1-5FFA-392D-3D0F33DC6C7E}"/>
              </a:ext>
            </a:extLst>
          </p:cNvPr>
          <p:cNvSpPr>
            <a:spLocks noGrp="1"/>
          </p:cNvSpPr>
          <p:nvPr/>
        </p:nvSpPr>
        <p:spPr>
          <a:xfrm>
            <a:off x="382588" y="462201"/>
            <a:ext cx="11617788" cy="356467"/>
          </a:xfrm>
          <a:prstGeom prst="rect">
            <a:avLst/>
          </a:prstGeom>
          <a:ln>
            <a:noFill/>
          </a:ln>
        </p:spPr>
        <p:txBody>
          <a:bodyPr lIns="91440" tIns="45720" rIns="91440" bIns="45720"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latin typeface="Calibri"/>
                <a:ea typeface="Calibri"/>
                <a:cs typeface="Calibri"/>
              </a:rPr>
              <a:t>What we deliver ? </a:t>
            </a:r>
            <a:endParaRPr lang="en-GB"/>
          </a:p>
        </p:txBody>
      </p:sp>
      <p:sp>
        <p:nvSpPr>
          <p:cNvPr id="6" name="Rectangle: Rounded Corners 5">
            <a:extLst>
              <a:ext uri="{FF2B5EF4-FFF2-40B4-BE49-F238E27FC236}">
                <a16:creationId xmlns:a16="http://schemas.microsoft.com/office/drawing/2014/main" id="{D797DBEB-2BEF-6BF2-416C-9FF1D3CBE8F8}"/>
              </a:ext>
            </a:extLst>
          </p:cNvPr>
          <p:cNvSpPr/>
          <p:nvPr/>
        </p:nvSpPr>
        <p:spPr>
          <a:xfrm>
            <a:off x="343341" y="1717877"/>
            <a:ext cx="5803700" cy="247055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34AA855D-F076-C5E3-1644-D2CB57E263CC}"/>
              </a:ext>
            </a:extLst>
          </p:cNvPr>
          <p:cNvSpPr/>
          <p:nvPr/>
        </p:nvSpPr>
        <p:spPr>
          <a:xfrm>
            <a:off x="2622529" y="1035608"/>
            <a:ext cx="1228963" cy="1119258"/>
          </a:xfrm>
          <a:prstGeom prst="ellipse">
            <a:avLst/>
          </a:prstGeom>
          <a:solidFill>
            <a:schemeClr val="accent2">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8" name="Graphic 7" descr="Gavel with solid fill">
            <a:extLst>
              <a:ext uri="{FF2B5EF4-FFF2-40B4-BE49-F238E27FC236}">
                <a16:creationId xmlns:a16="http://schemas.microsoft.com/office/drawing/2014/main" id="{42B40F61-7DCE-689D-ACDC-256C0D83B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3441" y="1188466"/>
            <a:ext cx="799026" cy="799026"/>
          </a:xfrm>
          <a:prstGeom prst="rect">
            <a:avLst/>
          </a:prstGeom>
        </p:spPr>
      </p:pic>
      <p:sp>
        <p:nvSpPr>
          <p:cNvPr id="9" name="TextBox 8">
            <a:extLst>
              <a:ext uri="{FF2B5EF4-FFF2-40B4-BE49-F238E27FC236}">
                <a16:creationId xmlns:a16="http://schemas.microsoft.com/office/drawing/2014/main" id="{9D28C473-ED82-C818-5CF4-1CCAA44E99B8}"/>
              </a:ext>
            </a:extLst>
          </p:cNvPr>
          <p:cNvSpPr txBox="1"/>
          <p:nvPr/>
        </p:nvSpPr>
        <p:spPr>
          <a:xfrm>
            <a:off x="384801" y="2171686"/>
            <a:ext cx="5679504" cy="176663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pPr>
            <a:r>
              <a:rPr lang="en-GB" sz="1600" b="1" kern="0">
                <a:solidFill>
                  <a:srgbClr val="00947F"/>
                </a:solidFill>
                <a:latin typeface="Calibri"/>
                <a:ea typeface="Calibri"/>
                <a:cs typeface="Calibri"/>
              </a:rPr>
              <a:t>Legally mandated tasks</a:t>
            </a:r>
          </a:p>
          <a:p>
            <a:pPr>
              <a:lnSpc>
                <a:spcPct val="90000"/>
              </a:lnSpc>
            </a:pPr>
            <a:endParaRPr lang="en-GB" sz="1600" kern="0">
              <a:solidFill>
                <a:srgbClr val="00947F"/>
              </a:solidFill>
              <a:latin typeface="Calibri"/>
              <a:ea typeface="Calibri"/>
              <a:cs typeface="Calibri"/>
            </a:endParaRPr>
          </a:p>
          <a:p>
            <a:pPr marL="285750" indent="-285750">
              <a:buFont typeface="Arial"/>
              <a:buChar char="•"/>
            </a:pPr>
            <a:r>
              <a:rPr lang="en-GB" sz="1600" kern="0">
                <a:solidFill>
                  <a:srgbClr val="00947F"/>
                </a:solidFill>
                <a:latin typeface="Calibri"/>
                <a:ea typeface="Calibri"/>
                <a:cs typeface="Calibri"/>
              </a:rPr>
              <a:t>Conducts s</a:t>
            </a:r>
            <a:r>
              <a:rPr lang="en-GB" sz="1600" kern="0">
                <a:solidFill>
                  <a:srgbClr val="00947F"/>
                </a:solidFill>
                <a:effectLst/>
                <a:latin typeface="Calibri"/>
                <a:ea typeface="Calibri"/>
                <a:cs typeface="Calibri"/>
              </a:rPr>
              <a:t>ecurity of s</a:t>
            </a:r>
            <a:r>
              <a:rPr lang="en-GB" sz="1600" kern="0">
                <a:solidFill>
                  <a:srgbClr val="00947F"/>
                </a:solidFill>
                <a:latin typeface="Calibri"/>
                <a:ea typeface="Calibri"/>
                <a:cs typeface="Calibri"/>
              </a:rPr>
              <a:t>upply</a:t>
            </a:r>
            <a:r>
              <a:rPr lang="en-GB" sz="1600" kern="0">
                <a:solidFill>
                  <a:srgbClr val="00947F"/>
                </a:solidFill>
                <a:effectLst/>
                <a:latin typeface="Calibri"/>
                <a:ea typeface="Calibri"/>
                <a:cs typeface="Calibri"/>
              </a:rPr>
              <a:t> and adequacy </a:t>
            </a:r>
            <a:r>
              <a:rPr lang="en-GB" sz="1600" b="1" kern="0">
                <a:solidFill>
                  <a:srgbClr val="00947F"/>
                </a:solidFill>
                <a:effectLst/>
                <a:latin typeface="Calibri"/>
                <a:ea typeface="Calibri"/>
                <a:cs typeface="Calibri"/>
              </a:rPr>
              <a:t>analysis</a:t>
            </a:r>
            <a:endParaRPr lang="en-US" sz="1600">
              <a:solidFill>
                <a:srgbClr val="00947F"/>
              </a:solidFill>
              <a:latin typeface="Trebuchet MS"/>
              <a:ea typeface="Calibri"/>
              <a:cs typeface="Calibri"/>
            </a:endParaRPr>
          </a:p>
          <a:p>
            <a:pPr marL="285750" indent="-285750">
              <a:buFont typeface="Arial"/>
              <a:buChar char="•"/>
            </a:pPr>
            <a:r>
              <a:rPr lang="en-GB" sz="1600">
                <a:solidFill>
                  <a:srgbClr val="00947F"/>
                </a:solidFill>
                <a:latin typeface="Calibri"/>
                <a:ea typeface="Calibri"/>
                <a:cs typeface="Calibri"/>
              </a:rPr>
              <a:t>Develops and implements </a:t>
            </a:r>
            <a:r>
              <a:rPr lang="en-GB" sz="1600" b="1">
                <a:solidFill>
                  <a:srgbClr val="00947F"/>
                </a:solidFill>
                <a:latin typeface="Calibri"/>
                <a:ea typeface="Calibri"/>
                <a:cs typeface="Calibri"/>
              </a:rPr>
              <a:t>technical rules </a:t>
            </a:r>
            <a:r>
              <a:rPr lang="en-GB" sz="1600">
                <a:solidFill>
                  <a:srgbClr val="00947F"/>
                </a:solidFill>
                <a:latin typeface="Calibri"/>
                <a:ea typeface="Calibri"/>
                <a:cs typeface="Calibri"/>
              </a:rPr>
              <a:t>(e.g. </a:t>
            </a:r>
            <a:r>
              <a:rPr lang="en-GB" sz="1600" b="1">
                <a:solidFill>
                  <a:srgbClr val="00947F"/>
                </a:solidFill>
                <a:latin typeface="Calibri"/>
                <a:ea typeface="Calibri"/>
                <a:cs typeface="Calibri"/>
              </a:rPr>
              <a:t>Network Codes)</a:t>
            </a:r>
          </a:p>
          <a:p>
            <a:pPr marL="285750" indent="-285750">
              <a:buFont typeface="Arial"/>
              <a:buChar char="•"/>
            </a:pPr>
            <a:r>
              <a:rPr lang="en-GB" sz="1600">
                <a:solidFill>
                  <a:srgbClr val="00947F"/>
                </a:solidFill>
                <a:latin typeface="Calibri"/>
                <a:ea typeface="Calibri"/>
                <a:cs typeface="Calibri"/>
              </a:rPr>
              <a:t>Coordinates long-term </a:t>
            </a:r>
            <a:r>
              <a:rPr lang="en-GB" sz="1600" b="1">
                <a:solidFill>
                  <a:srgbClr val="00947F"/>
                </a:solidFill>
                <a:latin typeface="Calibri"/>
                <a:ea typeface="Calibri"/>
                <a:cs typeface="Calibri"/>
              </a:rPr>
              <a:t>grid planning</a:t>
            </a:r>
          </a:p>
          <a:p>
            <a:pPr marL="285750" indent="-285750">
              <a:buFont typeface="Arial"/>
              <a:buChar char="•"/>
            </a:pPr>
            <a:r>
              <a:rPr lang="en-GB" sz="1600">
                <a:solidFill>
                  <a:srgbClr val="00947F"/>
                </a:solidFill>
                <a:latin typeface="Calibri"/>
                <a:ea typeface="Calibri"/>
                <a:cs typeface="Calibri"/>
              </a:rPr>
              <a:t>Coordinates </a:t>
            </a:r>
            <a:r>
              <a:rPr lang="en-GB" sz="1600" b="1">
                <a:solidFill>
                  <a:srgbClr val="00947F"/>
                </a:solidFill>
                <a:latin typeface="Calibri"/>
                <a:ea typeface="Calibri"/>
                <a:cs typeface="Calibri"/>
              </a:rPr>
              <a:t>research, development and innovation </a:t>
            </a:r>
            <a:r>
              <a:rPr lang="en-GB" sz="1600">
                <a:solidFill>
                  <a:srgbClr val="00947F"/>
                </a:solidFill>
                <a:latin typeface="Calibri"/>
                <a:ea typeface="Calibri"/>
                <a:cs typeface="Calibri"/>
              </a:rPr>
              <a:t>activities</a:t>
            </a:r>
          </a:p>
          <a:p>
            <a:pPr marL="285750" indent="-285750">
              <a:buFont typeface="Arial"/>
              <a:buChar char="•"/>
            </a:pPr>
            <a:r>
              <a:rPr lang="en-GB" sz="1600">
                <a:solidFill>
                  <a:srgbClr val="00947F"/>
                </a:solidFill>
                <a:latin typeface="Calibri"/>
                <a:ea typeface="Calibri"/>
                <a:cs typeface="Calibri"/>
              </a:rPr>
              <a:t>Develops platforms for </a:t>
            </a:r>
            <a:r>
              <a:rPr lang="en-GB" sz="1600" b="1">
                <a:solidFill>
                  <a:srgbClr val="00947F"/>
                </a:solidFill>
                <a:latin typeface="Calibri"/>
                <a:ea typeface="Calibri"/>
                <a:cs typeface="Calibri"/>
              </a:rPr>
              <a:t>data sharing </a:t>
            </a:r>
            <a:r>
              <a:rPr lang="en-GB" sz="1600">
                <a:solidFill>
                  <a:srgbClr val="00947F"/>
                </a:solidFill>
                <a:latin typeface="Calibri"/>
                <a:ea typeface="Calibri"/>
                <a:cs typeface="Calibri"/>
              </a:rPr>
              <a:t>with market participants</a:t>
            </a:r>
            <a:endParaRPr lang="en-GB" sz="1600">
              <a:solidFill>
                <a:srgbClr val="FFFFFF"/>
              </a:solidFill>
              <a:latin typeface="Trebuchet MS"/>
              <a:ea typeface="Calibri"/>
              <a:cs typeface="Calibri"/>
            </a:endParaRPr>
          </a:p>
        </p:txBody>
      </p:sp>
      <p:pic>
        <p:nvPicPr>
          <p:cNvPr id="11" name="Picture 10" descr="A document with a blue border&#10;&#10;Description automatically generated">
            <a:extLst>
              <a:ext uri="{FF2B5EF4-FFF2-40B4-BE49-F238E27FC236}">
                <a16:creationId xmlns:a16="http://schemas.microsoft.com/office/drawing/2014/main" id="{11ACD954-713E-C5EF-E801-D7D940290429}"/>
              </a:ext>
            </a:extLst>
          </p:cNvPr>
          <p:cNvPicPr>
            <a:picLocks noChangeAspect="1"/>
          </p:cNvPicPr>
          <p:nvPr/>
        </p:nvPicPr>
        <p:blipFill>
          <a:blip r:embed="rId4"/>
          <a:stretch>
            <a:fillRect/>
          </a:stretch>
        </p:blipFill>
        <p:spPr>
          <a:xfrm>
            <a:off x="6584950" y="3972517"/>
            <a:ext cx="1695450" cy="2409825"/>
          </a:xfrm>
          <a:prstGeom prst="rect">
            <a:avLst/>
          </a:prstGeom>
        </p:spPr>
      </p:pic>
      <p:pic>
        <p:nvPicPr>
          <p:cNvPr id="12" name="Picture 11">
            <a:extLst>
              <a:ext uri="{FF2B5EF4-FFF2-40B4-BE49-F238E27FC236}">
                <a16:creationId xmlns:a16="http://schemas.microsoft.com/office/drawing/2014/main" id="{75483BA4-4015-73C6-19FA-AF573D73A429}"/>
              </a:ext>
            </a:extLst>
          </p:cNvPr>
          <p:cNvPicPr>
            <a:picLocks noChangeAspect="1"/>
          </p:cNvPicPr>
          <p:nvPr/>
        </p:nvPicPr>
        <p:blipFill>
          <a:blip r:embed="rId5"/>
          <a:stretch>
            <a:fillRect/>
          </a:stretch>
        </p:blipFill>
        <p:spPr>
          <a:xfrm>
            <a:off x="8404225" y="1562692"/>
            <a:ext cx="1695450" cy="2400300"/>
          </a:xfrm>
          <a:prstGeom prst="rect">
            <a:avLst/>
          </a:prstGeom>
        </p:spPr>
      </p:pic>
      <p:pic>
        <p:nvPicPr>
          <p:cNvPr id="14" name="Picture 13" descr="A screen shot of a cellphone&#10;&#10;Description automatically generated">
            <a:extLst>
              <a:ext uri="{FF2B5EF4-FFF2-40B4-BE49-F238E27FC236}">
                <a16:creationId xmlns:a16="http://schemas.microsoft.com/office/drawing/2014/main" id="{D087BA9F-0766-E63B-0BEB-E24FB171DF20}"/>
              </a:ext>
            </a:extLst>
          </p:cNvPr>
          <p:cNvPicPr>
            <a:picLocks noChangeAspect="1"/>
          </p:cNvPicPr>
          <p:nvPr/>
        </p:nvPicPr>
        <p:blipFill>
          <a:blip r:embed="rId6"/>
          <a:stretch>
            <a:fillRect/>
          </a:stretch>
        </p:blipFill>
        <p:spPr>
          <a:xfrm>
            <a:off x="6581775" y="1556342"/>
            <a:ext cx="1695450" cy="2400300"/>
          </a:xfrm>
          <a:prstGeom prst="rect">
            <a:avLst/>
          </a:prstGeom>
        </p:spPr>
      </p:pic>
      <p:pic>
        <p:nvPicPr>
          <p:cNvPr id="15" name="Picture 14" descr="A cover of a magazine&#10;&#10;Description automatically generated">
            <a:extLst>
              <a:ext uri="{FF2B5EF4-FFF2-40B4-BE49-F238E27FC236}">
                <a16:creationId xmlns:a16="http://schemas.microsoft.com/office/drawing/2014/main" id="{3118746D-388B-FABE-8F4A-88B6A82CB807}"/>
              </a:ext>
            </a:extLst>
          </p:cNvPr>
          <p:cNvPicPr>
            <a:picLocks noChangeAspect="1"/>
          </p:cNvPicPr>
          <p:nvPr/>
        </p:nvPicPr>
        <p:blipFill>
          <a:blip r:embed="rId7"/>
          <a:stretch>
            <a:fillRect/>
          </a:stretch>
        </p:blipFill>
        <p:spPr>
          <a:xfrm>
            <a:off x="10171113" y="3942355"/>
            <a:ext cx="1749425" cy="2466975"/>
          </a:xfrm>
          <a:prstGeom prst="rect">
            <a:avLst/>
          </a:prstGeom>
        </p:spPr>
      </p:pic>
      <p:pic>
        <p:nvPicPr>
          <p:cNvPr id="2" name="Picture 1" descr="ENTSO-E and ENTSOG TYNDP 2024 Draft Scenarios Report">
            <a:extLst>
              <a:ext uri="{FF2B5EF4-FFF2-40B4-BE49-F238E27FC236}">
                <a16:creationId xmlns:a16="http://schemas.microsoft.com/office/drawing/2014/main" id="{250F1141-A35F-8FB7-F022-30CDAA0EF6BE}"/>
              </a:ext>
            </a:extLst>
          </p:cNvPr>
          <p:cNvPicPr>
            <a:picLocks noChangeAspect="1"/>
          </p:cNvPicPr>
          <p:nvPr/>
        </p:nvPicPr>
        <p:blipFill>
          <a:blip r:embed="rId8"/>
          <a:stretch>
            <a:fillRect/>
          </a:stretch>
        </p:blipFill>
        <p:spPr>
          <a:xfrm>
            <a:off x="10165948" y="1547503"/>
            <a:ext cx="1686494" cy="2406698"/>
          </a:xfrm>
          <a:prstGeom prst="rect">
            <a:avLst/>
          </a:prstGeom>
        </p:spPr>
      </p:pic>
      <p:pic>
        <p:nvPicPr>
          <p:cNvPr id="3" name="Picture 2" descr="Executive Summary:&lt;br&gt;System Flexibility Needs for the Energy Transition">
            <a:extLst>
              <a:ext uri="{FF2B5EF4-FFF2-40B4-BE49-F238E27FC236}">
                <a16:creationId xmlns:a16="http://schemas.microsoft.com/office/drawing/2014/main" id="{F6A5F41D-8466-DDDC-A77B-F866FCA01294}"/>
              </a:ext>
            </a:extLst>
          </p:cNvPr>
          <p:cNvPicPr>
            <a:picLocks noChangeAspect="1"/>
          </p:cNvPicPr>
          <p:nvPr/>
        </p:nvPicPr>
        <p:blipFill>
          <a:blip r:embed="rId9"/>
          <a:stretch>
            <a:fillRect/>
          </a:stretch>
        </p:blipFill>
        <p:spPr>
          <a:xfrm>
            <a:off x="8409295" y="3978292"/>
            <a:ext cx="1742365" cy="2401451"/>
          </a:xfrm>
          <a:prstGeom prst="rect">
            <a:avLst/>
          </a:prstGeom>
        </p:spPr>
      </p:pic>
      <p:sp>
        <p:nvSpPr>
          <p:cNvPr id="4" name="Rectangle: Rounded Corners 3">
            <a:extLst>
              <a:ext uri="{FF2B5EF4-FFF2-40B4-BE49-F238E27FC236}">
                <a16:creationId xmlns:a16="http://schemas.microsoft.com/office/drawing/2014/main" id="{A54A5E42-6AB6-9B89-CCC8-C90A16576D1C}"/>
              </a:ext>
            </a:extLst>
          </p:cNvPr>
          <p:cNvSpPr/>
          <p:nvPr/>
        </p:nvSpPr>
        <p:spPr>
          <a:xfrm>
            <a:off x="378867" y="4315085"/>
            <a:ext cx="5802857" cy="18940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90000"/>
              </a:lnSpc>
              <a:buFont typeface="Arial,Sans-Serif"/>
              <a:buChar char="•"/>
            </a:pPr>
            <a:r>
              <a:rPr lang="en-GB" sz="1600" b="1">
                <a:solidFill>
                  <a:srgbClr val="0D218B"/>
                </a:solidFill>
                <a:latin typeface="Calibri"/>
                <a:ea typeface="Calibri"/>
                <a:cs typeface="Calibri"/>
              </a:rPr>
              <a:t>Synchronisation of Ukraine, Baltics with Continental Europe </a:t>
            </a:r>
            <a:r>
              <a:rPr lang="en-GB" sz="1600">
                <a:solidFill>
                  <a:srgbClr val="0D218B"/>
                </a:solidFill>
                <a:latin typeface="Calibri"/>
                <a:ea typeface="Calibri"/>
                <a:cs typeface="Calibri"/>
              </a:rPr>
              <a:t>(co-operation between TSOs) </a:t>
            </a:r>
            <a:endParaRPr lang="en-US" sz="1600">
              <a:solidFill>
                <a:srgbClr val="0D218B"/>
              </a:solidFill>
              <a:latin typeface="Calibri"/>
              <a:ea typeface="Calibri"/>
              <a:cs typeface="Calibri"/>
            </a:endParaRPr>
          </a:p>
          <a:p>
            <a:pPr marL="285750" indent="-285750">
              <a:lnSpc>
                <a:spcPct val="90000"/>
              </a:lnSpc>
              <a:buFont typeface="Arial,Sans-Serif"/>
              <a:buChar char="•"/>
            </a:pPr>
            <a:endParaRPr lang="en-GB" sz="1600">
              <a:solidFill>
                <a:srgbClr val="0D218B"/>
              </a:solidFill>
              <a:latin typeface="Calibri"/>
              <a:ea typeface="Calibri"/>
              <a:cs typeface="Calibri"/>
            </a:endParaRPr>
          </a:p>
          <a:p>
            <a:pPr marL="285750" indent="-285750">
              <a:lnSpc>
                <a:spcPct val="90000"/>
              </a:lnSpc>
              <a:buFont typeface="Arial,Sans-Serif"/>
              <a:buChar char="•"/>
            </a:pPr>
            <a:r>
              <a:rPr lang="en-GB" sz="1600" b="1">
                <a:solidFill>
                  <a:srgbClr val="0D218B"/>
                </a:solidFill>
                <a:latin typeface="Calibri"/>
                <a:ea typeface="Calibri"/>
                <a:cs typeface="Calibri"/>
              </a:rPr>
              <a:t>EU Action Plan for Grids </a:t>
            </a:r>
            <a:r>
              <a:rPr lang="en-GB" sz="1600">
                <a:solidFill>
                  <a:srgbClr val="0D218B"/>
                </a:solidFill>
                <a:latin typeface="Calibri"/>
                <a:ea typeface="Calibri"/>
                <a:cs typeface="Calibri"/>
              </a:rPr>
              <a:t>(co-operation with manufacturers and distribution) </a:t>
            </a:r>
            <a:endParaRPr lang="en-US" sz="1600">
              <a:solidFill>
                <a:srgbClr val="0D218B"/>
              </a:solidFill>
              <a:latin typeface="Calibri"/>
              <a:ea typeface="Calibri"/>
              <a:cs typeface="Calibri"/>
            </a:endParaRPr>
          </a:p>
          <a:p>
            <a:pPr marL="285750" indent="-285750">
              <a:lnSpc>
                <a:spcPct val="90000"/>
              </a:lnSpc>
              <a:buFont typeface="Arial,Sans-Serif"/>
              <a:buChar char="•"/>
            </a:pPr>
            <a:endParaRPr lang="en-GB" sz="1600">
              <a:solidFill>
                <a:srgbClr val="0D218B"/>
              </a:solidFill>
              <a:latin typeface="Calibri"/>
              <a:ea typeface="Calibri"/>
              <a:cs typeface="Calibri"/>
            </a:endParaRPr>
          </a:p>
          <a:p>
            <a:pPr marL="285750" indent="-285750">
              <a:lnSpc>
                <a:spcPct val="90000"/>
              </a:lnSpc>
              <a:buFont typeface="Arial,Sans-Serif"/>
              <a:buChar char="•"/>
            </a:pPr>
            <a:r>
              <a:rPr lang="en-GB" sz="1600" b="1">
                <a:solidFill>
                  <a:srgbClr val="0D218B"/>
                </a:solidFill>
                <a:latin typeface="Calibri"/>
                <a:ea typeface="Calibri"/>
                <a:cs typeface="Calibri"/>
              </a:rPr>
              <a:t>Identification of flexibility needs </a:t>
            </a:r>
            <a:r>
              <a:rPr lang="en-GB" sz="1600">
                <a:solidFill>
                  <a:srgbClr val="0D218B"/>
                </a:solidFill>
                <a:latin typeface="Calibri"/>
                <a:ea typeface="Calibri"/>
                <a:cs typeface="Calibri"/>
              </a:rPr>
              <a:t>(Electricity Market Design package)</a:t>
            </a:r>
            <a:endParaRPr lang="en-US">
              <a:solidFill>
                <a:srgbClr val="0D218B"/>
              </a:solidFill>
            </a:endParaRPr>
          </a:p>
        </p:txBody>
      </p:sp>
      <p:sp>
        <p:nvSpPr>
          <p:cNvPr id="13" name="Rectangle 12">
            <a:extLst>
              <a:ext uri="{FF2B5EF4-FFF2-40B4-BE49-F238E27FC236}">
                <a16:creationId xmlns:a16="http://schemas.microsoft.com/office/drawing/2014/main" id="{33B5A088-519F-D3F5-637F-E69C389E1E5A}"/>
              </a:ext>
            </a:extLst>
          </p:cNvPr>
          <p:cNvSpPr/>
          <p:nvPr/>
        </p:nvSpPr>
        <p:spPr>
          <a:xfrm>
            <a:off x="10694694" y="6351020"/>
            <a:ext cx="1458766" cy="361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56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1FC6B6A-7AC8-E639-6413-6CF30E633BEA}"/>
              </a:ext>
            </a:extLst>
          </p:cNvPr>
          <p:cNvSpPr/>
          <p:nvPr/>
        </p:nvSpPr>
        <p:spPr>
          <a:xfrm>
            <a:off x="10552627" y="6208953"/>
            <a:ext cx="1458766" cy="361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8A093-74BF-9D89-5632-97D109E35E23}"/>
              </a:ext>
            </a:extLst>
          </p:cNvPr>
          <p:cNvSpPr>
            <a:spLocks noGrp="1"/>
          </p:cNvSpPr>
          <p:nvPr>
            <p:ph type="title"/>
          </p:nvPr>
        </p:nvSpPr>
        <p:spPr>
          <a:xfrm>
            <a:off x="341948" y="330121"/>
            <a:ext cx="11617788" cy="356467"/>
          </a:xfrm>
        </p:spPr>
        <p:txBody>
          <a:bodyPr lIns="91440" tIns="45720" rIns="91440" bIns="45720" anchor="ctr"/>
          <a:lstStyle/>
          <a:p>
            <a:r>
              <a:rPr lang="en-US">
                <a:latin typeface="Calibri"/>
                <a:ea typeface="Calibri"/>
                <a:cs typeface="Calibri"/>
              </a:rPr>
              <a:t>Baltic Synchronisation</a:t>
            </a:r>
            <a:endParaRPr lang="en-US"/>
          </a:p>
        </p:txBody>
      </p:sp>
      <p:sp>
        <p:nvSpPr>
          <p:cNvPr id="3" name="Text Placeholder 2">
            <a:extLst>
              <a:ext uri="{FF2B5EF4-FFF2-40B4-BE49-F238E27FC236}">
                <a16:creationId xmlns:a16="http://schemas.microsoft.com/office/drawing/2014/main" id="{77EF9366-D42C-F74A-0A9F-9B4C557D226A}"/>
              </a:ext>
            </a:extLst>
          </p:cNvPr>
          <p:cNvSpPr>
            <a:spLocks noGrp="1"/>
          </p:cNvSpPr>
          <p:nvPr>
            <p:ph type="body" sz="quarter" idx="12"/>
          </p:nvPr>
        </p:nvSpPr>
        <p:spPr>
          <a:xfrm>
            <a:off x="341948" y="697136"/>
            <a:ext cx="11617788" cy="442428"/>
          </a:xfrm>
        </p:spPr>
        <p:txBody>
          <a:bodyPr/>
          <a:lstStyle/>
          <a:p>
            <a:r>
              <a:rPr lang="en-US">
                <a:latin typeface="Calibri"/>
                <a:ea typeface="Calibri"/>
                <a:cs typeface="Calibri"/>
              </a:rPr>
              <a:t>7-8 February, Vilnius</a:t>
            </a:r>
            <a:endParaRPr lang="en-US"/>
          </a:p>
        </p:txBody>
      </p:sp>
      <p:sp>
        <p:nvSpPr>
          <p:cNvPr id="5" name="Rectangle: Rounded Corners 4">
            <a:extLst>
              <a:ext uri="{FF2B5EF4-FFF2-40B4-BE49-F238E27FC236}">
                <a16:creationId xmlns:a16="http://schemas.microsoft.com/office/drawing/2014/main" id="{CB9968DB-732D-ADCD-8A37-FB7DD987161A}"/>
              </a:ext>
            </a:extLst>
          </p:cNvPr>
          <p:cNvSpPr/>
          <p:nvPr/>
        </p:nvSpPr>
        <p:spPr>
          <a:xfrm>
            <a:off x="2016809" y="4816599"/>
            <a:ext cx="9682480" cy="1834699"/>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lgn="ctr"/>
            <a:r>
              <a:rPr lang="en-US" sz="1600" i="1">
                <a:solidFill>
                  <a:srgbClr val="0D218B"/>
                </a:solidFill>
                <a:latin typeface="Calibri"/>
                <a:ea typeface="+mn-lt"/>
                <a:cs typeface="+mn-lt"/>
              </a:rPr>
              <a:t>The approval of the Baltic States CFI Agreement by Continental Europe TSOs in 2019 was the beginning of a six years period of hard work. Today we reached our common target – the synchronization. From now on we have the same frequency from Lisbon to Tallin (our common heart beat) which means that we instantaneously support each other and that we also share our instabilities. </a:t>
            </a:r>
            <a:endParaRPr lang="en-US" sz="1600" i="1">
              <a:solidFill>
                <a:srgbClr val="0D218B"/>
              </a:solidFill>
              <a:latin typeface="Calibri"/>
              <a:ea typeface="Calibri"/>
              <a:cs typeface="Calibri"/>
            </a:endParaRPr>
          </a:p>
          <a:p>
            <a:pPr lvl="1" algn="ctr"/>
            <a:r>
              <a:rPr lang="en-US" sz="1600" i="1">
                <a:solidFill>
                  <a:srgbClr val="0D218B"/>
                </a:solidFill>
                <a:latin typeface="Calibri"/>
                <a:ea typeface="+mn-lt"/>
                <a:cs typeface="+mn-lt"/>
              </a:rPr>
              <a:t>This is like living in the same house - we warmly welcome the Baltic TSOs in the Continental Europe TSOs family.</a:t>
            </a:r>
          </a:p>
          <a:p>
            <a:pPr lvl="1" algn="r"/>
            <a:r>
              <a:rPr lang="en-US" sz="1600" b="1">
                <a:solidFill>
                  <a:srgbClr val="0D218B"/>
                </a:solidFill>
                <a:latin typeface="Calibri"/>
                <a:ea typeface="Calibri"/>
                <a:cs typeface="Calibri"/>
              </a:rPr>
              <a:t>Albino Marquez, Convenor of RG CE</a:t>
            </a:r>
          </a:p>
        </p:txBody>
      </p:sp>
      <p:pic>
        <p:nvPicPr>
          <p:cNvPr id="6" name="Picture 5" descr="A person in a suit and tie&#10;&#10;AI-generated content may be incorrect.">
            <a:extLst>
              <a:ext uri="{FF2B5EF4-FFF2-40B4-BE49-F238E27FC236}">
                <a16:creationId xmlns:a16="http://schemas.microsoft.com/office/drawing/2014/main" id="{29012E49-A926-FA61-C02F-982D1EB3F4F9}"/>
              </a:ext>
            </a:extLst>
          </p:cNvPr>
          <p:cNvPicPr>
            <a:picLocks noChangeAspect="1"/>
          </p:cNvPicPr>
          <p:nvPr/>
        </p:nvPicPr>
        <p:blipFill>
          <a:blip r:embed="rId2"/>
          <a:srcRect r="10617" b="8148"/>
          <a:stretch/>
        </p:blipFill>
        <p:spPr>
          <a:xfrm>
            <a:off x="607678" y="4686094"/>
            <a:ext cx="2011684" cy="2082803"/>
          </a:xfrm>
          <a:prstGeom prst="ellipse">
            <a:avLst/>
          </a:prstGeom>
          <a:ln w="57150">
            <a:solidFill>
              <a:schemeClr val="bg1"/>
            </a:solidFill>
          </a:ln>
        </p:spPr>
      </p:pic>
      <p:pic>
        <p:nvPicPr>
          <p:cNvPr id="8" name="Picture 7" descr="A map of the baltic states&#10;&#10;AI-generated content may be incorrect.">
            <a:extLst>
              <a:ext uri="{FF2B5EF4-FFF2-40B4-BE49-F238E27FC236}">
                <a16:creationId xmlns:a16="http://schemas.microsoft.com/office/drawing/2014/main" id="{34233EAF-D46D-5DE8-05AF-6564D578310C}"/>
              </a:ext>
            </a:extLst>
          </p:cNvPr>
          <p:cNvPicPr>
            <a:picLocks noChangeAspect="1"/>
          </p:cNvPicPr>
          <p:nvPr/>
        </p:nvPicPr>
        <p:blipFill>
          <a:blip r:embed="rId3"/>
          <a:stretch>
            <a:fillRect/>
          </a:stretch>
        </p:blipFill>
        <p:spPr>
          <a:xfrm>
            <a:off x="6852950" y="599518"/>
            <a:ext cx="5009185" cy="3958444"/>
          </a:xfrm>
          <a:prstGeom prst="roundRect">
            <a:avLst/>
          </a:prstGeom>
        </p:spPr>
      </p:pic>
      <p:pic>
        <p:nvPicPr>
          <p:cNvPr id="14" name="Picture 13">
            <a:extLst>
              <a:ext uri="{FF2B5EF4-FFF2-40B4-BE49-F238E27FC236}">
                <a16:creationId xmlns:a16="http://schemas.microsoft.com/office/drawing/2014/main" id="{844DF76E-9E34-1C1E-16C8-98AA412CBDCF}"/>
              </a:ext>
            </a:extLst>
          </p:cNvPr>
          <p:cNvPicPr>
            <a:picLocks noChangeAspect="1"/>
          </p:cNvPicPr>
          <p:nvPr/>
        </p:nvPicPr>
        <p:blipFill>
          <a:blip r:embed="rId4"/>
          <a:stretch>
            <a:fillRect/>
          </a:stretch>
        </p:blipFill>
        <p:spPr>
          <a:xfrm>
            <a:off x="536145" y="1328737"/>
            <a:ext cx="6082762" cy="3141475"/>
          </a:xfrm>
          <a:prstGeom prst="roundRect">
            <a:avLst/>
          </a:prstGeom>
          <a:ln w="57150">
            <a:solidFill>
              <a:schemeClr val="accent6">
                <a:lumMod val="75000"/>
              </a:schemeClr>
            </a:solidFill>
          </a:ln>
        </p:spPr>
      </p:pic>
    </p:spTree>
    <p:extLst>
      <p:ext uri="{BB962C8B-B14F-4D97-AF65-F5344CB8AC3E}">
        <p14:creationId xmlns:p14="http://schemas.microsoft.com/office/powerpoint/2010/main" val="267621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A529A2-8E8F-7C6C-496E-AC3334610E11}"/>
              </a:ext>
            </a:extLst>
          </p:cNvPr>
          <p:cNvSpPr>
            <a:spLocks noGrp="1"/>
          </p:cNvSpPr>
          <p:nvPr/>
        </p:nvSpPr>
        <p:spPr>
          <a:xfrm>
            <a:off x="382588" y="462201"/>
            <a:ext cx="11617788" cy="356467"/>
          </a:xfrm>
          <a:prstGeom prst="rect">
            <a:avLst/>
          </a:prstGeom>
          <a:ln>
            <a:noFill/>
          </a:ln>
        </p:spPr>
        <p:txBody>
          <a:bodyPr lIns="91440" tIns="45720" rIns="91440" bIns="45720"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latin typeface="Calibri"/>
                <a:cs typeface="Calibri"/>
              </a:rPr>
              <a:t>Electricity import capacity to Ukraine-Moldova</a:t>
            </a:r>
          </a:p>
        </p:txBody>
      </p:sp>
      <p:sp>
        <p:nvSpPr>
          <p:cNvPr id="6" name="Text Placeholder 4">
            <a:extLst>
              <a:ext uri="{FF2B5EF4-FFF2-40B4-BE49-F238E27FC236}">
                <a16:creationId xmlns:a16="http://schemas.microsoft.com/office/drawing/2014/main" id="{D5C546C5-D688-C1A8-BF05-A954E5D29259}"/>
              </a:ext>
            </a:extLst>
          </p:cNvPr>
          <p:cNvSpPr>
            <a:spLocks noGrp="1"/>
          </p:cNvSpPr>
          <p:nvPr/>
        </p:nvSpPr>
        <p:spPr>
          <a:xfrm>
            <a:off x="479376" y="814562"/>
            <a:ext cx="7538224" cy="396936"/>
          </a:xfrm>
          <a:prstGeom prst="rect">
            <a:avLst/>
          </a:prstGeom>
          <a:ln>
            <a:noFill/>
          </a:ln>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FB29A"/>
                </a:solidFill>
                <a:latin typeface="Calibri"/>
                <a:cs typeface="Calibri"/>
              </a:rPr>
              <a:t>Increase of the capacity available for the </a:t>
            </a:r>
            <a:r>
              <a:rPr lang="en-US" b="1">
                <a:solidFill>
                  <a:srgbClr val="0FB29A"/>
                </a:solidFill>
                <a:latin typeface="Calibri"/>
                <a:cs typeface="Calibri"/>
              </a:rPr>
              <a:t>market during the winter 2024-25</a:t>
            </a:r>
          </a:p>
        </p:txBody>
      </p:sp>
      <p:pic>
        <p:nvPicPr>
          <p:cNvPr id="8" name="Picture 7" descr="A map of a country with points and lines&#10;&#10;Description automatically generated">
            <a:extLst>
              <a:ext uri="{FF2B5EF4-FFF2-40B4-BE49-F238E27FC236}">
                <a16:creationId xmlns:a16="http://schemas.microsoft.com/office/drawing/2014/main" id="{C04BF2B7-8520-0676-18A7-6083FFB17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20" y="3253640"/>
            <a:ext cx="4814811" cy="3344377"/>
          </a:xfrm>
          <a:prstGeom prst="roundRect">
            <a:avLst/>
          </a:prstGeom>
          <a:ln w="12700">
            <a:solidFill>
              <a:srgbClr val="00947F"/>
            </a:solidFill>
          </a:ln>
        </p:spPr>
      </p:pic>
      <p:sp>
        <p:nvSpPr>
          <p:cNvPr id="9" name="Rectangle: Rounded Corners 8">
            <a:extLst>
              <a:ext uri="{FF2B5EF4-FFF2-40B4-BE49-F238E27FC236}">
                <a16:creationId xmlns:a16="http://schemas.microsoft.com/office/drawing/2014/main" id="{192D89FF-E32D-EAC5-9756-4B431F76A680}"/>
              </a:ext>
            </a:extLst>
          </p:cNvPr>
          <p:cNvSpPr/>
          <p:nvPr/>
        </p:nvSpPr>
        <p:spPr>
          <a:xfrm>
            <a:off x="386686" y="1353403"/>
            <a:ext cx="11407252" cy="177420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a:buChar char="•"/>
            </a:pPr>
            <a:r>
              <a:rPr lang="en-GB" sz="1600">
                <a:solidFill>
                  <a:srgbClr val="3A3A3F"/>
                </a:solidFill>
                <a:latin typeface="Calibri"/>
                <a:cs typeface="Calibri"/>
              </a:rPr>
              <a:t>In order to increase the commercial import capacity for the winter 2024-25, new calculations were performed on a specific </a:t>
            </a:r>
            <a:r>
              <a:rPr lang="en-GB" sz="1600" b="1">
                <a:solidFill>
                  <a:schemeClr val="accent1"/>
                </a:solidFill>
                <a:latin typeface="Calibri"/>
                <a:cs typeface="Calibri"/>
              </a:rPr>
              <a:t>grid model representative for the winter </a:t>
            </a:r>
            <a:r>
              <a:rPr lang="en-GB" sz="1600">
                <a:solidFill>
                  <a:srgbClr val="3A3A3F"/>
                </a:solidFill>
                <a:latin typeface="Calibri"/>
                <a:cs typeface="Calibri"/>
              </a:rPr>
              <a:t>situation.</a:t>
            </a:r>
            <a:endParaRPr lang="en-US" sz="1600">
              <a:solidFill>
                <a:srgbClr val="3A3A3F"/>
              </a:solidFill>
              <a:latin typeface="Calibri"/>
              <a:cs typeface="Calibri"/>
            </a:endParaRPr>
          </a:p>
          <a:p>
            <a:pPr marL="285750" indent="-285750">
              <a:buFont typeface="Arial,Sans-Serif"/>
              <a:buChar char="•"/>
            </a:pPr>
            <a:endParaRPr lang="en-GB" sz="1200">
              <a:solidFill>
                <a:srgbClr val="3A3A3F"/>
              </a:solidFill>
              <a:latin typeface="Calibri"/>
              <a:cs typeface="Calibri"/>
            </a:endParaRPr>
          </a:p>
          <a:p>
            <a:pPr marL="285750" indent="-285750">
              <a:buFont typeface="Arial,Sans-Serif"/>
              <a:buChar char="•"/>
            </a:pPr>
            <a:r>
              <a:rPr lang="en-GB" sz="1600">
                <a:solidFill>
                  <a:srgbClr val="3A3A3F"/>
                </a:solidFill>
                <a:latin typeface="Calibri"/>
                <a:cs typeface="Calibri"/>
              </a:rPr>
              <a:t>In addition, TSOs identified new </a:t>
            </a:r>
            <a:r>
              <a:rPr lang="en-GB" sz="1600" b="1">
                <a:solidFill>
                  <a:schemeClr val="accent1"/>
                </a:solidFill>
                <a:latin typeface="Calibri"/>
                <a:cs typeface="Calibri"/>
              </a:rPr>
              <a:t>remedial actions </a:t>
            </a:r>
            <a:r>
              <a:rPr lang="en-GB" sz="1600">
                <a:solidFill>
                  <a:srgbClr val="3A3A3F"/>
                </a:solidFill>
                <a:latin typeface="Calibri"/>
                <a:cs typeface="Calibri"/>
              </a:rPr>
              <a:t>which were integrated into the calculations.</a:t>
            </a:r>
            <a:endParaRPr lang="en-US" sz="1600">
              <a:solidFill>
                <a:srgbClr val="3A3A3F"/>
              </a:solidFill>
              <a:latin typeface="Calibri"/>
              <a:cs typeface="Calibri"/>
            </a:endParaRPr>
          </a:p>
          <a:p>
            <a:pPr marL="285750" indent="-285750">
              <a:buFont typeface="Arial,Sans-Serif"/>
              <a:buChar char="•"/>
            </a:pPr>
            <a:endParaRPr lang="en-GB" sz="1200">
              <a:solidFill>
                <a:srgbClr val="3A3A3F"/>
              </a:solidFill>
              <a:latin typeface="Calibri"/>
              <a:cs typeface="Calibri"/>
            </a:endParaRPr>
          </a:p>
          <a:p>
            <a:pPr marL="285750" indent="-285750">
              <a:buFont typeface="Arial,Sans-Serif"/>
              <a:buChar char="•"/>
            </a:pPr>
            <a:r>
              <a:rPr lang="en-GB" sz="1600">
                <a:solidFill>
                  <a:srgbClr val="3A3A3F"/>
                </a:solidFill>
                <a:latin typeface="Calibri"/>
                <a:cs typeface="Calibri"/>
              </a:rPr>
              <a:t>As a result, the commercial import capacity to Ukraine and Moldova will be increased to </a:t>
            </a:r>
            <a:r>
              <a:rPr lang="en-GB" sz="1600" b="1">
                <a:solidFill>
                  <a:schemeClr val="accent1"/>
                </a:solidFill>
                <a:latin typeface="Calibri"/>
                <a:cs typeface="Calibri"/>
              </a:rPr>
              <a:t>2.100 MW during the winter</a:t>
            </a:r>
            <a:r>
              <a:rPr lang="en-GB" sz="1600">
                <a:solidFill>
                  <a:srgbClr val="3A3A3F"/>
                </a:solidFill>
                <a:latin typeface="Calibri"/>
                <a:cs typeface="Calibri"/>
              </a:rPr>
              <a:t> </a:t>
            </a:r>
            <a:r>
              <a:rPr lang="en-GB" sz="1600" b="1">
                <a:solidFill>
                  <a:schemeClr val="accent1"/>
                </a:solidFill>
                <a:latin typeface="Calibri"/>
                <a:cs typeface="Calibri"/>
              </a:rPr>
              <a:t>on a permanent basis </a:t>
            </a:r>
            <a:r>
              <a:rPr lang="en-GB" sz="1600">
                <a:solidFill>
                  <a:schemeClr val="tx1"/>
                </a:solidFill>
                <a:latin typeface="Calibri"/>
                <a:cs typeface="Calibri"/>
              </a:rPr>
              <a:t>when all interconnections are in operation.</a:t>
            </a:r>
            <a:r>
              <a:rPr lang="en-GB" sz="1600" b="1">
                <a:solidFill>
                  <a:schemeClr val="accent1"/>
                </a:solidFill>
                <a:latin typeface="Calibri"/>
                <a:cs typeface="Calibri"/>
              </a:rPr>
              <a:t> </a:t>
            </a:r>
            <a:r>
              <a:rPr lang="en-GB" sz="1600">
                <a:solidFill>
                  <a:srgbClr val="3A3A3F"/>
                </a:solidFill>
                <a:latin typeface="Calibri"/>
                <a:cs typeface="Calibri"/>
              </a:rPr>
              <a:t>This increase of 400 MW will be applicable from 1 December 2024.</a:t>
            </a:r>
            <a:endParaRPr lang="en-US"/>
          </a:p>
        </p:txBody>
      </p:sp>
      <p:sp>
        <p:nvSpPr>
          <p:cNvPr id="10" name="Rectangle: Rounded Corners 9">
            <a:extLst>
              <a:ext uri="{FF2B5EF4-FFF2-40B4-BE49-F238E27FC236}">
                <a16:creationId xmlns:a16="http://schemas.microsoft.com/office/drawing/2014/main" id="{252491D9-E2B5-526E-2966-49321241A938}"/>
              </a:ext>
            </a:extLst>
          </p:cNvPr>
          <p:cNvSpPr/>
          <p:nvPr/>
        </p:nvSpPr>
        <p:spPr>
          <a:xfrm>
            <a:off x="5459106" y="3252716"/>
            <a:ext cx="6334833" cy="268406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rtl="0">
              <a:buFont typeface="Arial,Sans-Serif"/>
              <a:buChar char="•"/>
            </a:pPr>
            <a:r>
              <a:rPr lang="en-GB" sz="1600" baseline="0" dirty="0">
                <a:solidFill>
                  <a:srgbClr val="3A3A3F"/>
                </a:solidFill>
                <a:latin typeface="Calibri"/>
                <a:ea typeface="Arial"/>
                <a:cs typeface="Arial"/>
              </a:rPr>
              <a:t>As previously, the import capacity will be shared between the 5 relevant borders.</a:t>
            </a:r>
            <a:r>
              <a:rPr lang="en-US" sz="1600" dirty="0">
                <a:solidFill>
                  <a:srgbClr val="3A3A3F"/>
                </a:solidFill>
                <a:latin typeface="Calibri"/>
                <a:ea typeface="Arial"/>
                <a:cs typeface="Arial"/>
              </a:rPr>
              <a:t>​</a:t>
            </a:r>
          </a:p>
          <a:p>
            <a:pPr marL="285750" lvl="0" indent="-285750" rtl="0">
              <a:buFont typeface="Arial,Sans-Serif"/>
              <a:buChar char="•"/>
            </a:pPr>
            <a:endParaRPr lang="en-GB" sz="1600">
              <a:solidFill>
                <a:srgbClr val="3A3A3F"/>
              </a:solidFill>
              <a:latin typeface="Calibri"/>
              <a:ea typeface="Arial"/>
              <a:cs typeface="Arial"/>
            </a:endParaRPr>
          </a:p>
          <a:p>
            <a:pPr marL="285750" indent="-285750">
              <a:buFont typeface="Arial,Sans-Serif"/>
              <a:buChar char="•"/>
            </a:pPr>
            <a:r>
              <a:rPr lang="en-GB" sz="1600" baseline="0" dirty="0">
                <a:solidFill>
                  <a:srgbClr val="3A3A3F"/>
                </a:solidFill>
                <a:latin typeface="Calibri"/>
                <a:ea typeface="Arial"/>
                <a:cs typeface="Arial"/>
              </a:rPr>
              <a:t>In total, the sum of commercial capacity and emergency assistance could reach up to </a:t>
            </a:r>
            <a:r>
              <a:rPr lang="en-GB" sz="1600" b="1" baseline="0" dirty="0">
                <a:solidFill>
                  <a:srgbClr val="2054A5"/>
                </a:solidFill>
                <a:latin typeface="Calibri"/>
                <a:ea typeface="Arial"/>
                <a:cs typeface="Arial"/>
              </a:rPr>
              <a:t>2.350 MW during the winter</a:t>
            </a:r>
            <a:r>
              <a:rPr lang="en-GB" sz="1600" b="1" dirty="0">
                <a:solidFill>
                  <a:srgbClr val="2054A5"/>
                </a:solidFill>
                <a:latin typeface="Calibri"/>
                <a:ea typeface="Arial"/>
                <a:cs typeface="Arial"/>
              </a:rPr>
              <a:t>.</a:t>
            </a:r>
            <a:endParaRPr lang="en-US" sz="1600" dirty="0">
              <a:solidFill>
                <a:srgbClr val="3A3A3F"/>
              </a:solidFill>
              <a:latin typeface="Calibri"/>
              <a:ea typeface="Arial"/>
              <a:cs typeface="Arial"/>
            </a:endParaRPr>
          </a:p>
          <a:p>
            <a:pPr marL="285750" lvl="0" indent="-285750" rtl="0">
              <a:buFont typeface="Arial,Sans-Serif"/>
              <a:buChar char="•"/>
            </a:pPr>
            <a:endParaRPr lang="en-GB" sz="1600">
              <a:solidFill>
                <a:srgbClr val="3A3A3F"/>
              </a:solidFill>
              <a:latin typeface="Calibri"/>
              <a:ea typeface="Arial"/>
              <a:cs typeface="Arial"/>
            </a:endParaRPr>
          </a:p>
          <a:p>
            <a:pPr marL="285750" indent="-285750">
              <a:buFont typeface="Arial,Sans-Serif"/>
              <a:buChar char="•"/>
            </a:pPr>
            <a:r>
              <a:rPr lang="en-GB" sz="1600" baseline="0" dirty="0">
                <a:solidFill>
                  <a:srgbClr val="3A3A3F"/>
                </a:solidFill>
                <a:latin typeface="Calibri"/>
                <a:ea typeface="Arial"/>
                <a:cs typeface="Arial"/>
              </a:rPr>
              <a:t>The commercial import capacity will be reassessed more frequently </a:t>
            </a:r>
            <a:r>
              <a:rPr lang="en-GB" sz="1600" dirty="0">
                <a:solidFill>
                  <a:srgbClr val="3A3A3F"/>
                </a:solidFill>
                <a:latin typeface="Calibri"/>
                <a:ea typeface="Arial"/>
                <a:cs typeface="Arial"/>
              </a:rPr>
              <a:t>in the spring</a:t>
            </a:r>
            <a:r>
              <a:rPr lang="en-GB" sz="1600" baseline="0" dirty="0">
                <a:solidFill>
                  <a:srgbClr val="3A3A3F"/>
                </a:solidFill>
                <a:latin typeface="Calibri"/>
                <a:ea typeface="Arial"/>
                <a:cs typeface="Arial"/>
              </a:rPr>
              <a:t>, leading to </a:t>
            </a:r>
            <a:r>
              <a:rPr lang="en-GB" sz="1600" b="1" baseline="0" dirty="0">
                <a:solidFill>
                  <a:srgbClr val="2054A5"/>
                </a:solidFill>
                <a:latin typeface="Calibri"/>
                <a:ea typeface="Arial"/>
                <a:cs typeface="Arial"/>
              </a:rPr>
              <a:t>more dynamic changes of the capacity available for the market.</a:t>
            </a:r>
            <a:r>
              <a:rPr lang="en-US" sz="1600" dirty="0">
                <a:solidFill>
                  <a:srgbClr val="3A3A3F"/>
                </a:solidFill>
                <a:latin typeface="Calibri"/>
                <a:ea typeface="Arial"/>
                <a:cs typeface="Arial"/>
              </a:rPr>
              <a:t>​</a:t>
            </a:r>
            <a:endParaRPr lang="en-US" dirty="0"/>
          </a:p>
        </p:txBody>
      </p:sp>
    </p:spTree>
    <p:extLst>
      <p:ext uri="{BB962C8B-B14F-4D97-AF65-F5344CB8AC3E}">
        <p14:creationId xmlns:p14="http://schemas.microsoft.com/office/powerpoint/2010/main" val="200820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E4D2-5E47-DDAE-DA4D-6A2E7706B1B0}"/>
              </a:ext>
            </a:extLst>
          </p:cNvPr>
          <p:cNvSpPr>
            <a:spLocks noGrp="1"/>
          </p:cNvSpPr>
          <p:nvPr>
            <p:ph type="title"/>
          </p:nvPr>
        </p:nvSpPr>
        <p:spPr/>
        <p:txBody>
          <a:bodyPr lIns="91440" tIns="45720" rIns="91440" bIns="45720" anchor="ctr"/>
          <a:lstStyle/>
          <a:p>
            <a:r>
              <a:rPr lang="en-US">
                <a:latin typeface="Calibri"/>
                <a:ea typeface="Calibri"/>
                <a:cs typeface="Calibri"/>
              </a:rPr>
              <a:t>Key Challenges of Grid Planning</a:t>
            </a:r>
            <a:endParaRPr lang="en-US"/>
          </a:p>
        </p:txBody>
      </p:sp>
      <p:sp>
        <p:nvSpPr>
          <p:cNvPr id="5" name="Flowchart: Or 4">
            <a:extLst>
              <a:ext uri="{FF2B5EF4-FFF2-40B4-BE49-F238E27FC236}">
                <a16:creationId xmlns:a16="http://schemas.microsoft.com/office/drawing/2014/main" id="{C69925C5-AF89-01C7-57DC-690CEC34F883}"/>
              </a:ext>
            </a:extLst>
          </p:cNvPr>
          <p:cNvSpPr/>
          <p:nvPr/>
        </p:nvSpPr>
        <p:spPr>
          <a:xfrm>
            <a:off x="4077536" y="1342566"/>
            <a:ext cx="4196686" cy="4026089"/>
          </a:xfrm>
          <a:prstGeom prst="ellipse">
            <a:avLst/>
          </a:prstGeom>
          <a:solidFill>
            <a:srgbClr val="DEEEFA"/>
          </a:solidFill>
          <a:ln w="28575">
            <a:solidFill>
              <a:srgbClr val="0F2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hield Tick with solid fill">
            <a:extLst>
              <a:ext uri="{FF2B5EF4-FFF2-40B4-BE49-F238E27FC236}">
                <a16:creationId xmlns:a16="http://schemas.microsoft.com/office/drawing/2014/main" id="{7D590B77-46B1-F735-B3E8-6B14817F8E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62082" y="1774810"/>
            <a:ext cx="1303094" cy="1278609"/>
          </a:xfrm>
          <a:prstGeom prst="rect">
            <a:avLst/>
          </a:prstGeom>
        </p:spPr>
      </p:pic>
      <p:pic>
        <p:nvPicPr>
          <p:cNvPr id="8" name="Graphic 7" descr="Coins with solid fill">
            <a:extLst>
              <a:ext uri="{FF2B5EF4-FFF2-40B4-BE49-F238E27FC236}">
                <a16:creationId xmlns:a16="http://schemas.microsoft.com/office/drawing/2014/main" id="{4B52F84C-501E-BC0E-9517-94B3DCA40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9575" y="1781292"/>
            <a:ext cx="1058372" cy="1121123"/>
          </a:xfrm>
          <a:prstGeom prst="rect">
            <a:avLst/>
          </a:prstGeom>
        </p:spPr>
      </p:pic>
      <p:pic>
        <p:nvPicPr>
          <p:cNvPr id="9" name="Graphic 8" descr="Quill with solid fill">
            <a:extLst>
              <a:ext uri="{FF2B5EF4-FFF2-40B4-BE49-F238E27FC236}">
                <a16:creationId xmlns:a16="http://schemas.microsoft.com/office/drawing/2014/main" id="{480BE996-EB12-B2F0-4B40-33BA3C0977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7382" y="4034452"/>
            <a:ext cx="1094230" cy="1129419"/>
          </a:xfrm>
          <a:prstGeom prst="rect">
            <a:avLst/>
          </a:prstGeom>
        </p:spPr>
      </p:pic>
      <p:pic>
        <p:nvPicPr>
          <p:cNvPr id="10" name="Graphic 9" descr="High voltage with solid fill">
            <a:extLst>
              <a:ext uri="{FF2B5EF4-FFF2-40B4-BE49-F238E27FC236}">
                <a16:creationId xmlns:a16="http://schemas.microsoft.com/office/drawing/2014/main" id="{9334ED89-57C6-1519-9F8A-103E3265B2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23430" y="3224952"/>
            <a:ext cx="1112828" cy="1125940"/>
          </a:xfrm>
          <a:prstGeom prst="rect">
            <a:avLst/>
          </a:prstGeom>
        </p:spPr>
      </p:pic>
      <p:sp>
        <p:nvSpPr>
          <p:cNvPr id="11" name="TextBox 10">
            <a:extLst>
              <a:ext uri="{FF2B5EF4-FFF2-40B4-BE49-F238E27FC236}">
                <a16:creationId xmlns:a16="http://schemas.microsoft.com/office/drawing/2014/main" id="{83E9EA78-1BD7-BB10-2C73-A45C36D1C4ED}"/>
              </a:ext>
            </a:extLst>
          </p:cNvPr>
          <p:cNvSpPr txBox="1"/>
          <p:nvPr/>
        </p:nvSpPr>
        <p:spPr>
          <a:xfrm>
            <a:off x="727881" y="1421642"/>
            <a:ext cx="3298208" cy="715089"/>
          </a:xfrm>
          <a:prstGeom prst="roundRect">
            <a:avLst/>
          </a:prstGeom>
          <a:solidFill>
            <a:schemeClr val="accent6">
              <a:lumMod val="20000"/>
              <a:lumOff val="80000"/>
            </a:schemeClr>
          </a:solidFill>
          <a:ln w="28575">
            <a:solidFill>
              <a:srgbClr val="0F218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D218B"/>
                </a:solidFill>
                <a:latin typeface="Calibri"/>
                <a:ea typeface="Calibri"/>
                <a:cs typeface="Calibri"/>
              </a:rPr>
              <a:t>Ensuring cybersecurity in increasingly </a:t>
            </a:r>
            <a:r>
              <a:rPr lang="en-US" err="1">
                <a:solidFill>
                  <a:srgbClr val="0D218B"/>
                </a:solidFill>
                <a:latin typeface="Calibri"/>
                <a:ea typeface="Calibri"/>
                <a:cs typeface="Calibri"/>
              </a:rPr>
              <a:t>digitalised</a:t>
            </a:r>
            <a:r>
              <a:rPr lang="en-US">
                <a:solidFill>
                  <a:srgbClr val="0D218B"/>
                </a:solidFill>
                <a:latin typeface="Calibri"/>
                <a:ea typeface="Calibri"/>
                <a:cs typeface="Calibri"/>
              </a:rPr>
              <a:t> network</a:t>
            </a:r>
          </a:p>
        </p:txBody>
      </p:sp>
      <p:sp>
        <p:nvSpPr>
          <p:cNvPr id="13" name="TextBox 12">
            <a:extLst>
              <a:ext uri="{FF2B5EF4-FFF2-40B4-BE49-F238E27FC236}">
                <a16:creationId xmlns:a16="http://schemas.microsoft.com/office/drawing/2014/main" id="{6F51AE72-F3E9-5C9B-1BE7-9EDF69EF5E06}"/>
              </a:ext>
            </a:extLst>
          </p:cNvPr>
          <p:cNvSpPr txBox="1"/>
          <p:nvPr/>
        </p:nvSpPr>
        <p:spPr>
          <a:xfrm>
            <a:off x="727881" y="4310416"/>
            <a:ext cx="3298208" cy="1328023"/>
          </a:xfrm>
          <a:prstGeom prst="roundRect">
            <a:avLst/>
          </a:prstGeom>
          <a:solidFill>
            <a:schemeClr val="accent6">
              <a:lumMod val="20000"/>
              <a:lumOff val="80000"/>
            </a:schemeClr>
          </a:solidFill>
          <a:ln w="28575">
            <a:solidFill>
              <a:srgbClr val="0F218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D218B"/>
                </a:solidFill>
                <a:latin typeface="Calibri"/>
                <a:ea typeface="Calibri"/>
                <a:cs typeface="Calibri"/>
              </a:rPr>
              <a:t>Protecting physical infrastructure, especially in regions like the Baltic and North Sea</a:t>
            </a:r>
          </a:p>
        </p:txBody>
      </p:sp>
      <p:sp>
        <p:nvSpPr>
          <p:cNvPr id="14" name="TextBox 13">
            <a:extLst>
              <a:ext uri="{FF2B5EF4-FFF2-40B4-BE49-F238E27FC236}">
                <a16:creationId xmlns:a16="http://schemas.microsoft.com/office/drawing/2014/main" id="{02D02048-F9CD-BC03-7E96-3E1139B9E40D}"/>
              </a:ext>
            </a:extLst>
          </p:cNvPr>
          <p:cNvSpPr txBox="1"/>
          <p:nvPr/>
        </p:nvSpPr>
        <p:spPr>
          <a:xfrm>
            <a:off x="8472985" y="1421640"/>
            <a:ext cx="3298208" cy="715089"/>
          </a:xfrm>
          <a:prstGeom prst="roundRect">
            <a:avLst/>
          </a:prstGeom>
          <a:solidFill>
            <a:schemeClr val="accent6">
              <a:lumMod val="20000"/>
              <a:lumOff val="80000"/>
            </a:schemeClr>
          </a:solidFill>
          <a:ln w="28575">
            <a:solidFill>
              <a:srgbClr val="0F218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D218B"/>
                </a:solidFill>
                <a:latin typeface="Calibri"/>
                <a:ea typeface="Calibri"/>
                <a:cs typeface="Calibri"/>
              </a:rPr>
              <a:t>Keeping energy costs fair for citizens amidst rapid transitions.</a:t>
            </a:r>
          </a:p>
        </p:txBody>
      </p:sp>
      <p:sp>
        <p:nvSpPr>
          <p:cNvPr id="15" name="TextBox 14">
            <a:extLst>
              <a:ext uri="{FF2B5EF4-FFF2-40B4-BE49-F238E27FC236}">
                <a16:creationId xmlns:a16="http://schemas.microsoft.com/office/drawing/2014/main" id="{BFCC8F5C-1C8D-4F52-2709-E58D2B27BC0E}"/>
              </a:ext>
            </a:extLst>
          </p:cNvPr>
          <p:cNvSpPr txBox="1"/>
          <p:nvPr/>
        </p:nvSpPr>
        <p:spPr>
          <a:xfrm>
            <a:off x="7807013" y="5187827"/>
            <a:ext cx="3298208" cy="1021556"/>
          </a:xfrm>
          <a:prstGeom prst="roundRect">
            <a:avLst/>
          </a:prstGeom>
          <a:solidFill>
            <a:schemeClr val="accent6">
              <a:lumMod val="20000"/>
              <a:lumOff val="80000"/>
            </a:schemeClr>
          </a:solidFill>
          <a:ln w="28575">
            <a:solidFill>
              <a:srgbClr val="0F218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D218B"/>
                </a:solidFill>
                <a:latin typeface="Calibri"/>
                <a:ea typeface="Calibri"/>
                <a:cs typeface="Calibri"/>
              </a:rPr>
              <a:t>Securing financing and regulatory frameworks for long-term grid investments.</a:t>
            </a:r>
          </a:p>
        </p:txBody>
      </p:sp>
      <p:pic>
        <p:nvPicPr>
          <p:cNvPr id="16" name="Graphic 15" descr="Line arrow: Clockwise curve with solid fill">
            <a:extLst>
              <a:ext uri="{FF2B5EF4-FFF2-40B4-BE49-F238E27FC236}">
                <a16:creationId xmlns:a16="http://schemas.microsoft.com/office/drawing/2014/main" id="{2028C6DE-0390-B49F-332E-A844840778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5660000">
            <a:off x="4183039" y="4746009"/>
            <a:ext cx="914400" cy="914400"/>
          </a:xfrm>
          <a:prstGeom prst="rect">
            <a:avLst/>
          </a:prstGeom>
        </p:spPr>
      </p:pic>
      <p:pic>
        <p:nvPicPr>
          <p:cNvPr id="17" name="Graphic 16" descr="Line arrow: Counter-clockwise curve with solid fill">
            <a:extLst>
              <a:ext uri="{FF2B5EF4-FFF2-40B4-BE49-F238E27FC236}">
                <a16:creationId xmlns:a16="http://schemas.microsoft.com/office/drawing/2014/main" id="{B53EDD39-15DF-1CAD-180A-DAA4DDEC2A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8640000">
            <a:off x="6710525" y="4914173"/>
            <a:ext cx="914400" cy="914400"/>
          </a:xfrm>
          <a:prstGeom prst="rect">
            <a:avLst/>
          </a:prstGeom>
        </p:spPr>
      </p:pic>
      <p:pic>
        <p:nvPicPr>
          <p:cNvPr id="18" name="Graphic 17" descr="Line arrow: Clockwise curve with solid fill">
            <a:extLst>
              <a:ext uri="{FF2B5EF4-FFF2-40B4-BE49-F238E27FC236}">
                <a16:creationId xmlns:a16="http://schemas.microsoft.com/office/drawing/2014/main" id="{8BDE69A6-5971-CF94-8526-10B95DDE03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7560859" y="1425053"/>
            <a:ext cx="914400" cy="914400"/>
          </a:xfrm>
          <a:prstGeom prst="rect">
            <a:avLst/>
          </a:prstGeom>
        </p:spPr>
      </p:pic>
      <p:pic>
        <p:nvPicPr>
          <p:cNvPr id="19" name="Graphic 18" descr="Line arrow: Counter-clockwise curve with solid fill">
            <a:extLst>
              <a:ext uri="{FF2B5EF4-FFF2-40B4-BE49-F238E27FC236}">
                <a16:creationId xmlns:a16="http://schemas.microsoft.com/office/drawing/2014/main" id="{E7643216-7C56-E00D-5F76-CBBBEF891A8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940000">
            <a:off x="4064330" y="1431450"/>
            <a:ext cx="914400" cy="914400"/>
          </a:xfrm>
          <a:prstGeom prst="rect">
            <a:avLst/>
          </a:prstGeom>
        </p:spPr>
      </p:pic>
      <p:pic>
        <p:nvPicPr>
          <p:cNvPr id="3" name="Graphic 2" descr="Line arrow: Clockwise curve with solid fill">
            <a:extLst>
              <a:ext uri="{FF2B5EF4-FFF2-40B4-BE49-F238E27FC236}">
                <a16:creationId xmlns:a16="http://schemas.microsoft.com/office/drawing/2014/main" id="{B1CB1DB0-9A30-94CE-E634-923362B18F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7947545" y="2956011"/>
            <a:ext cx="914400" cy="914400"/>
          </a:xfrm>
          <a:prstGeom prst="rect">
            <a:avLst/>
          </a:prstGeom>
        </p:spPr>
      </p:pic>
      <p:sp>
        <p:nvSpPr>
          <p:cNvPr id="4" name="TextBox 3">
            <a:extLst>
              <a:ext uri="{FF2B5EF4-FFF2-40B4-BE49-F238E27FC236}">
                <a16:creationId xmlns:a16="http://schemas.microsoft.com/office/drawing/2014/main" id="{5159F428-15D1-25B8-1F5C-720BD222114B}"/>
              </a:ext>
            </a:extLst>
          </p:cNvPr>
          <p:cNvSpPr txBox="1"/>
          <p:nvPr/>
        </p:nvSpPr>
        <p:spPr>
          <a:xfrm>
            <a:off x="8932310" y="3066832"/>
            <a:ext cx="3065734" cy="715089"/>
          </a:xfrm>
          <a:prstGeom prst="roundRect">
            <a:avLst/>
          </a:prstGeom>
          <a:solidFill>
            <a:schemeClr val="accent6">
              <a:lumMod val="20000"/>
              <a:lumOff val="80000"/>
            </a:schemeClr>
          </a:solidFill>
          <a:ln w="28575">
            <a:solidFill>
              <a:srgbClr val="0F218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D218B"/>
                </a:solidFill>
                <a:latin typeface="Calibri"/>
                <a:ea typeface="Calibri"/>
                <a:cs typeface="Calibri"/>
              </a:rPr>
              <a:t>Supply Chain: Increase speed of installation </a:t>
            </a:r>
          </a:p>
        </p:txBody>
      </p:sp>
      <p:cxnSp>
        <p:nvCxnSpPr>
          <p:cNvPr id="7" name="Straight Arrow Connector 6">
            <a:extLst>
              <a:ext uri="{FF2B5EF4-FFF2-40B4-BE49-F238E27FC236}">
                <a16:creationId xmlns:a16="http://schemas.microsoft.com/office/drawing/2014/main" id="{E97D01DA-68F3-225A-F8E5-A8A19FDCC9C0}"/>
              </a:ext>
            </a:extLst>
          </p:cNvPr>
          <p:cNvCxnSpPr/>
          <p:nvPr/>
        </p:nvCxnSpPr>
        <p:spPr>
          <a:xfrm>
            <a:off x="6191865" y="1344367"/>
            <a:ext cx="1970" cy="2084785"/>
          </a:xfrm>
          <a:prstGeom prst="straightConnector1">
            <a:avLst/>
          </a:prstGeom>
          <a:ln w="28575">
            <a:solidFill>
              <a:srgbClr val="0D218B"/>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86E8118-2552-000C-688D-2DF8A486788E}"/>
              </a:ext>
            </a:extLst>
          </p:cNvPr>
          <p:cNvCxnSpPr/>
          <p:nvPr/>
        </p:nvCxnSpPr>
        <p:spPr>
          <a:xfrm flipH="1">
            <a:off x="6204572" y="2597444"/>
            <a:ext cx="1924945" cy="830389"/>
          </a:xfrm>
          <a:prstGeom prst="straightConnector1">
            <a:avLst/>
          </a:prstGeom>
          <a:ln w="28575">
            <a:solidFill>
              <a:srgbClr val="0D218B"/>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B6BAEBB-84BB-DFCD-029C-D829B1BCA13A}"/>
              </a:ext>
            </a:extLst>
          </p:cNvPr>
          <p:cNvCxnSpPr>
            <a:cxnSpLocks/>
          </p:cNvCxnSpPr>
          <p:nvPr/>
        </p:nvCxnSpPr>
        <p:spPr>
          <a:xfrm>
            <a:off x="6180291" y="3429691"/>
            <a:ext cx="1361664" cy="1439450"/>
          </a:xfrm>
          <a:prstGeom prst="straightConnector1">
            <a:avLst/>
          </a:prstGeom>
          <a:ln w="28575">
            <a:solidFill>
              <a:srgbClr val="0D218B"/>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92384F2-72BF-2C85-C0A5-84D608DEBA47}"/>
              </a:ext>
            </a:extLst>
          </p:cNvPr>
          <p:cNvCxnSpPr>
            <a:cxnSpLocks/>
          </p:cNvCxnSpPr>
          <p:nvPr/>
        </p:nvCxnSpPr>
        <p:spPr>
          <a:xfrm flipH="1" flipV="1">
            <a:off x="4156576" y="2830784"/>
            <a:ext cx="2003610" cy="599576"/>
          </a:xfrm>
          <a:prstGeom prst="straightConnector1">
            <a:avLst/>
          </a:prstGeom>
          <a:ln w="28575">
            <a:solidFill>
              <a:srgbClr val="0D218B"/>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080A16-E583-1265-A959-838703C40E7C}"/>
              </a:ext>
            </a:extLst>
          </p:cNvPr>
          <p:cNvCxnSpPr>
            <a:cxnSpLocks/>
          </p:cNvCxnSpPr>
          <p:nvPr/>
        </p:nvCxnSpPr>
        <p:spPr>
          <a:xfrm flipH="1">
            <a:off x="5198020" y="3429569"/>
            <a:ext cx="969903" cy="1719322"/>
          </a:xfrm>
          <a:prstGeom prst="straightConnector1">
            <a:avLst/>
          </a:prstGeom>
          <a:ln w="28575">
            <a:solidFill>
              <a:srgbClr val="0D218B"/>
            </a:solidFill>
          </a:ln>
        </p:spPr>
        <p:style>
          <a:lnRef idx="1">
            <a:schemeClr val="accent1"/>
          </a:lnRef>
          <a:fillRef idx="0">
            <a:schemeClr val="accent1"/>
          </a:fillRef>
          <a:effectRef idx="0">
            <a:schemeClr val="accent1"/>
          </a:effectRef>
          <a:fontRef idx="minor">
            <a:schemeClr val="tx1"/>
          </a:fontRef>
        </p:style>
      </p:cxnSp>
      <p:pic>
        <p:nvPicPr>
          <p:cNvPr id="24" name="Graphic 23" descr="Factory with solid fill">
            <a:extLst>
              <a:ext uri="{FF2B5EF4-FFF2-40B4-BE49-F238E27FC236}">
                <a16:creationId xmlns:a16="http://schemas.microsoft.com/office/drawing/2014/main" id="{F8FFDD3A-5B8C-829A-30B9-310FBC6896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75929" y="3222812"/>
            <a:ext cx="1075764" cy="1066799"/>
          </a:xfrm>
          <a:prstGeom prst="rect">
            <a:avLst/>
          </a:prstGeom>
        </p:spPr>
      </p:pic>
      <p:sp>
        <p:nvSpPr>
          <p:cNvPr id="25" name="Oval 24">
            <a:extLst>
              <a:ext uri="{FF2B5EF4-FFF2-40B4-BE49-F238E27FC236}">
                <a16:creationId xmlns:a16="http://schemas.microsoft.com/office/drawing/2014/main" id="{AF728240-43D8-68CB-B36B-80863B8448EF}"/>
              </a:ext>
            </a:extLst>
          </p:cNvPr>
          <p:cNvSpPr/>
          <p:nvPr/>
        </p:nvSpPr>
        <p:spPr>
          <a:xfrm>
            <a:off x="6087412" y="3321126"/>
            <a:ext cx="212460" cy="204727"/>
          </a:xfrm>
          <a:prstGeom prst="ellipse">
            <a:avLst/>
          </a:prstGeom>
          <a:solidFill>
            <a:srgbClr val="0D21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20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C573-B865-2092-10C6-75125FF9490E}"/>
              </a:ext>
            </a:extLst>
          </p:cNvPr>
          <p:cNvSpPr>
            <a:spLocks noGrp="1"/>
          </p:cNvSpPr>
          <p:nvPr>
            <p:ph type="title"/>
          </p:nvPr>
        </p:nvSpPr>
        <p:spPr/>
        <p:txBody>
          <a:bodyPr/>
          <a:lstStyle/>
          <a:p>
            <a:r>
              <a:rPr lang="en-US">
                <a:latin typeface="Calibri"/>
                <a:ea typeface="Calibri"/>
                <a:cs typeface="Calibri"/>
              </a:rPr>
              <a:t>ENTSO-E </a:t>
            </a:r>
            <a:br>
              <a:rPr lang="en-US">
                <a:latin typeface="Calibri"/>
                <a:ea typeface="Calibri"/>
                <a:cs typeface="Calibri"/>
              </a:rPr>
            </a:br>
            <a:r>
              <a:rPr lang="en-US">
                <a:latin typeface="Calibri"/>
                <a:ea typeface="Calibri"/>
                <a:cs typeface="Calibri"/>
              </a:rPr>
              <a:t>Ten-Year Network Development Plan (TYNDP)</a:t>
            </a:r>
            <a:endParaRPr lang="en-US"/>
          </a:p>
        </p:txBody>
      </p:sp>
      <p:sp>
        <p:nvSpPr>
          <p:cNvPr id="3" name="Text Placeholder 2">
            <a:extLst>
              <a:ext uri="{FF2B5EF4-FFF2-40B4-BE49-F238E27FC236}">
                <a16:creationId xmlns:a16="http://schemas.microsoft.com/office/drawing/2014/main" id="{8CE466E7-3C48-5105-4077-E7AE37DD7AA3}"/>
              </a:ext>
            </a:extLst>
          </p:cNvPr>
          <p:cNvSpPr>
            <a:spLocks noGrp="1"/>
          </p:cNvSpPr>
          <p:nvPr>
            <p:ph type="body" sz="quarter" idx="12"/>
          </p:nvPr>
        </p:nvSpPr>
        <p:spPr>
          <a:xfrm>
            <a:off x="515938" y="1399380"/>
            <a:ext cx="11376025" cy="317779"/>
          </a:xfrm>
        </p:spPr>
        <p:txBody>
          <a:bodyPr/>
          <a:lstStyle/>
          <a:p>
            <a:r>
              <a:rPr lang="en-US" b="0">
                <a:latin typeface="Calibri"/>
                <a:ea typeface="Calibri"/>
                <a:cs typeface="Calibri"/>
              </a:rPr>
              <a:t>ENTSO-E’s comprehensive plan for the future European electricity system</a:t>
            </a:r>
          </a:p>
        </p:txBody>
      </p:sp>
      <p:sp>
        <p:nvSpPr>
          <p:cNvPr id="6" name="Rectangle: Rounded Corners 5">
            <a:extLst>
              <a:ext uri="{FF2B5EF4-FFF2-40B4-BE49-F238E27FC236}">
                <a16:creationId xmlns:a16="http://schemas.microsoft.com/office/drawing/2014/main" id="{FE6E3EAA-0ADF-D996-AF94-C7D7C5B852DC}"/>
              </a:ext>
            </a:extLst>
          </p:cNvPr>
          <p:cNvSpPr/>
          <p:nvPr/>
        </p:nvSpPr>
        <p:spPr>
          <a:xfrm>
            <a:off x="332810" y="2645610"/>
            <a:ext cx="3784271" cy="376915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D1B0F76-C29F-87E4-686D-89F8538B351E}"/>
              </a:ext>
            </a:extLst>
          </p:cNvPr>
          <p:cNvSpPr txBox="1"/>
          <p:nvPr/>
        </p:nvSpPr>
        <p:spPr>
          <a:xfrm>
            <a:off x="523516" y="3447953"/>
            <a:ext cx="3355290" cy="2708434"/>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GB" b="1">
                <a:solidFill>
                  <a:srgbClr val="2054A5"/>
                </a:solidFill>
                <a:latin typeface="Calibri"/>
                <a:ea typeface="Calibri"/>
                <a:cs typeface="Calibri"/>
              </a:rPr>
              <a:t>Key Objectives</a:t>
            </a:r>
            <a:endParaRPr lang="en-GB" b="1" i="0">
              <a:solidFill>
                <a:srgbClr val="2054A5"/>
              </a:solidFill>
              <a:effectLst/>
              <a:latin typeface="Calibri"/>
              <a:ea typeface="Calibri"/>
              <a:cs typeface="Calibri"/>
            </a:endParaRPr>
          </a:p>
          <a:p>
            <a:pPr algn="ctr"/>
            <a:endParaRPr lang="en-GB" sz="800" b="1" i="0">
              <a:solidFill>
                <a:srgbClr val="2054A5"/>
              </a:solidFill>
              <a:effectLst/>
              <a:latin typeface="Calibri" panose="020F0502020204030204" pitchFamily="34" charset="0"/>
              <a:ea typeface="Calibri"/>
              <a:cs typeface="Calibri" panose="020F0502020204030204" pitchFamily="34" charset="0"/>
            </a:endParaRPr>
          </a:p>
          <a:p>
            <a:pPr marL="285750" indent="-285750">
              <a:buFont typeface="Arial"/>
              <a:buChar char="•"/>
            </a:pPr>
            <a:r>
              <a:rPr lang="en-GB" sz="1600" b="1">
                <a:solidFill>
                  <a:srgbClr val="2054A5"/>
                </a:solidFill>
                <a:latin typeface="Calibri"/>
                <a:ea typeface="+mn-lt"/>
                <a:cs typeface="+mn-lt"/>
              </a:rPr>
              <a:t>Decarbonisation:</a:t>
            </a:r>
            <a:r>
              <a:rPr lang="en-GB" sz="1600">
                <a:solidFill>
                  <a:srgbClr val="2054A5"/>
                </a:solidFill>
                <a:latin typeface="Calibri"/>
                <a:ea typeface="+mn-lt"/>
                <a:cs typeface="+mn-lt"/>
              </a:rPr>
              <a:t> Achieving net-zero emissions by 2050 </a:t>
            </a:r>
          </a:p>
          <a:p>
            <a:endParaRPr lang="en-GB" sz="1600">
              <a:solidFill>
                <a:srgbClr val="2054A5"/>
              </a:solidFill>
              <a:latin typeface="Calibri"/>
              <a:ea typeface="+mn-lt"/>
              <a:cs typeface="+mn-lt"/>
            </a:endParaRPr>
          </a:p>
          <a:p>
            <a:pPr marL="285750" indent="-285750">
              <a:buFont typeface="Arial"/>
              <a:buChar char="•"/>
            </a:pPr>
            <a:r>
              <a:rPr lang="en-GB" sz="1600" b="1">
                <a:solidFill>
                  <a:srgbClr val="2054A5"/>
                </a:solidFill>
                <a:latin typeface="Calibri"/>
                <a:ea typeface="+mn-lt"/>
                <a:cs typeface="+mn-lt"/>
              </a:rPr>
              <a:t>Infrastructure Development:</a:t>
            </a:r>
            <a:r>
              <a:rPr lang="en-GB" sz="1600">
                <a:solidFill>
                  <a:srgbClr val="2054A5"/>
                </a:solidFill>
                <a:latin typeface="Calibri"/>
                <a:ea typeface="+mn-lt"/>
                <a:cs typeface="+mn-lt"/>
              </a:rPr>
              <a:t> Supporting renewable energy integration.</a:t>
            </a:r>
            <a:endParaRPr lang="en-GB" sz="1600">
              <a:solidFill>
                <a:srgbClr val="2054A5"/>
              </a:solidFill>
              <a:latin typeface="Calibri"/>
              <a:ea typeface="Calibri"/>
              <a:cs typeface="Calibri"/>
            </a:endParaRPr>
          </a:p>
          <a:p>
            <a:endParaRPr lang="en-GB" sz="1600">
              <a:solidFill>
                <a:srgbClr val="2054A5"/>
              </a:solidFill>
              <a:latin typeface="Calibri"/>
              <a:ea typeface="+mn-lt"/>
              <a:cs typeface="+mn-lt"/>
            </a:endParaRPr>
          </a:p>
          <a:p>
            <a:pPr marL="285750" indent="-285750">
              <a:buFont typeface="Arial"/>
              <a:buChar char="•"/>
            </a:pPr>
            <a:r>
              <a:rPr lang="en-GB" sz="1600" b="1">
                <a:solidFill>
                  <a:srgbClr val="2054A5"/>
                </a:solidFill>
                <a:latin typeface="Calibri"/>
                <a:ea typeface="+mn-lt"/>
                <a:cs typeface="+mn-lt"/>
              </a:rPr>
              <a:t>System Resilience:</a:t>
            </a:r>
            <a:r>
              <a:rPr lang="en-GB" sz="1600">
                <a:solidFill>
                  <a:srgbClr val="2054A5"/>
                </a:solidFill>
                <a:latin typeface="Calibri"/>
                <a:ea typeface="+mn-lt"/>
                <a:cs typeface="+mn-lt"/>
              </a:rPr>
              <a:t> Enhancing grid reliability.</a:t>
            </a:r>
            <a:endParaRPr lang="en-GB">
              <a:solidFill>
                <a:srgbClr val="2054A5"/>
              </a:solidFill>
              <a:latin typeface="Calibri"/>
              <a:ea typeface="Calibri"/>
              <a:cs typeface="Calibri"/>
            </a:endParaRPr>
          </a:p>
        </p:txBody>
      </p:sp>
      <p:sp>
        <p:nvSpPr>
          <p:cNvPr id="10" name="Oval 9">
            <a:extLst>
              <a:ext uri="{FF2B5EF4-FFF2-40B4-BE49-F238E27FC236}">
                <a16:creationId xmlns:a16="http://schemas.microsoft.com/office/drawing/2014/main" id="{11F30F81-4FE8-F902-6001-3D566613BFB2}"/>
              </a:ext>
            </a:extLst>
          </p:cNvPr>
          <p:cNvSpPr/>
          <p:nvPr/>
        </p:nvSpPr>
        <p:spPr>
          <a:xfrm>
            <a:off x="1619616" y="2037049"/>
            <a:ext cx="1208314" cy="1235529"/>
          </a:xfrm>
          <a:prstGeom prst="ellipse">
            <a:avLst/>
          </a:prstGeom>
          <a:solidFill>
            <a:schemeClr val="accent1">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ullseye with solid fill">
            <a:extLst>
              <a:ext uri="{FF2B5EF4-FFF2-40B4-BE49-F238E27FC236}">
                <a16:creationId xmlns:a16="http://schemas.microsoft.com/office/drawing/2014/main" id="{21243C57-27DE-120B-BDDB-AD826E6EE2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3485" y="2191657"/>
            <a:ext cx="914400" cy="914400"/>
          </a:xfrm>
          <a:prstGeom prst="rect">
            <a:avLst/>
          </a:prstGeom>
        </p:spPr>
      </p:pic>
      <p:sp>
        <p:nvSpPr>
          <p:cNvPr id="13" name="Rectangle: Rounded Corners 12">
            <a:extLst>
              <a:ext uri="{FF2B5EF4-FFF2-40B4-BE49-F238E27FC236}">
                <a16:creationId xmlns:a16="http://schemas.microsoft.com/office/drawing/2014/main" id="{C0D938F9-3321-8320-AADB-ECE19619D846}"/>
              </a:ext>
            </a:extLst>
          </p:cNvPr>
          <p:cNvSpPr/>
          <p:nvPr/>
        </p:nvSpPr>
        <p:spPr>
          <a:xfrm>
            <a:off x="4402253" y="2606904"/>
            <a:ext cx="3806647" cy="3794556"/>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F887E86-14BD-B8D8-E63E-61D95A7753DC}"/>
              </a:ext>
            </a:extLst>
          </p:cNvPr>
          <p:cNvSpPr txBox="1"/>
          <p:nvPr/>
        </p:nvSpPr>
        <p:spPr>
          <a:xfrm>
            <a:off x="4651623" y="3433437"/>
            <a:ext cx="3403670" cy="2462213"/>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GB" b="1">
                <a:solidFill>
                  <a:srgbClr val="2054A5"/>
                </a:solidFill>
                <a:latin typeface="Calibri"/>
                <a:ea typeface="Calibri"/>
                <a:cs typeface="Calibri"/>
              </a:rPr>
              <a:t>Strategic Focus Areas</a:t>
            </a:r>
            <a:endParaRPr lang="en-GB" b="1" i="0">
              <a:solidFill>
                <a:srgbClr val="2054A5"/>
              </a:solidFill>
              <a:effectLst/>
              <a:latin typeface="Calibri"/>
              <a:ea typeface="Calibri"/>
              <a:cs typeface="Calibri"/>
            </a:endParaRPr>
          </a:p>
          <a:p>
            <a:pPr algn="ctr"/>
            <a:endParaRPr lang="en-GB" sz="800" i="0">
              <a:solidFill>
                <a:srgbClr val="2054A5"/>
              </a:solidFill>
              <a:effectLst/>
              <a:latin typeface="Calibri" panose="020F0502020204030204" pitchFamily="34" charset="0"/>
              <a:ea typeface="Calibri"/>
              <a:cs typeface="Calibri" panose="020F0502020204030204" pitchFamily="34" charset="0"/>
            </a:endParaRPr>
          </a:p>
          <a:p>
            <a:pPr marL="285750" indent="-285750">
              <a:buFont typeface="Arial"/>
              <a:buChar char="•"/>
            </a:pPr>
            <a:r>
              <a:rPr lang="en-GB" sz="1600" b="1">
                <a:solidFill>
                  <a:srgbClr val="2054A5"/>
                </a:solidFill>
                <a:latin typeface="Calibri"/>
                <a:ea typeface="+mn-lt"/>
                <a:cs typeface="+mn-lt"/>
              </a:rPr>
              <a:t>Renewable Integration:</a:t>
            </a:r>
            <a:r>
              <a:rPr lang="en-GB" sz="1600">
                <a:solidFill>
                  <a:srgbClr val="2054A5"/>
                </a:solidFill>
                <a:latin typeface="Calibri"/>
                <a:ea typeface="+mn-lt"/>
                <a:cs typeface="+mn-lt"/>
              </a:rPr>
              <a:t> Connecting large-scale renewables.</a:t>
            </a:r>
          </a:p>
          <a:p>
            <a:endParaRPr lang="en-GB" sz="1600">
              <a:solidFill>
                <a:srgbClr val="2054A5"/>
              </a:solidFill>
              <a:latin typeface="Calibri"/>
              <a:ea typeface="+mn-lt"/>
              <a:cs typeface="+mn-lt"/>
            </a:endParaRPr>
          </a:p>
          <a:p>
            <a:pPr marL="285750" indent="-285750">
              <a:buFont typeface="Arial"/>
              <a:buChar char="•"/>
            </a:pPr>
            <a:r>
              <a:rPr lang="en-GB" sz="1600" b="1">
                <a:solidFill>
                  <a:srgbClr val="2054A5"/>
                </a:solidFill>
                <a:latin typeface="Calibri"/>
                <a:ea typeface="+mn-lt"/>
                <a:cs typeface="+mn-lt"/>
              </a:rPr>
              <a:t>Cross-Border Interconnections:</a:t>
            </a:r>
            <a:r>
              <a:rPr lang="en-GB" sz="1600">
                <a:solidFill>
                  <a:srgbClr val="2054A5"/>
                </a:solidFill>
                <a:latin typeface="Calibri"/>
                <a:ea typeface="+mn-lt"/>
                <a:cs typeface="+mn-lt"/>
              </a:rPr>
              <a:t> Strengthening electricity flows.</a:t>
            </a:r>
          </a:p>
          <a:p>
            <a:endParaRPr lang="en-GB" sz="1600">
              <a:solidFill>
                <a:srgbClr val="2054A5"/>
              </a:solidFill>
              <a:latin typeface="Calibri"/>
              <a:ea typeface="+mn-lt"/>
              <a:cs typeface="+mn-lt"/>
            </a:endParaRPr>
          </a:p>
          <a:p>
            <a:pPr marL="285750" indent="-285750">
              <a:buFont typeface="Arial"/>
              <a:buChar char="•"/>
            </a:pPr>
            <a:r>
              <a:rPr lang="en-GB" sz="1600" b="1">
                <a:solidFill>
                  <a:srgbClr val="2054A5"/>
                </a:solidFill>
                <a:latin typeface="Calibri"/>
                <a:ea typeface="+mn-lt"/>
                <a:cs typeface="+mn-lt"/>
              </a:rPr>
              <a:t>Innovation and Digitalization:</a:t>
            </a:r>
            <a:r>
              <a:rPr lang="en-GB" sz="1600">
                <a:solidFill>
                  <a:srgbClr val="2054A5"/>
                </a:solidFill>
                <a:latin typeface="Calibri"/>
                <a:ea typeface="+mn-lt"/>
                <a:cs typeface="+mn-lt"/>
              </a:rPr>
              <a:t> Utilising advanced technologies.</a:t>
            </a:r>
            <a:endParaRPr lang="en-GB">
              <a:solidFill>
                <a:srgbClr val="2054A5"/>
              </a:solidFill>
              <a:latin typeface="Calibri"/>
              <a:ea typeface="+mn-lt"/>
              <a:cs typeface="+mn-lt"/>
            </a:endParaRPr>
          </a:p>
        </p:txBody>
      </p:sp>
      <p:sp>
        <p:nvSpPr>
          <p:cNvPr id="15" name="Oval 14">
            <a:extLst>
              <a:ext uri="{FF2B5EF4-FFF2-40B4-BE49-F238E27FC236}">
                <a16:creationId xmlns:a16="http://schemas.microsoft.com/office/drawing/2014/main" id="{F4902784-7EA7-3880-DA80-EF41196DA4DA}"/>
              </a:ext>
            </a:extLst>
          </p:cNvPr>
          <p:cNvSpPr/>
          <p:nvPr/>
        </p:nvSpPr>
        <p:spPr>
          <a:xfrm>
            <a:off x="5638863" y="1998344"/>
            <a:ext cx="1208314" cy="1235529"/>
          </a:xfrm>
          <a:prstGeom prst="ellipse">
            <a:avLst/>
          </a:prstGeom>
          <a:solidFill>
            <a:schemeClr val="accent1">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Magnifying glass with solid fill">
            <a:extLst>
              <a:ext uri="{FF2B5EF4-FFF2-40B4-BE49-F238E27FC236}">
                <a16:creationId xmlns:a16="http://schemas.microsoft.com/office/drawing/2014/main" id="{523C1D6E-AB79-0D52-AF80-07303993CA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6362" y="2152952"/>
            <a:ext cx="914400" cy="914400"/>
          </a:xfrm>
          <a:prstGeom prst="rect">
            <a:avLst/>
          </a:prstGeom>
        </p:spPr>
      </p:pic>
      <p:pic>
        <p:nvPicPr>
          <p:cNvPr id="4" name="Picture 3" descr="Abstract background of dark mesh">
            <a:extLst>
              <a:ext uri="{FF2B5EF4-FFF2-40B4-BE49-F238E27FC236}">
                <a16:creationId xmlns:a16="http://schemas.microsoft.com/office/drawing/2014/main" id="{295B7CEC-6278-E521-D4AD-C1123A856484}"/>
              </a:ext>
            </a:extLst>
          </p:cNvPr>
          <p:cNvPicPr>
            <a:picLocks noChangeAspect="1"/>
          </p:cNvPicPr>
          <p:nvPr/>
        </p:nvPicPr>
        <p:blipFill>
          <a:blip r:embed="rId6"/>
          <a:srcRect l="18061" t="-529" r="55204" b="1506"/>
          <a:stretch/>
        </p:blipFill>
        <p:spPr>
          <a:xfrm>
            <a:off x="8864844" y="-7056"/>
            <a:ext cx="3327379" cy="6868242"/>
          </a:xfrm>
          <a:prstGeom prst="rect">
            <a:avLst/>
          </a:prstGeom>
        </p:spPr>
      </p:pic>
    </p:spTree>
    <p:extLst>
      <p:ext uri="{BB962C8B-B14F-4D97-AF65-F5344CB8AC3E}">
        <p14:creationId xmlns:p14="http://schemas.microsoft.com/office/powerpoint/2010/main" val="122541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europe with blue lines and dots&#10;&#10;AI-generated content may be incorrect.">
            <a:extLst>
              <a:ext uri="{FF2B5EF4-FFF2-40B4-BE49-F238E27FC236}">
                <a16:creationId xmlns:a16="http://schemas.microsoft.com/office/drawing/2014/main" id="{17F4E2EF-1361-646B-AC0E-48C7FEFA1759}"/>
              </a:ext>
            </a:extLst>
          </p:cNvPr>
          <p:cNvPicPr>
            <a:picLocks noChangeAspect="1"/>
          </p:cNvPicPr>
          <p:nvPr/>
        </p:nvPicPr>
        <p:blipFill>
          <a:blip r:embed="rId2"/>
          <a:srcRect l="181" t="-177" b="2447"/>
          <a:stretch/>
        </p:blipFill>
        <p:spPr>
          <a:xfrm>
            <a:off x="1349089" y="1374938"/>
            <a:ext cx="5020660" cy="4467461"/>
          </a:xfrm>
          <a:prstGeom prst="roundRect">
            <a:avLst/>
          </a:prstGeom>
          <a:ln>
            <a:solidFill>
              <a:schemeClr val="accent3"/>
            </a:solidFill>
          </a:ln>
        </p:spPr>
      </p:pic>
      <p:pic>
        <p:nvPicPr>
          <p:cNvPr id="7" name="Picture 6" descr="A chart of storage capacity&#10;&#10;AI-generated content may be incorrect.">
            <a:extLst>
              <a:ext uri="{FF2B5EF4-FFF2-40B4-BE49-F238E27FC236}">
                <a16:creationId xmlns:a16="http://schemas.microsoft.com/office/drawing/2014/main" id="{89AC8FF4-04F0-BC63-37D1-A986CA9AB0D2}"/>
              </a:ext>
            </a:extLst>
          </p:cNvPr>
          <p:cNvPicPr>
            <a:picLocks noChangeAspect="1"/>
          </p:cNvPicPr>
          <p:nvPr/>
        </p:nvPicPr>
        <p:blipFill>
          <a:blip r:embed="rId3"/>
          <a:stretch>
            <a:fillRect/>
          </a:stretch>
        </p:blipFill>
        <p:spPr>
          <a:xfrm>
            <a:off x="18913" y="5469489"/>
            <a:ext cx="1486177" cy="1374499"/>
          </a:xfrm>
          <a:prstGeom prst="roundRect">
            <a:avLst/>
          </a:prstGeom>
        </p:spPr>
      </p:pic>
      <p:pic>
        <p:nvPicPr>
          <p:cNvPr id="9" name="Picture 8">
            <a:extLst>
              <a:ext uri="{FF2B5EF4-FFF2-40B4-BE49-F238E27FC236}">
                <a16:creationId xmlns:a16="http://schemas.microsoft.com/office/drawing/2014/main" id="{CD1CCF96-7E4E-4717-A641-221AE678BE5C}"/>
              </a:ext>
            </a:extLst>
          </p:cNvPr>
          <p:cNvPicPr>
            <a:picLocks noChangeAspect="1"/>
          </p:cNvPicPr>
          <p:nvPr/>
        </p:nvPicPr>
        <p:blipFill>
          <a:blip r:embed="rId4"/>
          <a:stretch>
            <a:fillRect/>
          </a:stretch>
        </p:blipFill>
        <p:spPr>
          <a:xfrm>
            <a:off x="15804" y="3548407"/>
            <a:ext cx="1249433" cy="1837359"/>
          </a:xfrm>
          <a:prstGeom prst="rect">
            <a:avLst/>
          </a:prstGeom>
        </p:spPr>
      </p:pic>
      <p:sp>
        <p:nvSpPr>
          <p:cNvPr id="11" name="Rectangle 10">
            <a:extLst>
              <a:ext uri="{FF2B5EF4-FFF2-40B4-BE49-F238E27FC236}">
                <a16:creationId xmlns:a16="http://schemas.microsoft.com/office/drawing/2014/main" id="{AC2C4EE5-F27E-354E-8172-A31F3D2A5415}"/>
              </a:ext>
            </a:extLst>
          </p:cNvPr>
          <p:cNvSpPr/>
          <p:nvPr/>
        </p:nvSpPr>
        <p:spPr>
          <a:xfrm>
            <a:off x="99390" y="3732695"/>
            <a:ext cx="1159565" cy="143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7987F18-FAA0-091E-5BD4-282AE33E5A5C}"/>
              </a:ext>
            </a:extLst>
          </p:cNvPr>
          <p:cNvSpPr txBox="1"/>
          <p:nvPr/>
        </p:nvSpPr>
        <p:spPr>
          <a:xfrm>
            <a:off x="2920257" y="5745575"/>
            <a:ext cx="14798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F7A431"/>
                </a:solidFill>
                <a:latin typeface="Calibri"/>
                <a:ea typeface="Calibri"/>
                <a:cs typeface="Calibri"/>
              </a:rPr>
              <a:t>2030</a:t>
            </a:r>
            <a:endParaRPr lang="en-US" sz="4000" dirty="0">
              <a:solidFill>
                <a:srgbClr val="F7A431"/>
              </a:solidFill>
            </a:endParaRPr>
          </a:p>
        </p:txBody>
      </p:sp>
      <p:sp>
        <p:nvSpPr>
          <p:cNvPr id="17" name="Title 1">
            <a:extLst>
              <a:ext uri="{FF2B5EF4-FFF2-40B4-BE49-F238E27FC236}">
                <a16:creationId xmlns:a16="http://schemas.microsoft.com/office/drawing/2014/main" id="{2B47E01D-6B1A-EC22-5DA7-10B7A2CE9E1C}"/>
              </a:ext>
            </a:extLst>
          </p:cNvPr>
          <p:cNvSpPr>
            <a:spLocks noGrp="1"/>
          </p:cNvSpPr>
          <p:nvPr>
            <p:ph type="title"/>
          </p:nvPr>
        </p:nvSpPr>
        <p:spPr>
          <a:xfrm>
            <a:off x="382588" y="462201"/>
            <a:ext cx="11617788" cy="356467"/>
          </a:xfrm>
        </p:spPr>
        <p:txBody>
          <a:bodyPr lIns="91440" tIns="45720" rIns="91440" bIns="45720" anchor="ctr"/>
          <a:lstStyle/>
          <a:p>
            <a:r>
              <a:rPr lang="en-US">
                <a:latin typeface="Calibri"/>
                <a:ea typeface="Calibri"/>
                <a:cs typeface="Calibri"/>
              </a:rPr>
              <a:t>TYNDP 2024: </a:t>
            </a:r>
            <a:r>
              <a:rPr lang="en-US">
                <a:solidFill>
                  <a:schemeClr val="accent6"/>
                </a:solidFill>
                <a:latin typeface="Calibri"/>
                <a:ea typeface="Calibri"/>
                <a:cs typeface="Calibri"/>
              </a:rPr>
              <a:t>Setting Investment Priorities</a:t>
            </a:r>
            <a:endParaRPr lang="en-US">
              <a:solidFill>
                <a:schemeClr val="accent6"/>
              </a:solidFill>
            </a:endParaRPr>
          </a:p>
        </p:txBody>
      </p:sp>
      <p:sp>
        <p:nvSpPr>
          <p:cNvPr id="19" name="Rectangle: Rounded Corners 18">
            <a:extLst>
              <a:ext uri="{FF2B5EF4-FFF2-40B4-BE49-F238E27FC236}">
                <a16:creationId xmlns:a16="http://schemas.microsoft.com/office/drawing/2014/main" id="{C1A42886-9A38-991D-00E5-C2C8FEAD1BDC}"/>
              </a:ext>
            </a:extLst>
          </p:cNvPr>
          <p:cNvSpPr/>
          <p:nvPr/>
        </p:nvSpPr>
        <p:spPr>
          <a:xfrm>
            <a:off x="6530473" y="1376132"/>
            <a:ext cx="5332581" cy="129877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TextBox 20">
            <a:extLst>
              <a:ext uri="{FF2B5EF4-FFF2-40B4-BE49-F238E27FC236}">
                <a16:creationId xmlns:a16="http://schemas.microsoft.com/office/drawing/2014/main" id="{95D90E0D-77AB-DEA5-2764-F2234BAD094F}"/>
              </a:ext>
            </a:extLst>
          </p:cNvPr>
          <p:cNvSpPr txBox="1"/>
          <p:nvPr/>
        </p:nvSpPr>
        <p:spPr>
          <a:xfrm>
            <a:off x="6637588" y="1740183"/>
            <a:ext cx="5118125" cy="953453"/>
          </a:xfrm>
          <a:prstGeom prst="roundRect">
            <a:avLst/>
          </a:prstGeom>
          <a:solidFill>
            <a:schemeClr val="accent1">
              <a:lumMod val="20000"/>
              <a:lumOff val="8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rgbClr val="2054A5"/>
                </a:solidFill>
                <a:latin typeface="Calibri"/>
                <a:ea typeface="Calibri"/>
                <a:cs typeface="Calibri"/>
              </a:rPr>
              <a:t>Ten-Year Network Development Plan 2024</a:t>
            </a:r>
            <a:endParaRPr lang="en-GB" b="1" i="0">
              <a:solidFill>
                <a:srgbClr val="2054A5"/>
              </a:solidFill>
              <a:effectLst/>
              <a:latin typeface="Calibri"/>
              <a:ea typeface="Calibri"/>
              <a:cs typeface="Calibri"/>
            </a:endParaRPr>
          </a:p>
          <a:p>
            <a:pPr algn="ctr"/>
            <a:r>
              <a:rPr lang="en-US" sz="1600">
                <a:solidFill>
                  <a:schemeClr val="accent6">
                    <a:lumMod val="49000"/>
                  </a:schemeClr>
                </a:solidFill>
                <a:latin typeface="Calibri"/>
                <a:ea typeface="Calibri"/>
                <a:cs typeface="Calibri"/>
              </a:rPr>
              <a:t>Comprehensive plan for the future European electricity system based on multi-energy scenarios</a:t>
            </a:r>
            <a:endParaRPr lang="en-GB" sz="1600">
              <a:solidFill>
                <a:schemeClr val="accent6">
                  <a:lumMod val="49000"/>
                </a:schemeClr>
              </a:solidFill>
              <a:latin typeface="Calibri"/>
              <a:ea typeface="Calibri"/>
              <a:cs typeface="Calibri"/>
            </a:endParaRPr>
          </a:p>
        </p:txBody>
      </p:sp>
      <p:sp>
        <p:nvSpPr>
          <p:cNvPr id="23" name="Oval 22">
            <a:extLst>
              <a:ext uri="{FF2B5EF4-FFF2-40B4-BE49-F238E27FC236}">
                <a16:creationId xmlns:a16="http://schemas.microsoft.com/office/drawing/2014/main" id="{BDF373E4-0992-F5A3-4A11-1F6A8D44706C}"/>
              </a:ext>
            </a:extLst>
          </p:cNvPr>
          <p:cNvSpPr/>
          <p:nvPr/>
        </p:nvSpPr>
        <p:spPr>
          <a:xfrm>
            <a:off x="8643537" y="938167"/>
            <a:ext cx="935360" cy="882963"/>
          </a:xfrm>
          <a:prstGeom prst="ellipse">
            <a:avLst/>
          </a:prstGeom>
          <a:solidFill>
            <a:schemeClr val="accent1">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25" name="Graphic 24" descr="Storytelling with solid fill">
            <a:extLst>
              <a:ext uri="{FF2B5EF4-FFF2-40B4-BE49-F238E27FC236}">
                <a16:creationId xmlns:a16="http://schemas.microsoft.com/office/drawing/2014/main" id="{E8E9FABF-FB0A-36D6-0AFA-327C5964E2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4483" y="1042679"/>
            <a:ext cx="664192" cy="664192"/>
          </a:xfrm>
          <a:prstGeom prst="rect">
            <a:avLst/>
          </a:prstGeom>
        </p:spPr>
      </p:pic>
      <p:sp>
        <p:nvSpPr>
          <p:cNvPr id="27" name="Rectangle: Rounded Corners 26">
            <a:extLst>
              <a:ext uri="{FF2B5EF4-FFF2-40B4-BE49-F238E27FC236}">
                <a16:creationId xmlns:a16="http://schemas.microsoft.com/office/drawing/2014/main" id="{5A204F57-3D71-47DF-9D8C-E87EE83B4323}"/>
              </a:ext>
            </a:extLst>
          </p:cNvPr>
          <p:cNvSpPr/>
          <p:nvPr/>
        </p:nvSpPr>
        <p:spPr>
          <a:xfrm>
            <a:off x="6647544" y="4078533"/>
            <a:ext cx="5046304" cy="538544"/>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29" name="TextBox 9">
            <a:extLst>
              <a:ext uri="{FF2B5EF4-FFF2-40B4-BE49-F238E27FC236}">
                <a16:creationId xmlns:a16="http://schemas.microsoft.com/office/drawing/2014/main" id="{F0FC196C-7112-3F6E-A37C-64448B0EBA91}"/>
              </a:ext>
            </a:extLst>
          </p:cNvPr>
          <p:cNvSpPr txBox="1"/>
          <p:nvPr/>
        </p:nvSpPr>
        <p:spPr>
          <a:xfrm>
            <a:off x="6765165" y="4007400"/>
            <a:ext cx="25915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rgbClr val="183F7B"/>
                </a:solidFill>
                <a:latin typeface="Calibri"/>
                <a:ea typeface="Calibri"/>
                <a:cs typeface="Calibri"/>
              </a:rPr>
              <a:t>€8Bn/yr</a:t>
            </a:r>
            <a:endParaRPr lang="en-US" dirty="0"/>
          </a:p>
        </p:txBody>
      </p:sp>
      <p:sp>
        <p:nvSpPr>
          <p:cNvPr id="31" name="Rectangle: Rounded Corners 30">
            <a:extLst>
              <a:ext uri="{FF2B5EF4-FFF2-40B4-BE49-F238E27FC236}">
                <a16:creationId xmlns:a16="http://schemas.microsoft.com/office/drawing/2014/main" id="{1D782106-87E5-24EE-1E08-2041953A1B6D}"/>
              </a:ext>
            </a:extLst>
          </p:cNvPr>
          <p:cNvSpPr/>
          <p:nvPr/>
        </p:nvSpPr>
        <p:spPr>
          <a:xfrm>
            <a:off x="6647056" y="4671496"/>
            <a:ext cx="5053209" cy="542676"/>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33" name="TextBox 12">
            <a:extLst>
              <a:ext uri="{FF2B5EF4-FFF2-40B4-BE49-F238E27FC236}">
                <a16:creationId xmlns:a16="http://schemas.microsoft.com/office/drawing/2014/main" id="{088390C5-6625-3FC0-E222-0D3737B95FB8}"/>
              </a:ext>
            </a:extLst>
          </p:cNvPr>
          <p:cNvSpPr txBox="1"/>
          <p:nvPr/>
        </p:nvSpPr>
        <p:spPr>
          <a:xfrm>
            <a:off x="9093929" y="4178961"/>
            <a:ext cx="26180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rgbClr val="0F218B"/>
                </a:solidFill>
                <a:latin typeface="Calibri"/>
                <a:ea typeface="Calibri"/>
                <a:cs typeface="Calibri"/>
              </a:rPr>
              <a:t>Savings in system costs</a:t>
            </a:r>
          </a:p>
        </p:txBody>
      </p:sp>
      <p:sp>
        <p:nvSpPr>
          <p:cNvPr id="35" name="TextBox 15">
            <a:extLst>
              <a:ext uri="{FF2B5EF4-FFF2-40B4-BE49-F238E27FC236}">
                <a16:creationId xmlns:a16="http://schemas.microsoft.com/office/drawing/2014/main" id="{4F8B724A-8ADD-6480-8B27-58C1A27CD9F8}"/>
              </a:ext>
            </a:extLst>
          </p:cNvPr>
          <p:cNvSpPr txBox="1"/>
          <p:nvPr/>
        </p:nvSpPr>
        <p:spPr>
          <a:xfrm>
            <a:off x="6725686" y="4625490"/>
            <a:ext cx="263012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rgbClr val="183F7B"/>
                </a:solidFill>
                <a:latin typeface="Calibri"/>
                <a:ea typeface="Calibri"/>
                <a:cs typeface="Calibri"/>
              </a:rPr>
              <a:t>19Mil.Tn/yr</a:t>
            </a:r>
          </a:p>
        </p:txBody>
      </p:sp>
      <p:sp>
        <p:nvSpPr>
          <p:cNvPr id="37" name="TextBox 16">
            <a:extLst>
              <a:ext uri="{FF2B5EF4-FFF2-40B4-BE49-F238E27FC236}">
                <a16:creationId xmlns:a16="http://schemas.microsoft.com/office/drawing/2014/main" id="{A0D94C56-CC8F-1E58-4DE4-006B80F632AF}"/>
              </a:ext>
            </a:extLst>
          </p:cNvPr>
          <p:cNvSpPr txBox="1"/>
          <p:nvPr/>
        </p:nvSpPr>
        <p:spPr>
          <a:xfrm>
            <a:off x="9150515" y="4807428"/>
            <a:ext cx="262151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rgbClr val="0F218B"/>
                </a:solidFill>
                <a:latin typeface="Calibri"/>
                <a:ea typeface="Calibri"/>
                <a:cs typeface="Calibri"/>
              </a:rPr>
              <a:t>of CO2 emissions reduced</a:t>
            </a:r>
          </a:p>
        </p:txBody>
      </p:sp>
      <p:sp>
        <p:nvSpPr>
          <p:cNvPr id="39" name="Rectangle: Rounded Corners 38">
            <a:extLst>
              <a:ext uri="{FF2B5EF4-FFF2-40B4-BE49-F238E27FC236}">
                <a16:creationId xmlns:a16="http://schemas.microsoft.com/office/drawing/2014/main" id="{946AFC70-DE08-5B98-FC51-38C3A2B37D3D}"/>
              </a:ext>
            </a:extLst>
          </p:cNvPr>
          <p:cNvSpPr/>
          <p:nvPr/>
        </p:nvSpPr>
        <p:spPr>
          <a:xfrm>
            <a:off x="6525029" y="2740725"/>
            <a:ext cx="5317614" cy="109058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Rectangle: Rounded Corners 40">
            <a:extLst>
              <a:ext uri="{FF2B5EF4-FFF2-40B4-BE49-F238E27FC236}">
                <a16:creationId xmlns:a16="http://schemas.microsoft.com/office/drawing/2014/main" id="{4F1A9867-177E-4DDD-B9B1-81AB5D444ECF}"/>
              </a:ext>
            </a:extLst>
          </p:cNvPr>
          <p:cNvSpPr/>
          <p:nvPr/>
        </p:nvSpPr>
        <p:spPr>
          <a:xfrm>
            <a:off x="6575794" y="2826231"/>
            <a:ext cx="2534366" cy="912023"/>
          </a:xfrm>
          <a:prstGeom prst="roundRect">
            <a:avLst/>
          </a:prstGeom>
          <a:solidFill>
            <a:schemeClr val="accent6">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15">
            <a:extLst>
              <a:ext uri="{FF2B5EF4-FFF2-40B4-BE49-F238E27FC236}">
                <a16:creationId xmlns:a16="http://schemas.microsoft.com/office/drawing/2014/main" id="{F5B23A12-E132-D3F7-218A-FCE96AEFF74F}"/>
              </a:ext>
            </a:extLst>
          </p:cNvPr>
          <p:cNvSpPr txBox="1"/>
          <p:nvPr/>
        </p:nvSpPr>
        <p:spPr>
          <a:xfrm>
            <a:off x="6550485" y="2828659"/>
            <a:ext cx="254344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dirty="0">
                <a:solidFill>
                  <a:srgbClr val="183F7B"/>
                </a:solidFill>
                <a:latin typeface="Calibri"/>
                <a:ea typeface="Calibri"/>
                <a:cs typeface="Calibri"/>
              </a:rPr>
              <a:t>+88 GW</a:t>
            </a:r>
          </a:p>
        </p:txBody>
      </p:sp>
      <p:sp>
        <p:nvSpPr>
          <p:cNvPr id="45" name="Rectangle: Rounded Corners 44">
            <a:extLst>
              <a:ext uri="{FF2B5EF4-FFF2-40B4-BE49-F238E27FC236}">
                <a16:creationId xmlns:a16="http://schemas.microsoft.com/office/drawing/2014/main" id="{8EAD53D6-3C64-FEC9-4837-B68A4B6548A0}"/>
              </a:ext>
            </a:extLst>
          </p:cNvPr>
          <p:cNvSpPr/>
          <p:nvPr/>
        </p:nvSpPr>
        <p:spPr>
          <a:xfrm>
            <a:off x="9165278" y="2824485"/>
            <a:ext cx="2611438" cy="916182"/>
          </a:xfrm>
          <a:prstGeom prst="roundRect">
            <a:avLst/>
          </a:prstGeom>
          <a:solidFill>
            <a:schemeClr val="accent6">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15">
            <a:extLst>
              <a:ext uri="{FF2B5EF4-FFF2-40B4-BE49-F238E27FC236}">
                <a16:creationId xmlns:a16="http://schemas.microsoft.com/office/drawing/2014/main" id="{880612C4-9D7E-3CF3-521A-FF8ACABD6CAF}"/>
              </a:ext>
            </a:extLst>
          </p:cNvPr>
          <p:cNvSpPr txBox="1"/>
          <p:nvPr/>
        </p:nvSpPr>
        <p:spPr>
          <a:xfrm>
            <a:off x="9497507" y="2841612"/>
            <a:ext cx="193183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dirty="0">
                <a:solidFill>
                  <a:srgbClr val="183F7B"/>
                </a:solidFill>
                <a:latin typeface="Calibri"/>
                <a:ea typeface="Calibri"/>
                <a:cs typeface="Calibri"/>
              </a:rPr>
              <a:t>€5Bn/yr</a:t>
            </a:r>
            <a:endParaRPr lang="en-US" dirty="0"/>
          </a:p>
        </p:txBody>
      </p:sp>
      <p:sp>
        <p:nvSpPr>
          <p:cNvPr id="49" name="TextBox 12">
            <a:extLst>
              <a:ext uri="{FF2B5EF4-FFF2-40B4-BE49-F238E27FC236}">
                <a16:creationId xmlns:a16="http://schemas.microsoft.com/office/drawing/2014/main" id="{9AA6D47D-E30A-5095-6C20-3298BE6127AA}"/>
              </a:ext>
            </a:extLst>
          </p:cNvPr>
          <p:cNvSpPr txBox="1"/>
          <p:nvPr/>
        </p:nvSpPr>
        <p:spPr>
          <a:xfrm>
            <a:off x="6572520" y="3321228"/>
            <a:ext cx="252098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0F218B"/>
                </a:solidFill>
                <a:latin typeface="Calibri"/>
                <a:ea typeface="Calibri"/>
                <a:cs typeface="Calibri"/>
              </a:rPr>
              <a:t>Cross-border capacity by 2030</a:t>
            </a:r>
            <a:endParaRPr lang="en-US" sz="1400" dirty="0"/>
          </a:p>
        </p:txBody>
      </p:sp>
      <p:sp>
        <p:nvSpPr>
          <p:cNvPr id="51" name="TextBox 12">
            <a:extLst>
              <a:ext uri="{FF2B5EF4-FFF2-40B4-BE49-F238E27FC236}">
                <a16:creationId xmlns:a16="http://schemas.microsoft.com/office/drawing/2014/main" id="{2518031A-69E9-F7D5-FB55-06BCDA7ADB80}"/>
              </a:ext>
            </a:extLst>
          </p:cNvPr>
          <p:cNvSpPr txBox="1"/>
          <p:nvPr/>
        </p:nvSpPr>
        <p:spPr>
          <a:xfrm>
            <a:off x="9232348" y="3368541"/>
            <a:ext cx="251654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0F218B"/>
                </a:solidFill>
                <a:latin typeface="Calibri"/>
                <a:ea typeface="Calibri"/>
                <a:cs typeface="Calibri"/>
              </a:rPr>
              <a:t>in investments</a:t>
            </a:r>
          </a:p>
        </p:txBody>
      </p:sp>
      <p:sp>
        <p:nvSpPr>
          <p:cNvPr id="59" name="Arrow: Down 58">
            <a:extLst>
              <a:ext uri="{FF2B5EF4-FFF2-40B4-BE49-F238E27FC236}">
                <a16:creationId xmlns:a16="http://schemas.microsoft.com/office/drawing/2014/main" id="{8A10E6C4-74AF-FD19-5763-3B66028998F4}"/>
              </a:ext>
            </a:extLst>
          </p:cNvPr>
          <p:cNvSpPr/>
          <p:nvPr/>
        </p:nvSpPr>
        <p:spPr>
          <a:xfrm>
            <a:off x="8968605" y="3769132"/>
            <a:ext cx="392060" cy="392060"/>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Rectangle: Rounded Corners 60">
            <a:extLst>
              <a:ext uri="{FF2B5EF4-FFF2-40B4-BE49-F238E27FC236}">
                <a16:creationId xmlns:a16="http://schemas.microsoft.com/office/drawing/2014/main" id="{3A935A0E-F1BF-D543-B41A-0859D244D2B5}"/>
              </a:ext>
            </a:extLst>
          </p:cNvPr>
          <p:cNvSpPr/>
          <p:nvPr/>
        </p:nvSpPr>
        <p:spPr>
          <a:xfrm>
            <a:off x="6651769" y="5264768"/>
            <a:ext cx="5046304" cy="668701"/>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63" name="TextBox 9">
            <a:extLst>
              <a:ext uri="{FF2B5EF4-FFF2-40B4-BE49-F238E27FC236}">
                <a16:creationId xmlns:a16="http://schemas.microsoft.com/office/drawing/2014/main" id="{68A77AD9-D2AF-7179-407F-B8A8E54ACE06}"/>
              </a:ext>
            </a:extLst>
          </p:cNvPr>
          <p:cNvSpPr txBox="1"/>
          <p:nvPr/>
        </p:nvSpPr>
        <p:spPr>
          <a:xfrm>
            <a:off x="6668160" y="5283706"/>
            <a:ext cx="261874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173D88"/>
                </a:solidFill>
                <a:latin typeface="Calibri"/>
                <a:ea typeface="Calibri"/>
                <a:cs typeface="Calibri"/>
              </a:rPr>
              <a:t>30</a:t>
            </a:r>
            <a:r>
              <a:rPr lang="en-US" sz="3600" dirty="0">
                <a:solidFill>
                  <a:srgbClr val="183F7B"/>
                </a:solidFill>
                <a:latin typeface="Calibri"/>
                <a:ea typeface="Calibri"/>
                <a:cs typeface="Calibri"/>
              </a:rPr>
              <a:t> TWh/yr</a:t>
            </a:r>
          </a:p>
        </p:txBody>
      </p:sp>
      <p:sp>
        <p:nvSpPr>
          <p:cNvPr id="65" name="TextBox 12">
            <a:extLst>
              <a:ext uri="{FF2B5EF4-FFF2-40B4-BE49-F238E27FC236}">
                <a16:creationId xmlns:a16="http://schemas.microsoft.com/office/drawing/2014/main" id="{96266B6B-2AE3-EA11-4B17-688F0AACEF97}"/>
              </a:ext>
            </a:extLst>
          </p:cNvPr>
          <p:cNvSpPr txBox="1"/>
          <p:nvPr/>
        </p:nvSpPr>
        <p:spPr>
          <a:xfrm>
            <a:off x="9076570" y="5314710"/>
            <a:ext cx="273798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rgbClr val="0F218B"/>
                </a:solidFill>
                <a:latin typeface="Calibri"/>
                <a:ea typeface="Calibri"/>
                <a:cs typeface="Calibri"/>
              </a:rPr>
              <a:t>Yearly decrease in RES curtailment by 2030</a:t>
            </a:r>
          </a:p>
        </p:txBody>
      </p:sp>
    </p:spTree>
    <p:extLst>
      <p:ext uri="{BB962C8B-B14F-4D97-AF65-F5344CB8AC3E}">
        <p14:creationId xmlns:p14="http://schemas.microsoft.com/office/powerpoint/2010/main" val="11210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07AD6-25D1-740C-2491-6167E474A8BC}"/>
              </a:ext>
            </a:extLst>
          </p:cNvPr>
          <p:cNvSpPr>
            <a:spLocks noGrp="1"/>
          </p:cNvSpPr>
          <p:nvPr>
            <p:ph type="title"/>
          </p:nvPr>
        </p:nvSpPr>
        <p:spPr/>
        <p:txBody>
          <a:bodyPr lIns="91440" tIns="45720" rIns="91440" bIns="45720" anchor="ctr"/>
          <a:lstStyle/>
          <a:p>
            <a:r>
              <a:rPr lang="en-US" dirty="0">
                <a:latin typeface="Calibri"/>
                <a:ea typeface="Calibri"/>
                <a:cs typeface="Calibri"/>
              </a:rPr>
              <a:t>TYNDP 2024: </a:t>
            </a:r>
            <a:r>
              <a:rPr lang="en-US">
                <a:solidFill>
                  <a:schemeClr val="accent6"/>
                </a:solidFill>
                <a:latin typeface="Calibri"/>
                <a:ea typeface="Calibri"/>
                <a:cs typeface="Calibri"/>
              </a:rPr>
              <a:t>Setting Investment Priorities</a:t>
            </a:r>
            <a:endParaRPr lang="en-US">
              <a:solidFill>
                <a:schemeClr val="accent6"/>
              </a:solidFill>
            </a:endParaRPr>
          </a:p>
        </p:txBody>
      </p:sp>
      <p:sp>
        <p:nvSpPr>
          <p:cNvPr id="6" name="Rectangle: Rounded Corners 5">
            <a:extLst>
              <a:ext uri="{FF2B5EF4-FFF2-40B4-BE49-F238E27FC236}">
                <a16:creationId xmlns:a16="http://schemas.microsoft.com/office/drawing/2014/main" id="{C63881FB-FC9B-0FF4-3BCD-9F94B8365D6C}"/>
              </a:ext>
            </a:extLst>
          </p:cNvPr>
          <p:cNvSpPr/>
          <p:nvPr/>
        </p:nvSpPr>
        <p:spPr>
          <a:xfrm>
            <a:off x="6549523" y="976082"/>
            <a:ext cx="5332581" cy="129877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 name="TextBox 7">
            <a:extLst>
              <a:ext uri="{FF2B5EF4-FFF2-40B4-BE49-F238E27FC236}">
                <a16:creationId xmlns:a16="http://schemas.microsoft.com/office/drawing/2014/main" id="{465A8567-68C6-9E35-F2DA-D11D86CEBF12}"/>
              </a:ext>
            </a:extLst>
          </p:cNvPr>
          <p:cNvSpPr txBox="1"/>
          <p:nvPr/>
        </p:nvSpPr>
        <p:spPr>
          <a:xfrm>
            <a:off x="6656638" y="1340133"/>
            <a:ext cx="5118125" cy="953453"/>
          </a:xfrm>
          <a:prstGeom prst="roundRect">
            <a:avLst/>
          </a:prstGeom>
          <a:solidFill>
            <a:schemeClr val="accent1">
              <a:lumMod val="20000"/>
              <a:lumOff val="80000"/>
            </a:schemeClr>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a:solidFill>
                  <a:srgbClr val="2054A5"/>
                </a:solidFill>
                <a:latin typeface="Calibri"/>
                <a:ea typeface="Calibri"/>
                <a:cs typeface="Calibri"/>
              </a:rPr>
              <a:t>Ten-Year Network Development Plan 2024</a:t>
            </a:r>
            <a:endParaRPr lang="en-GB" b="1" i="0">
              <a:solidFill>
                <a:srgbClr val="2054A5"/>
              </a:solidFill>
              <a:effectLst/>
              <a:latin typeface="Calibri"/>
              <a:ea typeface="Calibri"/>
              <a:cs typeface="Calibri"/>
            </a:endParaRPr>
          </a:p>
          <a:p>
            <a:pPr algn="ctr"/>
            <a:r>
              <a:rPr lang="en-US" sz="1600">
                <a:solidFill>
                  <a:schemeClr val="accent6">
                    <a:lumMod val="49000"/>
                  </a:schemeClr>
                </a:solidFill>
                <a:latin typeface="Calibri"/>
                <a:ea typeface="Calibri"/>
                <a:cs typeface="Calibri"/>
              </a:rPr>
              <a:t>Comprehensive plan for the future European electricity system based on multi-energy scenarios</a:t>
            </a:r>
            <a:endParaRPr lang="en-GB" sz="1600">
              <a:solidFill>
                <a:schemeClr val="accent6">
                  <a:lumMod val="49000"/>
                </a:schemeClr>
              </a:solidFill>
              <a:latin typeface="Calibri"/>
              <a:ea typeface="Calibri"/>
              <a:cs typeface="Calibri"/>
            </a:endParaRPr>
          </a:p>
        </p:txBody>
      </p:sp>
      <p:sp>
        <p:nvSpPr>
          <p:cNvPr id="10" name="Oval 9">
            <a:extLst>
              <a:ext uri="{FF2B5EF4-FFF2-40B4-BE49-F238E27FC236}">
                <a16:creationId xmlns:a16="http://schemas.microsoft.com/office/drawing/2014/main" id="{8B7D5F84-75D2-3B6A-F592-29148C2CCB97}"/>
              </a:ext>
            </a:extLst>
          </p:cNvPr>
          <p:cNvSpPr/>
          <p:nvPr/>
        </p:nvSpPr>
        <p:spPr>
          <a:xfrm>
            <a:off x="8662587" y="538117"/>
            <a:ext cx="935360" cy="882963"/>
          </a:xfrm>
          <a:prstGeom prst="ellipse">
            <a:avLst/>
          </a:prstGeom>
          <a:solidFill>
            <a:schemeClr val="accent1">
              <a:lumMod val="20000"/>
              <a:lumOff val="8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2" name="Graphic 11" descr="Storytelling with solid fill">
            <a:extLst>
              <a:ext uri="{FF2B5EF4-FFF2-40B4-BE49-F238E27FC236}">
                <a16:creationId xmlns:a16="http://schemas.microsoft.com/office/drawing/2014/main" id="{CF3E39A0-0F50-1E76-158D-D313539069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3533" y="642629"/>
            <a:ext cx="664192" cy="664192"/>
          </a:xfrm>
          <a:prstGeom prst="rect">
            <a:avLst/>
          </a:prstGeom>
        </p:spPr>
      </p:pic>
      <p:sp>
        <p:nvSpPr>
          <p:cNvPr id="14" name="Rectangle: Rounded Corners 13">
            <a:extLst>
              <a:ext uri="{FF2B5EF4-FFF2-40B4-BE49-F238E27FC236}">
                <a16:creationId xmlns:a16="http://schemas.microsoft.com/office/drawing/2014/main" id="{5009C267-99FF-65D2-256C-9441C3F3010F}"/>
              </a:ext>
            </a:extLst>
          </p:cNvPr>
          <p:cNvSpPr/>
          <p:nvPr/>
        </p:nvSpPr>
        <p:spPr>
          <a:xfrm>
            <a:off x="7380969" y="5488233"/>
            <a:ext cx="4360504" cy="548069"/>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16" name="TextBox 9">
            <a:extLst>
              <a:ext uri="{FF2B5EF4-FFF2-40B4-BE49-F238E27FC236}">
                <a16:creationId xmlns:a16="http://schemas.microsoft.com/office/drawing/2014/main" id="{2B6F5EE6-290A-1A17-8E48-29EFD9B71B64}"/>
              </a:ext>
            </a:extLst>
          </p:cNvPr>
          <p:cNvSpPr txBox="1"/>
          <p:nvPr/>
        </p:nvSpPr>
        <p:spPr>
          <a:xfrm>
            <a:off x="7498590" y="5426625"/>
            <a:ext cx="25915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accent2">
                    <a:lumMod val="49000"/>
                  </a:schemeClr>
                </a:solidFill>
                <a:latin typeface="Calibri"/>
                <a:ea typeface="Calibri"/>
                <a:cs typeface="Calibri"/>
              </a:rPr>
              <a:t>4.1 Mil.</a:t>
            </a:r>
          </a:p>
        </p:txBody>
      </p:sp>
      <p:sp>
        <p:nvSpPr>
          <p:cNvPr id="20" name="Rectangle: Rounded Corners 19">
            <a:extLst>
              <a:ext uri="{FF2B5EF4-FFF2-40B4-BE49-F238E27FC236}">
                <a16:creationId xmlns:a16="http://schemas.microsoft.com/office/drawing/2014/main" id="{63A46D84-288D-E75B-A0B0-2AFC0685342F}"/>
              </a:ext>
            </a:extLst>
          </p:cNvPr>
          <p:cNvSpPr/>
          <p:nvPr/>
        </p:nvSpPr>
        <p:spPr>
          <a:xfrm>
            <a:off x="7370956" y="6071671"/>
            <a:ext cx="4376934" cy="552201"/>
          </a:xfrm>
          <a:prstGeom prst="round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22" name="TextBox 12">
            <a:extLst>
              <a:ext uri="{FF2B5EF4-FFF2-40B4-BE49-F238E27FC236}">
                <a16:creationId xmlns:a16="http://schemas.microsoft.com/office/drawing/2014/main" id="{2C2F78D5-7953-1FC7-EB39-B2ABEACC9AA7}"/>
              </a:ext>
            </a:extLst>
          </p:cNvPr>
          <p:cNvSpPr txBox="1"/>
          <p:nvPr/>
        </p:nvSpPr>
        <p:spPr>
          <a:xfrm>
            <a:off x="9141554" y="5569611"/>
            <a:ext cx="2618064"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accent2">
                    <a:lumMod val="49000"/>
                  </a:schemeClr>
                </a:solidFill>
                <a:latin typeface="Calibri"/>
                <a:ea typeface="Calibri"/>
                <a:cs typeface="Calibri"/>
              </a:rPr>
              <a:t>Jobs created by 2040</a:t>
            </a:r>
          </a:p>
        </p:txBody>
      </p:sp>
      <p:sp>
        <p:nvSpPr>
          <p:cNvPr id="24" name="TextBox 15">
            <a:extLst>
              <a:ext uri="{FF2B5EF4-FFF2-40B4-BE49-F238E27FC236}">
                <a16:creationId xmlns:a16="http://schemas.microsoft.com/office/drawing/2014/main" id="{8290C4E7-992A-B2CF-A0CB-95BCB2272FC5}"/>
              </a:ext>
            </a:extLst>
          </p:cNvPr>
          <p:cNvSpPr txBox="1"/>
          <p:nvPr/>
        </p:nvSpPr>
        <p:spPr>
          <a:xfrm>
            <a:off x="7382911" y="5978040"/>
            <a:ext cx="1820497"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accent2">
                    <a:lumMod val="49000"/>
                  </a:schemeClr>
                </a:solidFill>
                <a:latin typeface="Calibri"/>
                <a:ea typeface="Calibri"/>
                <a:cs typeface="Calibri"/>
              </a:rPr>
              <a:t>€247Bn</a:t>
            </a:r>
          </a:p>
        </p:txBody>
      </p:sp>
      <p:sp>
        <p:nvSpPr>
          <p:cNvPr id="26" name="TextBox 16">
            <a:extLst>
              <a:ext uri="{FF2B5EF4-FFF2-40B4-BE49-F238E27FC236}">
                <a16:creationId xmlns:a16="http://schemas.microsoft.com/office/drawing/2014/main" id="{0F03F21C-8ADF-8B6C-56FA-E22F9387D6E6}"/>
              </a:ext>
            </a:extLst>
          </p:cNvPr>
          <p:cNvSpPr txBox="1"/>
          <p:nvPr/>
        </p:nvSpPr>
        <p:spPr>
          <a:xfrm>
            <a:off x="9131465" y="6045678"/>
            <a:ext cx="2621515"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solidFill>
                  <a:schemeClr val="accent2">
                    <a:lumMod val="49000"/>
                  </a:schemeClr>
                </a:solidFill>
                <a:latin typeface="Calibri"/>
                <a:ea typeface="Calibri"/>
                <a:cs typeface="Calibri"/>
              </a:rPr>
              <a:t>Increase in European GDP by 2040</a:t>
            </a:r>
          </a:p>
        </p:txBody>
      </p:sp>
      <p:pic>
        <p:nvPicPr>
          <p:cNvPr id="54" name="Picture 53" descr="A map of europe with blue lines and dots&#10;&#10;AI-generated content may be incorrect.">
            <a:extLst>
              <a:ext uri="{FF2B5EF4-FFF2-40B4-BE49-F238E27FC236}">
                <a16:creationId xmlns:a16="http://schemas.microsoft.com/office/drawing/2014/main" id="{4B3B787A-D66C-2C1E-8031-8BE7D3A01291}"/>
              </a:ext>
            </a:extLst>
          </p:cNvPr>
          <p:cNvPicPr>
            <a:picLocks noChangeAspect="1"/>
          </p:cNvPicPr>
          <p:nvPr/>
        </p:nvPicPr>
        <p:blipFill>
          <a:blip r:embed="rId4"/>
          <a:srcRect r="-206" b="2927"/>
          <a:stretch/>
        </p:blipFill>
        <p:spPr>
          <a:xfrm>
            <a:off x="1308875" y="1492180"/>
            <a:ext cx="5019140" cy="4343681"/>
          </a:xfrm>
          <a:prstGeom prst="roundRect">
            <a:avLst/>
          </a:prstGeom>
          <a:ln>
            <a:solidFill>
              <a:schemeClr val="accent4"/>
            </a:solidFill>
          </a:ln>
        </p:spPr>
      </p:pic>
      <p:sp>
        <p:nvSpPr>
          <p:cNvPr id="56" name="TextBox 55">
            <a:extLst>
              <a:ext uri="{FF2B5EF4-FFF2-40B4-BE49-F238E27FC236}">
                <a16:creationId xmlns:a16="http://schemas.microsoft.com/office/drawing/2014/main" id="{647FAE24-85DF-A08A-9774-43D28A7B27F8}"/>
              </a:ext>
            </a:extLst>
          </p:cNvPr>
          <p:cNvSpPr txBox="1"/>
          <p:nvPr/>
        </p:nvSpPr>
        <p:spPr>
          <a:xfrm>
            <a:off x="2920257" y="5745575"/>
            <a:ext cx="14798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F7A431"/>
                </a:solidFill>
                <a:latin typeface="Calibri"/>
                <a:ea typeface="Calibri"/>
                <a:cs typeface="Calibri"/>
              </a:rPr>
              <a:t>2040</a:t>
            </a:r>
            <a:endParaRPr lang="en-US" sz="4000">
              <a:solidFill>
                <a:srgbClr val="F7A431"/>
              </a:solidFill>
            </a:endParaRPr>
          </a:p>
        </p:txBody>
      </p:sp>
      <p:pic>
        <p:nvPicPr>
          <p:cNvPr id="58" name="Picture 57" descr="A chart of storage capacity&#10;&#10;AI-generated content may be incorrect.">
            <a:extLst>
              <a:ext uri="{FF2B5EF4-FFF2-40B4-BE49-F238E27FC236}">
                <a16:creationId xmlns:a16="http://schemas.microsoft.com/office/drawing/2014/main" id="{B832D64F-BF48-F8E2-C129-0D30DFC350FF}"/>
              </a:ext>
            </a:extLst>
          </p:cNvPr>
          <p:cNvPicPr>
            <a:picLocks noChangeAspect="1"/>
          </p:cNvPicPr>
          <p:nvPr/>
        </p:nvPicPr>
        <p:blipFill>
          <a:blip r:embed="rId5"/>
          <a:stretch>
            <a:fillRect/>
          </a:stretch>
        </p:blipFill>
        <p:spPr>
          <a:xfrm>
            <a:off x="18913" y="5469489"/>
            <a:ext cx="1486177" cy="1374499"/>
          </a:xfrm>
          <a:prstGeom prst="roundRect">
            <a:avLst/>
          </a:prstGeom>
        </p:spPr>
      </p:pic>
      <p:pic>
        <p:nvPicPr>
          <p:cNvPr id="60" name="Picture 59">
            <a:extLst>
              <a:ext uri="{FF2B5EF4-FFF2-40B4-BE49-F238E27FC236}">
                <a16:creationId xmlns:a16="http://schemas.microsoft.com/office/drawing/2014/main" id="{22B904FB-6E69-CE0E-157A-BB7C57902721}"/>
              </a:ext>
            </a:extLst>
          </p:cNvPr>
          <p:cNvPicPr>
            <a:picLocks noChangeAspect="1"/>
          </p:cNvPicPr>
          <p:nvPr/>
        </p:nvPicPr>
        <p:blipFill>
          <a:blip r:embed="rId6"/>
          <a:stretch>
            <a:fillRect/>
          </a:stretch>
        </p:blipFill>
        <p:spPr>
          <a:xfrm>
            <a:off x="15804" y="3548407"/>
            <a:ext cx="1249433" cy="1837359"/>
          </a:xfrm>
          <a:prstGeom prst="rect">
            <a:avLst/>
          </a:prstGeom>
        </p:spPr>
      </p:pic>
      <p:sp>
        <p:nvSpPr>
          <p:cNvPr id="62" name="Rectangle 61">
            <a:extLst>
              <a:ext uri="{FF2B5EF4-FFF2-40B4-BE49-F238E27FC236}">
                <a16:creationId xmlns:a16="http://schemas.microsoft.com/office/drawing/2014/main" id="{967E57BC-CC97-363D-F312-D204D7D04777}"/>
              </a:ext>
            </a:extLst>
          </p:cNvPr>
          <p:cNvSpPr/>
          <p:nvPr/>
        </p:nvSpPr>
        <p:spPr>
          <a:xfrm>
            <a:off x="99390" y="3732695"/>
            <a:ext cx="1159565" cy="143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D9660A1-EB14-4560-7ADF-34311B025733}"/>
              </a:ext>
            </a:extLst>
          </p:cNvPr>
          <p:cNvSpPr/>
          <p:nvPr/>
        </p:nvSpPr>
        <p:spPr>
          <a:xfrm>
            <a:off x="6548752" y="2341933"/>
            <a:ext cx="5334328" cy="9561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 name="Rectangle: Rounded Corners 8">
            <a:extLst>
              <a:ext uri="{FF2B5EF4-FFF2-40B4-BE49-F238E27FC236}">
                <a16:creationId xmlns:a16="http://schemas.microsoft.com/office/drawing/2014/main" id="{9FA3E2A5-87D4-B166-9FE1-38350DC6F644}"/>
              </a:ext>
            </a:extLst>
          </p:cNvPr>
          <p:cNvSpPr/>
          <p:nvPr/>
        </p:nvSpPr>
        <p:spPr>
          <a:xfrm>
            <a:off x="6624772" y="2405672"/>
            <a:ext cx="5159226" cy="825721"/>
          </a:xfrm>
          <a:prstGeom prst="roundRect">
            <a:avLst/>
          </a:prstGeom>
          <a:solidFill>
            <a:schemeClr val="accent6">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5">
            <a:extLst>
              <a:ext uri="{FF2B5EF4-FFF2-40B4-BE49-F238E27FC236}">
                <a16:creationId xmlns:a16="http://schemas.microsoft.com/office/drawing/2014/main" id="{C30EF170-881A-C10D-5979-D1EF8C656286}"/>
              </a:ext>
            </a:extLst>
          </p:cNvPr>
          <p:cNvSpPr txBox="1"/>
          <p:nvPr/>
        </p:nvSpPr>
        <p:spPr>
          <a:xfrm>
            <a:off x="6588585" y="2342884"/>
            <a:ext cx="518186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000" dirty="0">
                <a:solidFill>
                  <a:srgbClr val="183F7B"/>
                </a:solidFill>
                <a:latin typeface="Calibri"/>
                <a:ea typeface="Calibri"/>
                <a:cs typeface="Calibri"/>
              </a:rPr>
              <a:t>+108 GW</a:t>
            </a:r>
          </a:p>
        </p:txBody>
      </p:sp>
      <p:sp>
        <p:nvSpPr>
          <p:cNvPr id="13" name="TextBox 12">
            <a:extLst>
              <a:ext uri="{FF2B5EF4-FFF2-40B4-BE49-F238E27FC236}">
                <a16:creationId xmlns:a16="http://schemas.microsoft.com/office/drawing/2014/main" id="{833C3EF4-0C8E-3815-9B3C-2B063B0F1869}"/>
              </a:ext>
            </a:extLst>
          </p:cNvPr>
          <p:cNvSpPr txBox="1"/>
          <p:nvPr/>
        </p:nvSpPr>
        <p:spPr>
          <a:xfrm>
            <a:off x="6620145" y="2854503"/>
            <a:ext cx="515941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0F218B"/>
                </a:solidFill>
                <a:latin typeface="Calibri"/>
                <a:ea typeface="Calibri"/>
                <a:cs typeface="Calibri"/>
              </a:rPr>
              <a:t>Cross-border capacity by 2040 (double compared to today)</a:t>
            </a:r>
            <a:endParaRPr lang="en-US" dirty="0"/>
          </a:p>
        </p:txBody>
      </p:sp>
      <p:sp>
        <p:nvSpPr>
          <p:cNvPr id="15" name="Rectangle: Rounded Corners 14">
            <a:extLst>
              <a:ext uri="{FF2B5EF4-FFF2-40B4-BE49-F238E27FC236}">
                <a16:creationId xmlns:a16="http://schemas.microsoft.com/office/drawing/2014/main" id="{B6877A89-052F-3A40-C3C5-A55CFA524088}"/>
              </a:ext>
            </a:extLst>
          </p:cNvPr>
          <p:cNvSpPr/>
          <p:nvPr/>
        </p:nvSpPr>
        <p:spPr>
          <a:xfrm>
            <a:off x="6693918" y="4236881"/>
            <a:ext cx="5073518" cy="519023"/>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17" name="TextBox 9">
            <a:extLst>
              <a:ext uri="{FF2B5EF4-FFF2-40B4-BE49-F238E27FC236}">
                <a16:creationId xmlns:a16="http://schemas.microsoft.com/office/drawing/2014/main" id="{6866BF3E-B68A-BCB6-6DCB-6E1F1D84833D}"/>
              </a:ext>
            </a:extLst>
          </p:cNvPr>
          <p:cNvSpPr txBox="1"/>
          <p:nvPr/>
        </p:nvSpPr>
        <p:spPr>
          <a:xfrm>
            <a:off x="6757110" y="4143664"/>
            <a:ext cx="2618749"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rgbClr val="183F7B"/>
                </a:solidFill>
                <a:latin typeface="Calibri"/>
                <a:ea typeface="Calibri"/>
                <a:cs typeface="Calibri"/>
              </a:rPr>
              <a:t>€2 saved</a:t>
            </a:r>
            <a:endParaRPr lang="en-US" dirty="0"/>
          </a:p>
        </p:txBody>
      </p:sp>
      <p:sp>
        <p:nvSpPr>
          <p:cNvPr id="18" name="TextBox 12">
            <a:extLst>
              <a:ext uri="{FF2B5EF4-FFF2-40B4-BE49-F238E27FC236}">
                <a16:creationId xmlns:a16="http://schemas.microsoft.com/office/drawing/2014/main" id="{341A72FA-44A3-E2F8-0C73-0BF6DACD1CA0}"/>
              </a:ext>
            </a:extLst>
          </p:cNvPr>
          <p:cNvSpPr txBox="1"/>
          <p:nvPr/>
        </p:nvSpPr>
        <p:spPr>
          <a:xfrm>
            <a:off x="9127268" y="4320580"/>
            <a:ext cx="2182635"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183F7B"/>
                </a:solidFill>
                <a:latin typeface="Calibri"/>
                <a:ea typeface="Calibri"/>
                <a:cs typeface="Calibri"/>
              </a:rPr>
              <a:t>For each euro invested</a:t>
            </a:r>
            <a:endParaRPr lang="en-US" sz="1600" dirty="0"/>
          </a:p>
        </p:txBody>
      </p:sp>
      <p:sp>
        <p:nvSpPr>
          <p:cNvPr id="19" name="Rectangle: Rounded Corners 18">
            <a:extLst>
              <a:ext uri="{FF2B5EF4-FFF2-40B4-BE49-F238E27FC236}">
                <a16:creationId xmlns:a16="http://schemas.microsoft.com/office/drawing/2014/main" id="{1A19673A-442F-762B-6096-AE146FA2C1A2}"/>
              </a:ext>
            </a:extLst>
          </p:cNvPr>
          <p:cNvSpPr/>
          <p:nvPr/>
        </p:nvSpPr>
        <p:spPr>
          <a:xfrm>
            <a:off x="6693471" y="3538984"/>
            <a:ext cx="5075059" cy="650730"/>
          </a:xfrm>
          <a:prstGeom prst="roundRect">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3200">
              <a:latin typeface="Calibri"/>
              <a:ea typeface="Calibri"/>
              <a:cs typeface="Calibri"/>
            </a:endParaRPr>
          </a:p>
        </p:txBody>
      </p:sp>
      <p:sp>
        <p:nvSpPr>
          <p:cNvPr id="21" name="TextBox 9">
            <a:extLst>
              <a:ext uri="{FF2B5EF4-FFF2-40B4-BE49-F238E27FC236}">
                <a16:creationId xmlns:a16="http://schemas.microsoft.com/office/drawing/2014/main" id="{79AB2481-BAFC-2D95-D6A6-8AEDE8C69A4B}"/>
              </a:ext>
            </a:extLst>
          </p:cNvPr>
          <p:cNvSpPr txBox="1"/>
          <p:nvPr/>
        </p:nvSpPr>
        <p:spPr>
          <a:xfrm>
            <a:off x="6695485" y="3543545"/>
            <a:ext cx="261874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dirty="0">
                <a:solidFill>
                  <a:srgbClr val="173C75"/>
                </a:solidFill>
                <a:latin typeface="Calibri"/>
                <a:ea typeface="Calibri"/>
                <a:cs typeface="Calibri"/>
              </a:rPr>
              <a:t>114 </a:t>
            </a:r>
            <a:r>
              <a:rPr lang="en-US" sz="3600" dirty="0">
                <a:solidFill>
                  <a:srgbClr val="183F7B"/>
                </a:solidFill>
                <a:latin typeface="Calibri"/>
                <a:ea typeface="Calibri"/>
                <a:cs typeface="Calibri"/>
              </a:rPr>
              <a:t>TWh/yr</a:t>
            </a:r>
          </a:p>
        </p:txBody>
      </p:sp>
      <p:sp>
        <p:nvSpPr>
          <p:cNvPr id="23" name="TextBox 12">
            <a:extLst>
              <a:ext uri="{FF2B5EF4-FFF2-40B4-BE49-F238E27FC236}">
                <a16:creationId xmlns:a16="http://schemas.microsoft.com/office/drawing/2014/main" id="{1FCE2978-B210-5A61-D977-3F62B134DA75}"/>
              </a:ext>
            </a:extLst>
          </p:cNvPr>
          <p:cNvSpPr txBox="1"/>
          <p:nvPr/>
        </p:nvSpPr>
        <p:spPr>
          <a:xfrm>
            <a:off x="9103895" y="3641224"/>
            <a:ext cx="273798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a:solidFill>
                  <a:srgbClr val="0F218B"/>
                </a:solidFill>
                <a:latin typeface="Calibri"/>
                <a:ea typeface="Calibri"/>
                <a:cs typeface="Calibri"/>
              </a:rPr>
              <a:t>Yearly decrease in RES curtailment by 2040</a:t>
            </a:r>
          </a:p>
        </p:txBody>
      </p:sp>
      <p:sp>
        <p:nvSpPr>
          <p:cNvPr id="25" name="Arrow: Down 24">
            <a:extLst>
              <a:ext uri="{FF2B5EF4-FFF2-40B4-BE49-F238E27FC236}">
                <a16:creationId xmlns:a16="http://schemas.microsoft.com/office/drawing/2014/main" id="{40C275DE-B838-DFF8-8A85-8BC5CC7DD16D}"/>
              </a:ext>
            </a:extLst>
          </p:cNvPr>
          <p:cNvSpPr/>
          <p:nvPr/>
        </p:nvSpPr>
        <p:spPr>
          <a:xfrm>
            <a:off x="9046270" y="3260225"/>
            <a:ext cx="392060" cy="392060"/>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TextBox 9">
            <a:extLst>
              <a:ext uri="{FF2B5EF4-FFF2-40B4-BE49-F238E27FC236}">
                <a16:creationId xmlns:a16="http://schemas.microsoft.com/office/drawing/2014/main" id="{49711BD9-24CC-7573-E7B7-062D32971D1D}"/>
              </a:ext>
            </a:extLst>
          </p:cNvPr>
          <p:cNvSpPr txBox="1"/>
          <p:nvPr/>
        </p:nvSpPr>
        <p:spPr>
          <a:xfrm>
            <a:off x="6652334" y="4972338"/>
            <a:ext cx="508572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dirty="0">
                <a:solidFill>
                  <a:srgbClr val="07594C"/>
                </a:solidFill>
                <a:latin typeface="Calibri"/>
                <a:ea typeface="Calibri"/>
                <a:cs typeface="Calibri"/>
              </a:rPr>
              <a:t>Existing projects expected to:</a:t>
            </a:r>
            <a:endParaRPr lang="en-US" sz="2800" dirty="0">
              <a:solidFill>
                <a:srgbClr val="07594C"/>
              </a:solidFill>
            </a:endParaRPr>
          </a:p>
        </p:txBody>
      </p:sp>
      <p:pic>
        <p:nvPicPr>
          <p:cNvPr id="28" name="Graphic 27" descr="Badge Tick with solid fill">
            <a:extLst>
              <a:ext uri="{FF2B5EF4-FFF2-40B4-BE49-F238E27FC236}">
                <a16:creationId xmlns:a16="http://schemas.microsoft.com/office/drawing/2014/main" id="{956678C3-B126-86C9-CB08-DE97237245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05600" y="5381625"/>
            <a:ext cx="676275" cy="714375"/>
          </a:xfrm>
          <a:prstGeom prst="rect">
            <a:avLst/>
          </a:prstGeom>
        </p:spPr>
      </p:pic>
      <p:pic>
        <p:nvPicPr>
          <p:cNvPr id="30" name="Graphic 29" descr="Badge Tick with solid fill">
            <a:extLst>
              <a:ext uri="{FF2B5EF4-FFF2-40B4-BE49-F238E27FC236}">
                <a16:creationId xmlns:a16="http://schemas.microsoft.com/office/drawing/2014/main" id="{C9F393A5-8DCB-FABF-01DF-6EE83D79C8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05600" y="5991225"/>
            <a:ext cx="676275" cy="714375"/>
          </a:xfrm>
          <a:prstGeom prst="rect">
            <a:avLst/>
          </a:prstGeom>
        </p:spPr>
      </p:pic>
    </p:spTree>
    <p:extLst>
      <p:ext uri="{BB962C8B-B14F-4D97-AF65-F5344CB8AC3E}">
        <p14:creationId xmlns:p14="http://schemas.microsoft.com/office/powerpoint/2010/main" val="3508880947"/>
      </p:ext>
    </p:extLst>
  </p:cSld>
  <p:clrMapOvr>
    <a:masterClrMapping/>
  </p:clrMapOvr>
</p:sld>
</file>

<file path=ppt/theme/theme1.xml><?xml version="1.0" encoding="utf-8"?>
<a:theme xmlns:a="http://schemas.openxmlformats.org/drawingml/2006/main" name="5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3968B32-9FA6-4A9E-99A5-25AD93683663}"/>
    </a:ext>
  </a:extLst>
</a:theme>
</file>

<file path=ppt/theme/theme10.xml><?xml version="1.0" encoding="utf-8"?>
<a:theme xmlns:a="http://schemas.openxmlformats.org/drawingml/2006/main" name="10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0B3519C3-9386-459C-AB16-67C6F9D91AB8}"/>
    </a:ext>
  </a:extLst>
</a:theme>
</file>

<file path=ppt/theme/theme11.xml><?xml version="1.0" encoding="utf-8"?>
<a:theme xmlns:a="http://schemas.openxmlformats.org/drawingml/2006/main" name="11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DFD2AE42-F80A-4BB4-80E3-E221A84D131F}"/>
    </a:ext>
  </a:extLst>
</a:theme>
</file>

<file path=ppt/theme/theme1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13.xml><?xml version="1.0" encoding="utf-8"?>
<a:theme xmlns:a="http://schemas.openxmlformats.org/drawingml/2006/main" name="13_Mission 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F68818D7-2B95-46CE-A09B-777A4ABC17E8}"/>
    </a:ext>
  </a:extLst>
</a:theme>
</file>

<file path=ppt/theme/theme14.xml><?xml version="1.0" encoding="utf-8"?>
<a:theme xmlns:a="http://schemas.openxmlformats.org/drawingml/2006/main" name="14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92DC8C89-1235-4274-B1AF-1BD1BEADF0AF}"/>
    </a:ext>
  </a:extLst>
</a:theme>
</file>

<file path=ppt/theme/theme1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538A4D3F-3809-4705-A5A3-81DBE435459D}"/>
    </a:ext>
  </a:extLst>
</a:theme>
</file>

<file path=ppt/theme/theme3.xml><?xml version="1.0" encoding="utf-8"?>
<a:theme xmlns:a="http://schemas.openxmlformats.org/drawingml/2006/main" name="3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F323D74-B7C7-4C52-AAE1-9E80D31E11B8}"/>
    </a:ext>
  </a:extLst>
</a:theme>
</file>

<file path=ppt/theme/theme4.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AEEC80E-6180-4D29-BE0C-A3ED15CDE07C}"/>
    </a:ext>
  </a:extLst>
</a:theme>
</file>

<file path=ppt/theme/theme5.xml><?xml version="1.0" encoding="utf-8"?>
<a:theme xmlns:a="http://schemas.openxmlformats.org/drawingml/2006/main" name="4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706F33EF-9CAD-43E5-B557-C00CB4CA4066}"/>
    </a:ext>
  </a:extLst>
</a:theme>
</file>

<file path=ppt/theme/theme6.xml><?xml version="1.0" encoding="utf-8"?>
<a:theme xmlns:a="http://schemas.openxmlformats.org/drawingml/2006/main" name="6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E1186576-1636-4625-82E7-0F4A9758616F}"/>
    </a:ext>
  </a:extLst>
</a:theme>
</file>

<file path=ppt/theme/theme7.xml><?xml version="1.0" encoding="utf-8"?>
<a:theme xmlns:a="http://schemas.openxmlformats.org/drawingml/2006/main" name="7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39F5768D-9D2B-4701-A2E1-104A4AC2C4CB}"/>
    </a:ext>
  </a:extLst>
</a:theme>
</file>

<file path=ppt/theme/theme8.xml><?xml version="1.0" encoding="utf-8"?>
<a:theme xmlns:a="http://schemas.openxmlformats.org/drawingml/2006/main" name="8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D43E569B-508C-4715-930A-44440F95E3AC}"/>
    </a:ext>
  </a:extLst>
</a:theme>
</file>

<file path=ppt/theme/theme9.xml><?xml version="1.0" encoding="utf-8"?>
<a:theme xmlns:a="http://schemas.openxmlformats.org/drawingml/2006/main" name="9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4640D5DF-2DB4-4B1F-9631-D0D7F3A106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39e442cfa5e5558afc218e08600e22b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f7b907b57351f06c171a175add3acdcc"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f555a3-b848-4bea-9c8d-34a4da0e4343" xsi:nil="true"/>
    <lcf76f155ced4ddcb4097134ff3c332f xmlns="57fe772f-00cf-4dad-b0cb-913608da91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88AA7-60FC-4A1F-9FB8-EFBBBCC18E03}"/>
</file>

<file path=customXml/itemProps2.xml><?xml version="1.0" encoding="utf-8"?>
<ds:datastoreItem xmlns:ds="http://schemas.openxmlformats.org/officeDocument/2006/customXml" ds:itemID="{AA6A3DC6-D96E-4665-B894-4DDCCA045DA7}">
  <ds:schemaRefs>
    <ds:schemaRef ds:uri="1104370c-b248-4672-a0ab-337461c714a8"/>
    <ds:schemaRef ds:uri="8b9da2ce-cd7e-4846-871f-4f3142650188"/>
    <ds:schemaRef ds:uri="e3fb2008-9808-4f29-aa32-2f6663101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6ABAF8-D1F5-495F-AE82-40B6C49999D6}"/>
</file>

<file path=docProps/app.xml><?xml version="1.0" encoding="utf-8"?>
<Properties xmlns="http://schemas.openxmlformats.org/officeDocument/2006/extended-properties" xmlns:vt="http://schemas.openxmlformats.org/officeDocument/2006/docPropsVTypes">
  <Template>entso-e_ppt_template_with_new title_slides_210709</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14</vt:i4>
      </vt:variant>
      <vt:variant>
        <vt:lpstr>Slide Titles</vt:lpstr>
      </vt:variant>
      <vt:variant>
        <vt:i4>12</vt:i4>
      </vt:variant>
    </vt:vector>
  </HeadingPairs>
  <TitlesOfParts>
    <vt:vector size="26" baseType="lpstr">
      <vt:lpstr>5_ENTSO-E Cover</vt:lpstr>
      <vt:lpstr>ENTSO-E Cover</vt:lpstr>
      <vt:lpstr>3_ENTSO-E Cover</vt:lpstr>
      <vt:lpstr>2_ENTSO-E Cover</vt:lpstr>
      <vt:lpstr>4_ENTSO-E Cover</vt:lpstr>
      <vt:lpstr>6_ENTSO-E Cover</vt:lpstr>
      <vt:lpstr>7_ENTSO-E Cover</vt:lpstr>
      <vt:lpstr>8_ENTSO-E Cover</vt:lpstr>
      <vt:lpstr>9_ENTSO-E Cover</vt:lpstr>
      <vt:lpstr>10_ENTSO-E Cover</vt:lpstr>
      <vt:lpstr>11_ENTSO-E Cover</vt:lpstr>
      <vt:lpstr>2_ENTSO-E Content</vt:lpstr>
      <vt:lpstr>13_Mission Statement</vt:lpstr>
      <vt:lpstr>14_blank slide</vt:lpstr>
      <vt:lpstr>ENTSO-E’s Role in Grid Planning and Development</vt:lpstr>
      <vt:lpstr>PowerPoint Presentation</vt:lpstr>
      <vt:lpstr>PowerPoint Presentation</vt:lpstr>
      <vt:lpstr>Baltic Synchronisation</vt:lpstr>
      <vt:lpstr>PowerPoint Presentation</vt:lpstr>
      <vt:lpstr>Key Challenges of Grid Planning</vt:lpstr>
      <vt:lpstr>ENTSO-E  Ten-Year Network Development Plan (TYNDP)</vt:lpstr>
      <vt:lpstr>TYNDP 2024: Setting Investment Priorities</vt:lpstr>
      <vt:lpstr>TYNDP 2024: Setting Investment Priorities</vt:lpstr>
      <vt:lpstr>Key Areas for Additional Grid Investments</vt:lpstr>
      <vt:lpstr>Priorities for Grid Development</vt:lpstr>
      <vt:lpstr>Thank you </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ENTSO-E TYNDP </dc:title>
  <dc:subject>PowerPoint Master</dc:subject>
  <dc:creator>Giulio La Pera</dc:creator>
  <cp:keywords>ENTSO-E PowerPoint</cp:keywords>
  <cp:revision>209</cp:revision>
  <dcterms:created xsi:type="dcterms:W3CDTF">2025-02-14T09:17:22Z</dcterms:created>
  <dcterms:modified xsi:type="dcterms:W3CDTF">2025-03-20T16:28:26Z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0x01010063BA515A7BAE2A43BBCEEFC8DB246324</vt:lpwstr>
  </property>
  <property fmtid="{D5CDD505-2E9C-101B-9397-08002B2CF9AE}" pid="3" name="MYENTSOE_Classification2">
    <vt:lpwstr/>
  </property>
  <property fmtid="{D5CDD505-2E9C-101B-9397-08002B2CF9AE}" pid="4" name="Confidentiality">
    <vt:lpwstr/>
  </property>
  <property fmtid="{D5CDD505-2E9C-101B-9397-08002B2CF9AE}" pid="5" name="MediaServiceImageTags">
    <vt:lpwstr/>
  </property>
  <property fmtid="{D5CDD505-2E9C-101B-9397-08002B2CF9AE}" pid="6" name="MYENTSOE_Classification3">
    <vt:lpwstr/>
  </property>
  <property fmtid="{D5CDD505-2E9C-101B-9397-08002B2CF9AE}" pid="7" name="MYENTSOE_PublicType">
    <vt:lpwstr>118;#Extranet|922fc1ba-0c8d-4fbf-b30d-83722d0f30f2</vt:lpwstr>
  </property>
  <property fmtid="{D5CDD505-2E9C-101B-9397-08002B2CF9AE}" pid="8" name="MYENTSOE_SharingType">
    <vt:lpwstr>120;#Shared|04da8cfa-2b68-4725-9db5-e7b66ab623e6</vt:lpwstr>
  </property>
  <property fmtid="{D5CDD505-2E9C-101B-9397-08002B2CF9AE}" pid="9" name="MYENTSOE_DocumentClassification">
    <vt:lpwstr/>
  </property>
  <property fmtid="{D5CDD505-2E9C-101B-9397-08002B2CF9AE}" pid="10" name="MYENTSOE_Classification1">
    <vt:lpwstr/>
  </property>
  <property fmtid="{D5CDD505-2E9C-101B-9397-08002B2CF9AE}" pid="11" name="MYENTSOE_Section">
    <vt:lpwstr>119;#Board|6cf52795-9928-4b7b-a6e8-b4c224a978ea</vt:lpwstr>
  </property>
  <property fmtid="{D5CDD505-2E9C-101B-9397-08002B2CF9AE}" pid="12" name="MYENTSOE_Classification4">
    <vt:lpwstr/>
  </property>
  <property fmtid="{D5CDD505-2E9C-101B-9397-08002B2CF9AE}" pid="13" name="MYENTSOE_DataClassification">
    <vt:lpwstr/>
  </property>
</Properties>
</file>