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147482989" r:id="rId6"/>
    <p:sldId id="2147482666" r:id="rId7"/>
    <p:sldId id="2147483020" r:id="rId8"/>
    <p:sldId id="2147477905" r:id="rId9"/>
    <p:sldId id="2147477869" r:id="rId10"/>
    <p:sldId id="2147483027" r:id="rId11"/>
    <p:sldId id="2147483026" r:id="rId12"/>
    <p:sldId id="2147483019" r:id="rId13"/>
    <p:sldId id="214748302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9F0E0F-B9CC-83C7-A821-8371A84F0E21}" name="Kristina Thoring" initials="KT" userId="S::k.thoring@solarpowereurope.org::6c8a6b33-b62c-4d75-92fb-d3f025ec7199" providerId="AD"/>
  <p188:author id="{15872F3B-31D6-37E0-BE5E-E28E8ECACF10}" name="Walburga Hemetsberger" initials="WH" userId="S::w.hemetsberger@solarpowereurope.org::87b01ce6-f8dd-4d1c-b832-4809450b1448" providerId="AD"/>
  <p188:author id="{82858F49-CD6D-D0A8-C9E3-D52B78AEC0AE}" name="Dries Acke" initials="DA" userId="S::d.acke@solarpowereurope.org::d3ecb92c-8742-47d1-b6b5-0a634e9bdb2d" providerId="AD"/>
  <p188:author id="{1303D0B4-EDA1-7C9A-9BF6-458C37AA4FB6}" name="Daniel Dang" initials="DD" userId="S::d.dang@solarpowereurope.org::4ab6e3ab-7dea-48fc-9cfd-6ccf3297fdda" providerId="AD"/>
  <p188:author id="{3D6A99BC-3150-E6DB-1282-16829D54006D}" name="Máté Heisz" initials="MH" userId="S::m.heisz@solarpowereurope.org::db60174d-c06f-42d6-a53f-5b62fd9e1b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D190A-444E-407A-9932-029E4E4FDB82}" v="34" dt="2025-10-15T19:35:3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3557" autoAdjust="0"/>
  </p:normalViewPr>
  <p:slideViewPr>
    <p:cSldViewPr snapToGrid="0">
      <p:cViewPr varScale="1">
        <p:scale>
          <a:sx n="55" d="100"/>
          <a:sy n="55" d="100"/>
        </p:scale>
        <p:origin x="10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5470896421261"/>
          <c:y val="0.1084421072820005"/>
          <c:w val="0.75689729322308186"/>
          <c:h val="0.78452878746317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Sheet1!$C$3:$E$3</c:f>
              <c:numCache>
                <c:formatCode>General</c:formatCode>
                <c:ptCount val="3"/>
                <c:pt idx="0">
                  <c:v>2023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Sheet1!$C$4:$E$4</c:f>
              <c:numCache>
                <c:formatCode>General</c:formatCode>
                <c:ptCount val="3"/>
                <c:pt idx="0">
                  <c:v>95</c:v>
                </c:pt>
                <c:pt idx="1">
                  <c:v>71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1-4EFE-A9B3-3F15EA838C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20"/>
        <c:axId val="1792656383"/>
        <c:axId val="1792652063"/>
      </c:barChart>
      <c:catAx>
        <c:axId val="179265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BE"/>
          </a:p>
        </c:txPr>
        <c:crossAx val="1792652063"/>
        <c:crosses val="autoZero"/>
        <c:auto val="1"/>
        <c:lblAlgn val="ctr"/>
        <c:lblOffset val="100"/>
        <c:noMultiLvlLbl val="0"/>
      </c:catAx>
      <c:valAx>
        <c:axId val="17926520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b="1"/>
                  <a:t>EUR/MWh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BE"/>
          </a:p>
        </c:txPr>
        <c:crossAx val="1792656383"/>
        <c:crosses val="autoZero"/>
        <c:crossBetween val="between"/>
        <c:majorUnit val="20"/>
      </c:valAx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0">
          <a:solidFill>
            <a:schemeClr val="tx2"/>
          </a:solidFill>
          <a:latin typeface="+mj-lt"/>
        </a:defRPr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8262940457004E-2"/>
          <c:y val="0.15639616053950162"/>
          <c:w val="0.95240623446859329"/>
          <c:h val="0.60878112518785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curtailment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D-4177-BF61-ABC7E345215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D-4177-BF61-ABC7E345215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D-4177-BF61-ABC7E345215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D-4177-BF61-ABC7E3452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Sheet1!$O$2:$R$3</c:f>
              <c:multiLvlStrCache>
                <c:ptCount val="4"/>
                <c:lvl>
                  <c:pt idx="0">
                    <c:v>Solar-as-usual</c:v>
                  </c:pt>
                  <c:pt idx="1">
                    <c:v>Solar + Flexibility + Electrification</c:v>
                  </c:pt>
                  <c:pt idx="2">
                    <c:v>Solar-as-usual</c:v>
                  </c:pt>
                  <c:pt idx="3">
                    <c:v>Solar + Flexibility + Electrification</c:v>
                  </c:pt>
                </c:lvl>
                <c:lvl>
                  <c:pt idx="0">
                    <c:v>2030</c:v>
                  </c:pt>
                  <c:pt idx="2">
                    <c:v>2040</c:v>
                  </c:pt>
                </c:lvl>
              </c:multiLvlStrCache>
            </c:multiLvlStrRef>
          </c:cat>
          <c:val>
            <c:numRef>
              <c:f>Sheet1!$O$4:$R$4</c:f>
              <c:numCache>
                <c:formatCode>0.0%</c:formatCode>
                <c:ptCount val="4"/>
                <c:pt idx="0">
                  <c:v>6.2E-2</c:v>
                </c:pt>
                <c:pt idx="1">
                  <c:v>2.1000000000000001E-2</c:v>
                </c:pt>
                <c:pt idx="2">
                  <c:v>0.22600000000000001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BD-4177-BF61-ABC7E34521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8"/>
        <c:overlap val="30"/>
        <c:axId val="337129375"/>
        <c:axId val="337145215"/>
      </c:barChart>
      <c:catAx>
        <c:axId val="3371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BE"/>
          </a:p>
        </c:txPr>
        <c:crossAx val="337145215"/>
        <c:crosses val="autoZero"/>
        <c:auto val="1"/>
        <c:lblAlgn val="ctr"/>
        <c:lblOffset val="100"/>
        <c:noMultiLvlLbl val="0"/>
      </c:catAx>
      <c:valAx>
        <c:axId val="3371452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3712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200" b="0" i="0" u="none" strike="noStrike" kern="1200" baseline="0">
          <a:solidFill>
            <a:schemeClr val="tx1"/>
          </a:solidFill>
          <a:latin typeface="+mj-lt"/>
          <a:ea typeface="+mn-ea"/>
          <a:cs typeface="+mn-cs"/>
        </a:defRPr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3FBF-1CA2-498A-BA7D-CB461335A55C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802-2678-4843-AFF2-473CA2013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5546-371E-BB27-8117-C2BE047A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5CE5F-9328-2FFB-BAB8-85E79D408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605D5-BDCB-3B3A-2C0F-AEE7A7ECB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latin typeface="Degular"/>
              </a:rPr>
              <a:t>However, the annual growth rate decelerated significantly to 4.4% compared to the robust 41-53% observed during 2021-2023. This slowdown was expected, as the exceptional surge in 2022 and 2023 was largely driven by soaring electricity prices during the energy crisis (see Fig. 1). </a:t>
            </a:r>
          </a:p>
          <a:p>
            <a:endParaRPr lang="en-US" sz="1800">
              <a:latin typeface="Degular"/>
            </a:endParaRPr>
          </a:p>
          <a:p>
            <a:pPr defTabSz="967518">
              <a:defRPr/>
            </a:pPr>
            <a:r>
              <a:rPr lang="en-GB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slowdown is not too surprising. </a:t>
            </a:r>
          </a:p>
          <a:p>
            <a:pPr marL="302349" indent="-302349" defTabSz="967518">
              <a:buFontTx/>
              <a:buChar char="-"/>
              <a:defRPr/>
            </a:pPr>
            <a:r>
              <a:rPr lang="en-GB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Following the solar boom during the gas crisis, the urgency of going solar has waned for citizens as their bills have normalised. </a:t>
            </a:r>
          </a:p>
          <a:p>
            <a:pPr marL="302349" indent="-302349" defTabSz="967518">
              <a:buFontTx/>
              <a:buChar char="-"/>
              <a:defRPr/>
            </a:pPr>
            <a:r>
              <a:rPr lang="en-GB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bankable utility-scale solar becomes more challenging as grid and flexibility bottlenecks tighten.</a:t>
            </a:r>
          </a:p>
          <a:p>
            <a:pPr marL="302349" indent="-302349" defTabSz="967518">
              <a:buFontTx/>
              <a:buChar char="-"/>
              <a:defRPr/>
            </a:pPr>
            <a:r>
              <a:rPr lang="en-GB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Negative electricity prices challenge the business case for all larger installations, including C&amp;I rooftop solar.</a:t>
            </a: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  <a:p>
            <a:r>
              <a:rPr lang="en-US"/>
              <a:t>Policy need to pick up to meet target / solar helped for power prices to </a:t>
            </a:r>
            <a:r>
              <a:rPr lang="en-US" err="1"/>
              <a:t>stablise</a:t>
            </a:r>
            <a:r>
              <a:rPr lang="en-US"/>
              <a:t>  / now policy has to step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2721-D7F1-7E6B-AEA8-071784B1D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7518">
              <a:defRPr/>
            </a:pPr>
            <a:fld id="{E7DBB6F1-FE9E-C94B-BAAB-C7E850B33E28}" type="slidenum">
              <a:rPr lang="en-BE">
                <a:solidFill>
                  <a:prstClr val="black"/>
                </a:solidFill>
                <a:latin typeface="Aptos" panose="02110004020202020204"/>
              </a:rPr>
              <a:pPr defTabSz="967518">
                <a:defRPr/>
              </a:pPr>
              <a:t>5</a:t>
            </a:fld>
            <a:endParaRPr lang="en-B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650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BC433-076A-BED2-2D5C-8CBA4972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D69A4-FA0B-0BD8-8531-977A78E3B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F5D23-8D65-0B61-099C-D5671661B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F24A2-E0E9-8060-6CD0-655FD664C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1E31-DDB4-4320-BF7E-64E2AD72BF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4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E911-CE21-402F-4312-FB98E998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50DF14-AC57-612E-8FB3-609CEC420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DAC76-27BB-789A-03FF-667F7B9B4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u="sng" dirty="0"/>
              <a:t>I. Introduction: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Solar PV is currently the fastest-growing and most cost-effective source of electricity worldwide. At the same time, supply chains are heavily concentrated outside Europe, mainly in China, which exposes us to operational, economic, and geopolitical risks. The Net-Zero Industry Act aims to close that gap.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We at </a:t>
            </a:r>
            <a:r>
              <a:rPr lang="en-US" sz="1400" dirty="0" err="1"/>
              <a:t>SolarPower</a:t>
            </a:r>
            <a:r>
              <a:rPr lang="en-US" sz="1400" dirty="0"/>
              <a:t> Europe, wanted to know the </a:t>
            </a:r>
            <a:r>
              <a:rPr lang="en-US" sz="1400" b="1" dirty="0"/>
              <a:t>cost gap for EU-made solar modules and identify policy levers for reshoring production in line with the Net-Zero Industry Act </a:t>
            </a:r>
            <a:r>
              <a:rPr lang="en-US" sz="1400" dirty="0"/>
              <a:t>ambitions for 2030. </a:t>
            </a:r>
            <a:endParaRPr lang="en-US" sz="14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This is  why we conducted the “Solar Manufacturing Study”, done by Fraunhofer ISE for </a:t>
            </a:r>
            <a:r>
              <a:rPr lang="en-US" sz="1400" b="1" dirty="0" err="1"/>
              <a:t>SolarPower</a:t>
            </a:r>
            <a:r>
              <a:rPr lang="en-US" sz="1400" b="1" dirty="0"/>
              <a:t> Europe, which we are going to </a:t>
            </a:r>
            <a:r>
              <a:rPr lang="en-US" sz="1400" dirty="0"/>
              <a:t>launch tomorrow at 17:00 with a presentation and panel discussion here at EUPVSEC.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While the study is officially published tomorrow, you get an </a:t>
            </a:r>
            <a:r>
              <a:rPr lang="en-US" sz="1400" b="1" dirty="0"/>
              <a:t>exclusive first </a:t>
            </a:r>
            <a:r>
              <a:rPr lang="en-US" sz="1400" dirty="0"/>
              <a:t>look at its findings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u="sng" dirty="0"/>
              <a:t>II. Slide 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The cost gap for EU-made modules is </a:t>
            </a:r>
            <a:r>
              <a:rPr lang="en-US" sz="1400" b="1" dirty="0"/>
              <a:t>significant</a:t>
            </a:r>
            <a:r>
              <a:rPr lang="en-US" sz="1400" dirty="0"/>
              <a:t>: producing a module in </a:t>
            </a:r>
            <a:r>
              <a:rPr lang="en-US" sz="1400" b="1" dirty="0"/>
              <a:t>Europe costs roughly 10.3 €</a:t>
            </a:r>
            <a:r>
              <a:rPr lang="en-US" sz="1400" b="1" dirty="0" err="1"/>
              <a:t>ct</a:t>
            </a:r>
            <a:r>
              <a:rPr lang="en-US" sz="1400" b="1" dirty="0"/>
              <a:t>/Wp </a:t>
            </a:r>
            <a:r>
              <a:rPr lang="en-US" sz="1400" dirty="0"/>
              <a:t>more than in China, mainly due to higher labor, equipment, building, and material costs.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dirty="0"/>
              <a:t>This</a:t>
            </a:r>
            <a:r>
              <a:rPr lang="en-US" sz="1400" b="1" dirty="0"/>
              <a:t> </a:t>
            </a:r>
            <a:r>
              <a:rPr lang="en-US" sz="1400" b="0" dirty="0"/>
              <a:t>image shows the i</a:t>
            </a:r>
            <a:r>
              <a:rPr lang="en-US" sz="2000" dirty="0"/>
              <a:t>mpact of NZIA-compliant PV Module Types vs. Current Market Price for three different cases.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u="sng" baseline="30000" dirty="0"/>
              <a:t>1rst</a:t>
            </a:r>
            <a:r>
              <a:rPr lang="en-US" sz="2000" b="0" u="sng" dirty="0"/>
              <a:t> bar: </a:t>
            </a:r>
            <a:r>
              <a:rPr lang="en-US" sz="2000" b="1" dirty="0"/>
              <a:t>Fully EU Scaled </a:t>
            </a:r>
            <a:r>
              <a:rPr lang="en-US" sz="2000" dirty="0"/>
              <a:t>(6 EU components) - A fully EU scaled module with six EU-made components would cost around 19.0 €</a:t>
            </a:r>
            <a:r>
              <a:rPr lang="en-US" sz="2000" dirty="0" err="1"/>
              <a:t>ct</a:t>
            </a:r>
            <a:r>
              <a:rPr lang="en-US" sz="2000" dirty="0"/>
              <a:t>/Wp. However, if produced at scale, it could still remain within the NZIA’s 15% allowable LCOE threshold.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u="sng" baseline="30000" dirty="0"/>
              <a:t>2nd</a:t>
            </a:r>
            <a:r>
              <a:rPr lang="en-US" sz="2000" u="sng" dirty="0"/>
              <a:t> bar: </a:t>
            </a:r>
            <a:r>
              <a:rPr lang="en-US" sz="3200" dirty="0"/>
              <a:t>The </a:t>
            </a:r>
            <a:r>
              <a:rPr lang="en-US" sz="3200" b="1" dirty="0"/>
              <a:t>NZIA EU High option</a:t>
            </a:r>
            <a:r>
              <a:rPr lang="en-US" sz="3200" dirty="0"/>
              <a:t>, which includes EU-made solar cells, modules, and glass (three EU components), also costs </a:t>
            </a:r>
            <a:r>
              <a:rPr lang="en-US" sz="3200" b="1" dirty="0"/>
              <a:t>19.0 €</a:t>
            </a:r>
            <a:r>
              <a:rPr lang="en-US" sz="3200" b="1" dirty="0" err="1"/>
              <a:t>ct</a:t>
            </a:r>
            <a:r>
              <a:rPr lang="en-US" sz="3200" b="1" dirty="0"/>
              <a:t>/Wp</a:t>
            </a:r>
            <a:r>
              <a:rPr lang="en-US" sz="3200" dirty="0"/>
              <a:t>. This results in a </a:t>
            </a:r>
            <a:r>
              <a:rPr lang="en-US" sz="3200" b="1" dirty="0"/>
              <a:t>14.5% higher LCOE</a:t>
            </a:r>
            <a:r>
              <a:rPr lang="en-US" sz="3200" dirty="0"/>
              <a:t> than the current market price and would require </a:t>
            </a:r>
            <a:r>
              <a:rPr lang="en-US" sz="3200" b="1" dirty="0"/>
              <a:t>0.75 €</a:t>
            </a:r>
            <a:r>
              <a:rPr lang="en-US" sz="3200" b="1" dirty="0" err="1"/>
              <a:t>ct</a:t>
            </a:r>
            <a:r>
              <a:rPr lang="en-US" sz="3200" b="1" dirty="0"/>
              <a:t>/kWh support</a:t>
            </a:r>
            <a:r>
              <a:rPr lang="en-US" sz="320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u="sng" dirty="0"/>
              <a:t>3</a:t>
            </a:r>
            <a:r>
              <a:rPr lang="en-US" sz="3200" u="sng" baseline="30000" dirty="0"/>
              <a:t>rd</a:t>
            </a:r>
            <a:r>
              <a:rPr lang="en-US" sz="3200" u="sng" dirty="0"/>
              <a:t> bar: </a:t>
            </a:r>
            <a:r>
              <a:rPr lang="en-US" sz="3200" b="1" u="none" dirty="0"/>
              <a:t>NZIA Low - </a:t>
            </a:r>
            <a:r>
              <a:rPr lang="en-US" sz="4400" dirty="0"/>
              <a:t>The </a:t>
            </a:r>
            <a:r>
              <a:rPr lang="en-US" sz="4400" b="1" dirty="0"/>
              <a:t>NZIA EU Low option</a:t>
            </a:r>
            <a:r>
              <a:rPr lang="en-US" sz="4400" dirty="0"/>
              <a:t>, with EU-made solar cells but module manufacturing in Southeast Asia (three components), has a lower cost of </a:t>
            </a:r>
            <a:r>
              <a:rPr lang="en-US" sz="4400" b="1" dirty="0"/>
              <a:t>15.4 €</a:t>
            </a:r>
            <a:r>
              <a:rPr lang="en-US" sz="4400" b="1" dirty="0" err="1"/>
              <a:t>ct</a:t>
            </a:r>
            <a:r>
              <a:rPr lang="en-US" sz="4400" b="1" dirty="0"/>
              <a:t>/Wp</a:t>
            </a:r>
            <a:r>
              <a:rPr lang="en-US" sz="4400" dirty="0"/>
              <a:t>, leading to a </a:t>
            </a:r>
            <a:r>
              <a:rPr lang="en-US" sz="4400" b="1" dirty="0"/>
              <a:t>9.4% LCOE gap</a:t>
            </a:r>
            <a:r>
              <a:rPr lang="en-US" sz="4400" dirty="0"/>
              <a:t> and requiring </a:t>
            </a:r>
            <a:r>
              <a:rPr lang="en-US" sz="4400" b="1" dirty="0"/>
              <a:t>0.49 €</a:t>
            </a:r>
            <a:r>
              <a:rPr lang="en-US" sz="4400" b="1" dirty="0" err="1"/>
              <a:t>ct</a:t>
            </a:r>
            <a:r>
              <a:rPr lang="en-US" sz="4400" b="1" dirty="0"/>
              <a:t>/kWh support</a:t>
            </a:r>
            <a:r>
              <a:rPr lang="en-US" sz="440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u="sng" dirty="0"/>
              <a:t>4</a:t>
            </a:r>
            <a:r>
              <a:rPr lang="en-US" sz="4400" u="sng" baseline="30000" dirty="0"/>
              <a:t>th</a:t>
            </a:r>
            <a:r>
              <a:rPr lang="en-US" sz="4400" u="sng" dirty="0"/>
              <a:t> bar: </a:t>
            </a:r>
            <a:r>
              <a:rPr lang="en-US" sz="4400" u="none" dirty="0"/>
              <a:t>By contrast, the </a:t>
            </a:r>
            <a:r>
              <a:rPr lang="en-US" sz="4400" b="1" u="none" dirty="0"/>
              <a:t>NZIA Southeast Asia </a:t>
            </a:r>
            <a:r>
              <a:rPr lang="en-US" sz="4400" u="none" dirty="0"/>
              <a:t>option, which </a:t>
            </a:r>
            <a:r>
              <a:rPr lang="en-US" sz="4400" b="1" u="none" dirty="0"/>
              <a:t>includes no EU-made components </a:t>
            </a:r>
            <a:r>
              <a:rPr lang="en-US" sz="4400" u="none" dirty="0"/>
              <a:t>but three Southeast Asian components, is the cheapest NZIA-compliant alternative at 13.2 €</a:t>
            </a:r>
            <a:r>
              <a:rPr lang="en-US" sz="4400" u="none" dirty="0" err="1"/>
              <a:t>ct</a:t>
            </a:r>
            <a:r>
              <a:rPr lang="en-US" sz="4400" u="none" dirty="0"/>
              <a:t>/Wp. It shows only a 6.4% LCOE gap versus the market and requires just 0.33 €</a:t>
            </a:r>
            <a:r>
              <a:rPr lang="en-US" sz="4400" u="none" dirty="0" err="1"/>
              <a:t>ct</a:t>
            </a:r>
            <a:r>
              <a:rPr lang="en-US" sz="4400" u="none" dirty="0"/>
              <a:t>/kWh support, meaning it outcompetes all options that include EU components.</a:t>
            </a:r>
            <a:endParaRPr lang="en-US" sz="320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5th bar: </a:t>
            </a:r>
            <a:r>
              <a:rPr lang="en-US" sz="2000" b="0" dirty="0"/>
              <a:t>The </a:t>
            </a:r>
            <a:r>
              <a:rPr lang="en-US" sz="2000" b="1" dirty="0"/>
              <a:t>Current PV Market Price</a:t>
            </a:r>
            <a:r>
              <a:rPr lang="en-US" sz="2000" b="0" dirty="0"/>
              <a:t>: 8.7 €</a:t>
            </a:r>
            <a:r>
              <a:rPr lang="en-US" sz="2000" b="0" dirty="0" err="1"/>
              <a:t>ct</a:t>
            </a:r>
            <a:r>
              <a:rPr lang="en-US" sz="2000" b="0" dirty="0"/>
              <a:t>/Wp </a:t>
            </a:r>
            <a:r>
              <a:rPr lang="en-US" sz="2000" dirty="0"/>
              <a:t>(baseline)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u="sng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/>
              <a:t>Conclusion?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NZIA compliance does not require EU-made components</a:t>
            </a:r>
            <a:r>
              <a:rPr lang="en-US" sz="1400" dirty="0"/>
              <a:t> → Southeast Asian production remain cheapest.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15% allowable NZIA cost premium</a:t>
            </a:r>
            <a:r>
              <a:rPr lang="en-US" sz="1400" dirty="0"/>
              <a:t> is enough for EU-made modules </a:t>
            </a:r>
            <a:r>
              <a:rPr lang="en-US" sz="1400" b="1" dirty="0"/>
              <a:t>if scaled</a:t>
            </a:r>
            <a:r>
              <a:rPr lang="en-US" sz="1400" dirty="0"/>
              <a:t>, but they remain uncompetitive vs. SEA.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Policy gap</a:t>
            </a:r>
            <a:r>
              <a:rPr lang="en-US" sz="1400" dirty="0"/>
              <a:t>: Without </a:t>
            </a:r>
            <a:r>
              <a:rPr lang="en-US" sz="1400" b="1" dirty="0"/>
              <a:t>Made-in-EU bonus criteria</a:t>
            </a:r>
            <a:r>
              <a:rPr lang="en-US" sz="1400" dirty="0"/>
              <a:t>, the NZIA support will not be enough to reshore PV manufacturing to Europe. </a:t>
            </a:r>
            <a:r>
              <a:rPr lang="en-US" sz="1400" b="1" dirty="0"/>
              <a:t>With the right policy mix, this gap can be reduced (see slide 2)</a:t>
            </a:r>
            <a:endParaRPr lang="en-US" sz="1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1BD4E-93F2-0396-ADC6-422A88C9A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B6F1-FE9E-C94B-BAAB-C7E850B33E28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70336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C7E6-E5C8-5F47-E936-807D48348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54181-A843-F245-4459-06654B908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6748A-6729-E247-C686-E18633552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This </a:t>
            </a:r>
            <a:r>
              <a:rPr lang="fr-BE" err="1"/>
              <a:t>only</a:t>
            </a:r>
            <a:r>
              <a:rPr lang="fr-BE"/>
              <a:t> translates </a:t>
            </a:r>
            <a:r>
              <a:rPr lang="fr-BE" err="1"/>
              <a:t>into</a:t>
            </a:r>
            <a:r>
              <a:rPr lang="fr-BE"/>
              <a:t> direct </a:t>
            </a:r>
            <a:r>
              <a:rPr lang="fr-BE" err="1"/>
              <a:t>financial</a:t>
            </a:r>
            <a:r>
              <a:rPr lang="fr-BE"/>
              <a:t> </a:t>
            </a:r>
            <a:r>
              <a:rPr lang="fr-BE" err="1"/>
              <a:t>benefits</a:t>
            </a:r>
            <a:r>
              <a:rPr lang="fr-BE"/>
              <a:t> to </a:t>
            </a:r>
            <a:r>
              <a:rPr lang="fr-BE" err="1"/>
              <a:t>consumers</a:t>
            </a:r>
            <a:r>
              <a:rPr lang="fr-BE"/>
              <a:t> via direct </a:t>
            </a:r>
            <a:r>
              <a:rPr lang="fr-BE" err="1"/>
              <a:t>electrification</a:t>
            </a:r>
            <a:r>
              <a:rPr lang="fr-BE"/>
              <a:t>. </a:t>
            </a:r>
            <a:r>
              <a:rPr lang="fr-BE" err="1"/>
              <a:t>Then</a:t>
            </a:r>
            <a:r>
              <a:rPr lang="fr-BE"/>
              <a:t>, </a:t>
            </a:r>
            <a:r>
              <a:rPr lang="fr-BE" err="1"/>
              <a:t>solar</a:t>
            </a:r>
            <a:r>
              <a:rPr lang="fr-BE"/>
              <a:t> starts to </a:t>
            </a:r>
            <a:r>
              <a:rPr lang="fr-BE" err="1"/>
              <a:t>heavily</a:t>
            </a:r>
            <a:r>
              <a:rPr lang="fr-BE"/>
              <a:t> </a:t>
            </a:r>
            <a:r>
              <a:rPr lang="fr-BE" err="1"/>
              <a:t>contribute</a:t>
            </a:r>
            <a:r>
              <a:rPr lang="fr-BE"/>
              <a:t> to </a:t>
            </a:r>
            <a:r>
              <a:rPr lang="fr-BE" err="1"/>
              <a:t>Europe’s</a:t>
            </a:r>
            <a:r>
              <a:rPr lang="fr-BE"/>
              <a:t> </a:t>
            </a:r>
            <a:r>
              <a:rPr lang="fr-BE" err="1"/>
              <a:t>competiveness</a:t>
            </a:r>
            <a:r>
              <a:rPr lang="fr-BE"/>
              <a:t> and </a:t>
            </a:r>
            <a:r>
              <a:rPr lang="fr-BE" err="1"/>
              <a:t>energy</a:t>
            </a:r>
            <a:r>
              <a:rPr lang="fr-BE"/>
              <a:t> </a:t>
            </a:r>
            <a:r>
              <a:rPr lang="fr-BE" err="1"/>
              <a:t>security</a:t>
            </a:r>
            <a:endParaRPr lang="fr-BE"/>
          </a:p>
          <a:p>
            <a:endParaRPr lang="fr-BE"/>
          </a:p>
          <a:p>
            <a:r>
              <a:rPr lang="fr-BE"/>
              <a:t>2040 </a:t>
            </a:r>
            <a:r>
              <a:rPr lang="fr-BE" err="1"/>
              <a:t>modelling</a:t>
            </a:r>
            <a:r>
              <a:rPr lang="fr-BE"/>
              <a:t> shows </a:t>
            </a:r>
            <a:r>
              <a:rPr lang="fr-BE" err="1"/>
              <a:t>that</a:t>
            </a:r>
            <a:r>
              <a:rPr lang="fr-BE"/>
              <a:t> </a:t>
            </a:r>
            <a:r>
              <a:rPr lang="fr-BE" err="1"/>
              <a:t>solar</a:t>
            </a:r>
            <a:r>
              <a:rPr lang="fr-BE"/>
              <a:t> + </a:t>
            </a:r>
            <a:r>
              <a:rPr lang="fr-BE" err="1"/>
              <a:t>flexibility</a:t>
            </a:r>
            <a:r>
              <a:rPr lang="fr-BE"/>
              <a:t>  + </a:t>
            </a:r>
            <a:r>
              <a:rPr lang="fr-BE" err="1"/>
              <a:t>electrification</a:t>
            </a:r>
            <a:r>
              <a:rPr lang="fr-BE"/>
              <a:t> </a:t>
            </a:r>
            <a:r>
              <a:rPr lang="fr-BE" err="1"/>
              <a:t>is</a:t>
            </a:r>
            <a:r>
              <a:rPr lang="fr-BE"/>
              <a:t> </a:t>
            </a:r>
            <a:r>
              <a:rPr lang="fr-BE" err="1"/>
              <a:t>critical</a:t>
            </a:r>
            <a:r>
              <a:rPr lang="fr-BE"/>
              <a:t>:</a:t>
            </a:r>
          </a:p>
          <a:p>
            <a:pPr marL="174708" indent="-174708">
              <a:buFontTx/>
              <a:buChar char="-"/>
            </a:pPr>
            <a:r>
              <a:rPr lang="fr-BE"/>
              <a:t>Total system </a:t>
            </a:r>
            <a:r>
              <a:rPr lang="fr-BE" err="1"/>
              <a:t>costs</a:t>
            </a:r>
            <a:r>
              <a:rPr lang="fr-BE"/>
              <a:t> </a:t>
            </a:r>
          </a:p>
          <a:p>
            <a:pPr marL="174708" indent="-174708">
              <a:buFontTx/>
              <a:buChar char="-"/>
            </a:pPr>
            <a:r>
              <a:rPr lang="fr-BE" err="1"/>
              <a:t>Market</a:t>
            </a:r>
            <a:r>
              <a:rPr lang="fr-BE"/>
              <a:t> </a:t>
            </a:r>
            <a:r>
              <a:rPr lang="fr-BE" err="1"/>
              <a:t>prices</a:t>
            </a:r>
            <a:endParaRPr lang="fr-BE"/>
          </a:p>
          <a:p>
            <a:pPr marL="174708" indent="-174708">
              <a:buFontTx/>
              <a:buChar char="-"/>
            </a:pPr>
            <a:r>
              <a:rPr lang="fr-BE" err="1"/>
              <a:t>Curtailment</a:t>
            </a:r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14E3D-D337-FCC4-41E3-80CAC3D47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E7DBB6F1-FE9E-C94B-BAAB-C7E850B33E28}" type="slidenum">
              <a:rPr lang="en-BE">
                <a:solidFill>
                  <a:prstClr val="black"/>
                </a:solidFill>
                <a:latin typeface="Aptos" panose="02110004020202020204"/>
              </a:rPr>
              <a:pPr defTabSz="931774">
                <a:defRPr/>
              </a:pPr>
              <a:t>8</a:t>
            </a:fld>
            <a:endParaRPr lang="en-B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220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0D3-608C-2011-2BFC-4AF8D9E8D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9" y="406400"/>
            <a:ext cx="5201412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CAEC10-9B71-8052-5BBC-B71BC64589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/>
          <a:lstStyle/>
          <a:p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AA046E-54B0-D1F1-A5FF-17E7253C630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4448431" y="5185749"/>
            <a:ext cx="2298358" cy="34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0" i="0">
                <a:latin typeface="Aptos" panose="020B0004020202020204" pitchFamily="34" charset="0"/>
              </a:rPr>
              <a:t>solarpowereurope.org</a:t>
            </a:r>
            <a:endParaRPr lang="en-BE" sz="1400" b="0" i="0">
              <a:latin typeface="Aptos" panose="020B00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F9BB10-54C5-6130-006E-D0BF7FE62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307" y="5851671"/>
            <a:ext cx="2757960" cy="6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D2E0-A927-24B2-D301-3DE3CCBB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8578-BA9E-7DCF-F429-9BB9E945F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690" y="1825625"/>
            <a:ext cx="4906109" cy="4351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809DA-B633-A368-AA31-E3A3FED4A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691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4E1727-366D-28EB-EE09-0432284E0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8D1A-0B71-914D-DD98-867033A6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365125"/>
            <a:ext cx="1048527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0911-E183-C3C9-391C-374089F5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691" y="1681163"/>
            <a:ext cx="48838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F38D-140C-5EFD-EF8F-24766F056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691" y="2505075"/>
            <a:ext cx="4883884" cy="3684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1912B-9057-34CF-5BA5-7832DFF48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267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6D13B-C39E-8076-559E-90BCB4385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26765" cy="3684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26E55A2-E243-E973-2F51-97DE48EDC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C53-454A-1F55-EEA0-782A02B7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401417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71F8D-42C7-153C-31A1-517A64797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9522" y="457201"/>
            <a:ext cx="4745866" cy="5403850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353FC-F2DB-170F-06BF-4FA16CD0C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8617"/>
            <a:ext cx="5256212" cy="40103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AA0F5A-D1EF-F5FF-3E06-6F860F591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C755-2BE9-A210-BE73-EAFAB1F3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1E02-1D0F-549C-B41C-34ED9D7E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7D780-6643-7C43-B974-4503A0C8882E}" type="datetimeFigureOut">
              <a:rPr lang="en-BE" smtClean="0"/>
              <a:t>10/15/2025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20884-7A6E-6B7F-BED0-6DE77BC9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E9E08-3F21-6EC0-06BC-5A09F19D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791DC5-C44C-5D4D-A3F6-29F5D5258B39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6C093B-E031-3638-FF0A-F741C1C16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F218-6151-B6A5-5A6D-62E570DA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5537"/>
            <a:ext cx="10515600" cy="2428875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F588-4762-86C2-CBFA-70C22447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BFFF1-5FFA-6D19-B342-EF09EE9EC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440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440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F218-6151-B6A5-5A6D-62E570DA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5537"/>
            <a:ext cx="10515600" cy="2428875"/>
          </a:xfrm>
        </p:spPr>
        <p:txBody>
          <a:bodyPr anchor="b"/>
          <a:lstStyle>
            <a:lvl1pPr>
              <a:defRPr sz="6000">
                <a:solidFill>
                  <a:srgbClr val="A0EAC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F588-4762-86C2-CBFA-70C22447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0EAC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BFFF1-5FFA-6D19-B342-EF09EE9EC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1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F218-6151-B6A5-5A6D-62E570DA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5537"/>
            <a:ext cx="10515600" cy="2428875"/>
          </a:xfrm>
        </p:spPr>
        <p:txBody>
          <a:bodyPr anchor="b"/>
          <a:lstStyle>
            <a:lvl1pPr>
              <a:defRPr sz="6000">
                <a:solidFill>
                  <a:srgbClr val="EFC3D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F588-4762-86C2-CBFA-70C22447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FC3D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BFFF1-5FFA-6D19-B342-EF09EE9EC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6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8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C62FA4-F940-79F8-6C58-ABECEF94A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440266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C41AFF-312F-22DD-4B96-079860522D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6093" y="872793"/>
            <a:ext cx="6066692" cy="482568"/>
          </a:xfrm>
        </p:spPr>
        <p:txBody>
          <a:bodyPr wrap="square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This is the title of the first topic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538E8-E78A-325D-235F-0C5C95629D7C}"/>
              </a:ext>
            </a:extLst>
          </p:cNvPr>
          <p:cNvSpPr txBox="1"/>
          <p:nvPr userDrawn="1"/>
        </p:nvSpPr>
        <p:spPr>
          <a:xfrm>
            <a:off x="838200" y="524364"/>
            <a:ext cx="492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80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2B8B2D-850D-88F1-88A8-3EB91761D1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076093" y="2045100"/>
            <a:ext cx="6066692" cy="482568"/>
          </a:xfrm>
        </p:spPr>
        <p:txBody>
          <a:bodyPr wrap="square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This is the title of the first topic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5A7B88-5017-B678-3233-09546A4A546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76093" y="3229131"/>
            <a:ext cx="6066692" cy="482568"/>
          </a:xfrm>
        </p:spPr>
        <p:txBody>
          <a:bodyPr wrap="square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This is the title of the first topic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D88782-CE4F-0864-B622-B6F6EF09781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076093" y="4413162"/>
            <a:ext cx="6066692" cy="482568"/>
          </a:xfrm>
        </p:spPr>
        <p:txBody>
          <a:bodyPr wrap="square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This is the title of the first topic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F78B4B-8F7B-B7D2-C82D-0856FEC5636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76093" y="5585469"/>
            <a:ext cx="6066692" cy="482568"/>
          </a:xfrm>
        </p:spPr>
        <p:txBody>
          <a:bodyPr wrap="square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This is the title of the first topic</a:t>
            </a:r>
          </a:p>
        </p:txBody>
      </p:sp>
    </p:spTree>
    <p:extLst>
      <p:ext uri="{BB962C8B-B14F-4D97-AF65-F5344CB8AC3E}">
        <p14:creationId xmlns:p14="http://schemas.microsoft.com/office/powerpoint/2010/main" val="170794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0D5E3BD-809C-42A0-5FB1-6BC4024A4A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6350" y="2701383"/>
            <a:ext cx="4559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9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0D3-608C-2011-2BFC-4AF8D9E8D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9" y="406400"/>
            <a:ext cx="5201412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CAEC10-9B71-8052-5BBC-B71BC64589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attFill prst="pct5">
            <a:fgClr>
              <a:schemeClr val="accent1"/>
            </a:fgClr>
            <a:bgClr>
              <a:schemeClr val="accent1">
                <a:lumMod val="75000"/>
              </a:schemeClr>
            </a:bgClr>
          </a:pattFill>
        </p:spPr>
        <p:txBody>
          <a:bodyPr/>
          <a:lstStyle/>
          <a:p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AA046E-54B0-D1F1-A5FF-17E7253C630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4448431" y="5185749"/>
            <a:ext cx="2298358" cy="34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00" b="0" i="0" err="1">
                <a:latin typeface="Aptos" panose="020B0004020202020204" pitchFamily="34" charset="0"/>
              </a:rPr>
              <a:t>solarpowereurope.org</a:t>
            </a:r>
            <a:endParaRPr lang="en-BE" sz="1400" b="0" i="0">
              <a:latin typeface="Aptos" panose="020B00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F9BB10-54C5-6130-006E-D0BF7FE62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307" y="5851671"/>
            <a:ext cx="2757960" cy="6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8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3 Items full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1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3691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E124F-A0C4-7DA8-4C69-0CFA1EE62F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56209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D73A9-76A2-8CC2-DA1B-9E68849EE0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56209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E1D69-ACE6-C153-0020-6A4983EBDC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8727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C96F5B-8834-F784-F0CB-5571302014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8727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580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5 Key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E93F9-4248-E77A-BFFB-4A6F8449340D}"/>
              </a:ext>
            </a:extLst>
          </p:cNvPr>
          <p:cNvSpPr/>
          <p:nvPr userDrawn="1"/>
        </p:nvSpPr>
        <p:spPr>
          <a:xfrm>
            <a:off x="854096" y="2097157"/>
            <a:ext cx="2166508" cy="430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900" y="2449390"/>
            <a:ext cx="1733535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32900" y="3652024"/>
            <a:ext cx="1733535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363D71-DB14-5EE6-83DD-9439A47CB92B}"/>
              </a:ext>
            </a:extLst>
          </p:cNvPr>
          <p:cNvSpPr/>
          <p:nvPr userDrawn="1"/>
        </p:nvSpPr>
        <p:spPr>
          <a:xfrm>
            <a:off x="3038881" y="2097157"/>
            <a:ext cx="2166508" cy="43036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D7424E-FD8B-A3B0-0950-1AD26795930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17686" y="2449390"/>
            <a:ext cx="1733536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AFEFCD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4C5492-A4D5-695C-C614-96E266E2003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317686" y="3652024"/>
            <a:ext cx="1733536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AFEFCD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02659A-912A-262D-72FF-645270998EEC}"/>
              </a:ext>
            </a:extLst>
          </p:cNvPr>
          <p:cNvSpPr/>
          <p:nvPr userDrawn="1"/>
        </p:nvSpPr>
        <p:spPr>
          <a:xfrm>
            <a:off x="5227277" y="2097157"/>
            <a:ext cx="2156693" cy="4303643"/>
          </a:xfrm>
          <a:prstGeom prst="rect">
            <a:avLst/>
          </a:prstGeom>
          <a:solidFill>
            <a:srgbClr val="BA8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F06BF19-8CF2-55AA-1259-34F99104A5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6083" y="2449390"/>
            <a:ext cx="1725682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FFEB68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A54D10F-407B-7B80-CB51-F362561431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06083" y="3652024"/>
            <a:ext cx="1725682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FEB6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FD0AD0-C8FD-0CA0-3A98-E93335002272}"/>
              </a:ext>
            </a:extLst>
          </p:cNvPr>
          <p:cNvSpPr/>
          <p:nvPr userDrawn="1"/>
        </p:nvSpPr>
        <p:spPr>
          <a:xfrm>
            <a:off x="7405858" y="2097157"/>
            <a:ext cx="2166508" cy="4303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2125EB-CC0B-2293-C4C6-86E6BE0F907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684663" y="2449390"/>
            <a:ext cx="1733536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BAC7FA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E25E740-A882-9CD0-A77F-BDBBF6C715D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684663" y="3652024"/>
            <a:ext cx="1733536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BAC7FA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A3436E-42D8-8E2E-705C-5B86E3C7EA6C}"/>
              </a:ext>
            </a:extLst>
          </p:cNvPr>
          <p:cNvSpPr/>
          <p:nvPr userDrawn="1"/>
        </p:nvSpPr>
        <p:spPr>
          <a:xfrm>
            <a:off x="9594254" y="2097157"/>
            <a:ext cx="2166508" cy="4303643"/>
          </a:xfrm>
          <a:prstGeom prst="rect">
            <a:avLst/>
          </a:prstGeom>
          <a:solidFill>
            <a:srgbClr val="9323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6ECA727-6BCC-FB3A-1271-55FBB9C76B1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873059" y="2449390"/>
            <a:ext cx="1733536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FDD7C5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E049BE-4C2C-6788-FA86-643637DB874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73059" y="3652024"/>
            <a:ext cx="1733536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DD7C5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45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_back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0D5E3BD-809C-42A0-5FB1-6BC4024A4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350" y="2701383"/>
            <a:ext cx="4559300" cy="1143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BCB8BF3-ED3C-9925-0B56-6F06BD8F66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"/>
            <a:ext cx="440265" cy="685798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4919A9B-C630-7345-3A4C-F66FD918C1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3887" y="5979539"/>
            <a:ext cx="33242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3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F218-6151-B6A5-5A6D-62E570DA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5537"/>
            <a:ext cx="10515600" cy="242887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F588-4762-86C2-CBFA-70C224478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BFFF1-5FFA-6D19-B342-EF09EE9EC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7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934006-2BCD-3E40-55CC-83DF9ACDC875}"/>
              </a:ext>
            </a:extLst>
          </p:cNvPr>
          <p:cNvSpPr/>
          <p:nvPr userDrawn="1"/>
        </p:nvSpPr>
        <p:spPr>
          <a:xfrm>
            <a:off x="4532242" y="2097157"/>
            <a:ext cx="3558209" cy="4303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C78ED-6194-43BD-D5A4-C565E370C739}"/>
              </a:ext>
            </a:extLst>
          </p:cNvPr>
          <p:cNvSpPr/>
          <p:nvPr userDrawn="1"/>
        </p:nvSpPr>
        <p:spPr>
          <a:xfrm>
            <a:off x="8179903" y="2097157"/>
            <a:ext cx="3558209" cy="43036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E93F9-4248-E77A-BFFB-4A6F8449340D}"/>
              </a:ext>
            </a:extLst>
          </p:cNvPr>
          <p:cNvSpPr/>
          <p:nvPr userDrawn="1"/>
        </p:nvSpPr>
        <p:spPr>
          <a:xfrm>
            <a:off x="874642" y="2097157"/>
            <a:ext cx="3558209" cy="430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7" y="2449390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3447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E124F-A0C4-7DA8-4C69-0CFA1EE62F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05904" y="2449390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>
                    <a:lumMod val="10000"/>
                    <a:lumOff val="9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D73A9-76A2-8CC2-DA1B-9E68849EE0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05904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10000"/>
                    <a:lumOff val="9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E1D69-ACE6-C153-0020-6A4983EBDC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38483" y="2449390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4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C96F5B-8834-F784-F0CB-5571302014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83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4">
                    <a:lumMod val="20000"/>
                    <a:lumOff val="8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19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opics 2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934006-2BCD-3E40-55CC-83DF9ACDC875}"/>
              </a:ext>
            </a:extLst>
          </p:cNvPr>
          <p:cNvSpPr/>
          <p:nvPr userDrawn="1"/>
        </p:nvSpPr>
        <p:spPr>
          <a:xfrm>
            <a:off x="6470374" y="2097157"/>
            <a:ext cx="5257801" cy="43036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E93F9-4248-E77A-BFFB-4A6F8449340D}"/>
              </a:ext>
            </a:extLst>
          </p:cNvPr>
          <p:cNvSpPr/>
          <p:nvPr userDrawn="1"/>
        </p:nvSpPr>
        <p:spPr>
          <a:xfrm>
            <a:off x="874641" y="2097157"/>
            <a:ext cx="5476463" cy="43036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7" y="2449390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accent5">
                    <a:lumMod val="20000"/>
                    <a:lumOff val="8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3447" y="3652024"/>
            <a:ext cx="3948045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E124F-A0C4-7DA8-4C69-0CFA1EE62F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25235" y="2449390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>
                    <a:lumMod val="10000"/>
                    <a:lumOff val="90000"/>
                  </a:schemeClr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D73A9-76A2-8CC2-DA1B-9E68849EE0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825235" y="3652024"/>
            <a:ext cx="382126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lumMod val="10000"/>
                    <a:lumOff val="90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49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447" y="3755777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3447" y="4452729"/>
            <a:ext cx="3008971" cy="161353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E124F-A0C4-7DA8-4C69-0CFA1EE62F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05904" y="3755777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D73A9-76A2-8CC2-DA1B-9E68849EE0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05904" y="4452729"/>
            <a:ext cx="3008971" cy="161353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E1D69-ACE6-C153-0020-6A4983EBDC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38483" y="3755777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C96F5B-8834-F784-F0CB-5571302014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38483" y="4452729"/>
            <a:ext cx="3008971" cy="1613533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26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E51-AA69-D4D2-EE2A-9FC966A8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691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3691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EE124F-A0C4-7DA8-4C69-0CFA1EE62F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56209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AD73A9-76A2-8CC2-DA1B-9E68849EE0D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56209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E1D69-ACE6-C153-0020-6A4983EBDC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98727" y="2837985"/>
            <a:ext cx="3008971" cy="696952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C96F5B-8834-F784-F0CB-5571302014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8727" y="3652024"/>
            <a:ext cx="3008971" cy="241423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12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+ 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B0D70-6B53-3302-408F-916801153DC7}"/>
              </a:ext>
            </a:extLst>
          </p:cNvPr>
          <p:cNvSpPr/>
          <p:nvPr userDrawn="1"/>
        </p:nvSpPr>
        <p:spPr>
          <a:xfrm>
            <a:off x="6266984" y="0"/>
            <a:ext cx="59250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6730-8565-4E47-58E5-63F8CCCB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44769"/>
            <a:ext cx="4539977" cy="1325563"/>
          </a:xfrm>
        </p:spPr>
        <p:txBody>
          <a:bodyPr anchor="t" anchorCtr="0">
            <a:normAutofit/>
          </a:bodyPr>
          <a:lstStyle>
            <a:lvl1pPr>
              <a:defRPr sz="2400" b="1" i="0">
                <a:latin typeface="Aptos SemiBold" panose="020B00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421267-5362-1D6A-0F3D-B29534B27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5"/>
            <a:ext cx="440266" cy="68579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1DB408-3D3D-1129-F08C-BBB0D9E55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3691" y="2514601"/>
            <a:ext cx="4539977" cy="7415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6D0588-DC21-070E-39FF-D8A0C41CB69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04063" y="640503"/>
            <a:ext cx="1883820" cy="1883820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A</a:t>
            </a:r>
            <a:r>
              <a:rPr lang="en-BE"/>
              <a:t>dd picture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AAAA40-72E3-4234-937C-F12D8AB030E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9593" y="3038709"/>
            <a:ext cx="4539977" cy="741556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BC227F-6532-4E72-1753-F48580C737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34988" y="4276494"/>
            <a:ext cx="4539977" cy="741556"/>
          </a:xfrm>
        </p:spPr>
        <p:txBody>
          <a:bodyPr>
            <a:normAutofit/>
          </a:bodyPr>
          <a:lstStyle>
            <a:lvl1pPr marL="0" indent="0">
              <a:spcAft>
                <a:spcPts val="2400"/>
              </a:spcAft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54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37486-9859-41A8-A4A1-66FA3F41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691" y="6642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E9820-339B-4672-6E33-46A75FE6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691" y="185043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19A0B-79E0-84FB-83F3-19597DD0B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27D780-6643-7C43-B974-4503A0C8882E}" type="datetimeFigureOut">
              <a:rPr lang="en-BE" smtClean="0"/>
              <a:t>10/15/2025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C191-A107-3117-A139-63BA446FA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5ED-8DF2-6E2F-ABC3-E15D26455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91DC5-C44C-5D4D-A3F6-29F5D5258B3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66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5" r:id="rId23"/>
    <p:sldLayoutId id="214748369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7259-6575-28D4-0EF2-6075A3DB4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98" y="371675"/>
            <a:ext cx="5535971" cy="3029825"/>
          </a:xfrm>
        </p:spPr>
        <p:txBody>
          <a:bodyPr>
            <a:noAutofit/>
          </a:bodyPr>
          <a:lstStyle/>
          <a:p>
            <a:r>
              <a:rPr lang="en-US" altLang="en-US" dirty="0"/>
              <a:t>The contribution of Solar PV to secure electricity system</a:t>
            </a:r>
            <a:br>
              <a:rPr lang="en-US" altLang="en-US" sz="66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en-US" sz="1400" dirty="0">
                <a:latin typeface="Aptos"/>
              </a:rPr>
            </a:br>
            <a:br>
              <a:rPr lang="en-BE" sz="2800" dirty="0">
                <a:latin typeface="+mn-lt"/>
              </a:rPr>
            </a:br>
            <a:r>
              <a:rPr lang="en-US" sz="2800" dirty="0">
                <a:latin typeface="+mn-lt"/>
              </a:rPr>
              <a:t>Dries Acke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Deputy </a:t>
            </a:r>
            <a:r>
              <a:rPr lang="en-BE" sz="2800" dirty="0">
                <a:latin typeface="+mn-lt"/>
              </a:rPr>
              <a:t>CEO SolarPower Europe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72933B-145D-E78A-9126-2BDD72AC196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9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18388-5D49-2978-CDE2-CEAF151E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8BA78C-7A9E-7E21-D7B8-459E18330E32}"/>
              </a:ext>
            </a:extLst>
          </p:cNvPr>
          <p:cNvSpPr txBox="1"/>
          <p:nvPr/>
        </p:nvSpPr>
        <p:spPr>
          <a:xfrm>
            <a:off x="1045162" y="335687"/>
            <a:ext cx="1066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A0830"/>
                </a:solidFill>
                <a:latin typeface="Aptos SemiBold" panose="020B0004020202020204" pitchFamily="34" charset="0"/>
              </a:rPr>
              <a:t>Strong c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</a:rPr>
              <a:t>ybersecurity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</a:rPr>
              <a:t> measures are key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EF9B8-BF5D-B975-F0A8-CD13D7DC1C93}"/>
              </a:ext>
            </a:extLst>
          </p:cNvPr>
          <p:cNvSpPr/>
          <p:nvPr/>
        </p:nvSpPr>
        <p:spPr>
          <a:xfrm>
            <a:off x="1121571" y="1403978"/>
            <a:ext cx="10515600" cy="4857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Fully implement recently agreed legislation: the Cyber Resilience Act for products and the Network and Information System Directive for system operators 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Additional action to plug cybersecurity gaps: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Develop a specific cybersecurity standard for </a:t>
            </a:r>
            <a:r>
              <a:rPr lang="en-US" sz="2200" dirty="0" err="1">
                <a:solidFill>
                  <a:schemeClr val="tx1"/>
                </a:solidFill>
              </a:rPr>
              <a:t>Decentralised</a:t>
            </a:r>
            <a:r>
              <a:rPr lang="en-US" sz="2200" dirty="0">
                <a:solidFill>
                  <a:schemeClr val="tx1"/>
                </a:solidFill>
              </a:rPr>
              <a:t> Energy Resources.</a:t>
            </a:r>
          </a:p>
          <a:p>
            <a:pPr marL="800100" lvl="1" indent="-34290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Keep the control over software updates and data flows from internet-connected devices within the EU, similar</a:t>
            </a:r>
            <a:r>
              <a:rPr lang="en-BE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to approach in Lithuania -&gt; no remote-controllability from actors outside the EU</a:t>
            </a:r>
            <a:endParaRPr lang="en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78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33032-BBF0-FCFE-FE47-5BE8D034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A2E0C-8E16-11A6-6FDB-A8261B31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91" t="27965" b="1422"/>
          <a:stretch>
            <a:fillRect/>
          </a:stretch>
        </p:blipFill>
        <p:spPr>
          <a:xfrm>
            <a:off x="637070" y="1494418"/>
            <a:ext cx="11494770" cy="48739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09F7DA-4839-A5BD-110E-3D5E0D897A37}"/>
              </a:ext>
            </a:extLst>
          </p:cNvPr>
          <p:cNvSpPr txBox="1">
            <a:spLocks/>
          </p:cNvSpPr>
          <p:nvPr/>
        </p:nvSpPr>
        <p:spPr>
          <a:xfrm>
            <a:off x="851264" y="400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Renewable-based electrification is a security imperative for EU</a:t>
            </a:r>
          </a:p>
          <a:p>
            <a:r>
              <a:rPr lang="en-US" sz="2200" dirty="0"/>
              <a:t>EU is highly dependent on energy imports</a:t>
            </a:r>
          </a:p>
        </p:txBody>
      </p:sp>
    </p:spTree>
    <p:extLst>
      <p:ext uri="{BB962C8B-B14F-4D97-AF65-F5344CB8AC3E}">
        <p14:creationId xmlns:p14="http://schemas.microsoft.com/office/powerpoint/2010/main" val="185628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080F6B-14F9-D399-B2E5-28984873A571}"/>
              </a:ext>
            </a:extLst>
          </p:cNvPr>
          <p:cNvSpPr txBox="1"/>
          <p:nvPr/>
        </p:nvSpPr>
        <p:spPr>
          <a:xfrm>
            <a:off x="821802" y="375213"/>
            <a:ext cx="107991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</a:rPr>
              <a:t>EU is falling behind on electrification compared to China and other fossil importing economies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61B66C-B1EA-213F-F3FF-394C4979E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/>
          <a:stretch>
            <a:fillRect/>
          </a:stretch>
        </p:blipFill>
        <p:spPr bwMode="auto">
          <a:xfrm>
            <a:off x="2907683" y="1712583"/>
            <a:ext cx="6571984" cy="50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1C5EE-E6A8-B705-9BB9-D01F21B4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95B00816-0E57-927E-A7C2-3D0EB1E5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615" y="0"/>
            <a:ext cx="6111615" cy="695895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6841C2B-8944-6664-F130-FD5D18C17485}"/>
              </a:ext>
            </a:extLst>
          </p:cNvPr>
          <p:cNvSpPr/>
          <p:nvPr/>
        </p:nvSpPr>
        <p:spPr>
          <a:xfrm>
            <a:off x="7040879" y="990194"/>
            <a:ext cx="3352800" cy="1059543"/>
          </a:xfrm>
          <a:prstGeom prst="wedgeRoundRectCallout">
            <a:avLst>
              <a:gd name="adj1" fmla="val -137716"/>
              <a:gd name="adj2" fmla="val 2414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“T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he future is electric</a:t>
            </a:r>
            <a:r>
              <a:rPr kumimoji="0" lang="en-BE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n-ea"/>
                <a:cs typeface="+mn-cs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 Semi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9C26D63-121C-78AE-66CD-358D61251F2A}"/>
              </a:ext>
            </a:extLst>
          </p:cNvPr>
          <p:cNvSpPr/>
          <p:nvPr/>
        </p:nvSpPr>
        <p:spPr>
          <a:xfrm>
            <a:off x="7040879" y="2895600"/>
            <a:ext cx="4207691" cy="1059543"/>
          </a:xfrm>
          <a:prstGeom prst="wedgeRoundRectCallout">
            <a:avLst>
              <a:gd name="adj1" fmla="val -126897"/>
              <a:gd name="adj2" fmla="val -13750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+mj-cs"/>
              </a:rPr>
              <a:t>“Europe stays the course 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+mj-cs"/>
              </a:rPr>
              <a:t>r</a:t>
            </a:r>
            <a:r>
              <a:rPr kumimoji="0" lang="en-BE" sz="28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+mj-cs"/>
              </a:rPr>
              <a:t>enewables”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 SemiBold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57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37C5-B07F-F6E1-BD5B-11B138DD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EA906-9B6E-91A7-2F60-BDBF9563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853" r="1802"/>
          <a:stretch/>
        </p:blipFill>
        <p:spPr>
          <a:xfrm>
            <a:off x="909347" y="1133856"/>
            <a:ext cx="11282654" cy="565588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4B6E2-350D-AC69-7BAE-7225F79CAAA5}"/>
              </a:ext>
            </a:extLst>
          </p:cNvPr>
          <p:cNvSpPr txBox="1"/>
          <p:nvPr/>
        </p:nvSpPr>
        <p:spPr>
          <a:xfrm>
            <a:off x="1021246" y="210526"/>
            <a:ext cx="11571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Stella</a:t>
            </a:r>
            <a:r>
              <a:rPr lang="en-US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r</a:t>
            </a:r>
            <a:r>
              <a:rPr lang="en-BE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 solar growth in the last years</a:t>
            </a:r>
            <a:r>
              <a:rPr lang="en-US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…</a:t>
            </a:r>
            <a:r>
              <a:rPr lang="en-BE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4623-B71A-108D-0753-696490270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C7A7E-0EBB-F8D2-E044-4FCC43443C46}"/>
              </a:ext>
            </a:extLst>
          </p:cNvPr>
          <p:cNvSpPr txBox="1"/>
          <p:nvPr/>
        </p:nvSpPr>
        <p:spPr>
          <a:xfrm>
            <a:off x="1021246" y="210526"/>
            <a:ext cx="115716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… </a:t>
            </a:r>
            <a:r>
              <a:rPr lang="en-BE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but slowing down – and </a:t>
            </a:r>
            <a:r>
              <a:rPr lang="en-US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likely</a:t>
            </a:r>
            <a:r>
              <a:rPr lang="en-BE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 contracting in 2025</a:t>
            </a:r>
            <a:r>
              <a:rPr lang="en-US" sz="28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2400" b="1" dirty="0">
                <a:solidFill>
                  <a:srgbClr val="0A0830"/>
                </a:solidFill>
                <a:latin typeface="Aptos SemiBold" panose="020B0004020202020204" pitchFamily="34" charset="0"/>
              </a:rPr>
              <a:t>At least 70GW per year needed to reach EU </a:t>
            </a:r>
            <a:r>
              <a:rPr lang="en-BE" sz="2400" dirty="0">
                <a:latin typeface="Aptos SemiBold" panose="020B0004020202020204" pitchFamily="34" charset="0"/>
              </a:rPr>
              <a:t>2030 </a:t>
            </a:r>
            <a:r>
              <a:rPr lang="en-US" sz="2400" dirty="0">
                <a:latin typeface="Aptos SemiBold" panose="020B0004020202020204" pitchFamily="34" charset="0"/>
              </a:rPr>
              <a:t>RES </a:t>
            </a:r>
            <a:r>
              <a:rPr lang="en-BE" sz="2400" dirty="0">
                <a:latin typeface="Aptos SemiBold" panose="020B0004020202020204" pitchFamily="34" charset="0"/>
              </a:rPr>
              <a:t>target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95331-73EF-0C9B-6EEB-4292CDD8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60"/>
          <a:stretch>
            <a:fillRect/>
          </a:stretch>
        </p:blipFill>
        <p:spPr>
          <a:xfrm>
            <a:off x="1037122" y="1385668"/>
            <a:ext cx="10117756" cy="5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7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DCB7D-2FD8-DE97-2784-7F78F8C4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133F94B-D738-7C4F-FCB4-511127B28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2" y="1293282"/>
            <a:ext cx="3165251" cy="527805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0DA5B3-C691-8605-9165-1EB9A934F361}"/>
              </a:ext>
            </a:extLst>
          </p:cNvPr>
          <p:cNvSpPr>
            <a:spLocks/>
          </p:cNvSpPr>
          <p:nvPr/>
        </p:nvSpPr>
        <p:spPr>
          <a:xfrm>
            <a:off x="731129" y="354993"/>
            <a:ext cx="10866704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schemeClr val="tx1"/>
                </a:solidFill>
                <a:latin typeface="Aptos SemiBold"/>
              </a:rPr>
              <a:t>Renewables + flexibility are reliable and secure – it’s a proven concept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66160-16E2-BA87-D6D0-A52CB1976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9" y="1293282"/>
            <a:ext cx="5584031" cy="5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9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0D96-079D-D63D-BD4F-7C1CD7DB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119B1-DDF7-886D-D380-F626CE6C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98" y="2269889"/>
            <a:ext cx="3500160" cy="3760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26F7BA-D626-B8C6-320B-9722A05F5315}"/>
              </a:ext>
            </a:extLst>
          </p:cNvPr>
          <p:cNvSpPr>
            <a:spLocks/>
          </p:cNvSpPr>
          <p:nvPr/>
        </p:nvSpPr>
        <p:spPr>
          <a:xfrm>
            <a:off x="731129" y="323378"/>
            <a:ext cx="1117922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schemeClr val="tx1"/>
                </a:solidFill>
                <a:latin typeface="Aptos SemiBold"/>
              </a:rPr>
              <a:t>Renewables + flexibility also comes with macro-economic and competitiveness benefits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232561-90CD-ABB8-1880-ED6DF721D660}"/>
              </a:ext>
            </a:extLst>
          </p:cNvPr>
          <p:cNvGraphicFramePr>
            <a:graphicFrameLocks/>
          </p:cNvGraphicFramePr>
          <p:nvPr/>
        </p:nvGraphicFramePr>
        <p:xfrm>
          <a:off x="4868205" y="2211550"/>
          <a:ext cx="3020716" cy="387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6">
            <a:extLst>
              <a:ext uri="{FF2B5EF4-FFF2-40B4-BE49-F238E27FC236}">
                <a16:creationId xmlns:a16="http://schemas.microsoft.com/office/drawing/2014/main" id="{9FE61F16-E361-3DAE-D3DC-0F8D842CA0F9}"/>
              </a:ext>
            </a:extLst>
          </p:cNvPr>
          <p:cNvSpPr txBox="1"/>
          <p:nvPr/>
        </p:nvSpPr>
        <p:spPr>
          <a:xfrm>
            <a:off x="4645958" y="1685114"/>
            <a:ext cx="364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Lower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wholesale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electricity price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1B5CB8-8B29-0D44-66E1-55A5755522FD}"/>
              </a:ext>
            </a:extLst>
          </p:cNvPr>
          <p:cNvGraphicFramePr>
            <a:graphicFrameLocks/>
          </p:cNvGraphicFramePr>
          <p:nvPr/>
        </p:nvGraphicFramePr>
        <p:xfrm>
          <a:off x="8485042" y="2532064"/>
          <a:ext cx="3129637" cy="334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6">
            <a:extLst>
              <a:ext uri="{FF2B5EF4-FFF2-40B4-BE49-F238E27FC236}">
                <a16:creationId xmlns:a16="http://schemas.microsoft.com/office/drawing/2014/main" id="{B2B3D66E-DE06-9149-C289-6A4061BE19B1}"/>
              </a:ext>
            </a:extLst>
          </p:cNvPr>
          <p:cNvSpPr txBox="1"/>
          <p:nvPr/>
        </p:nvSpPr>
        <p:spPr>
          <a:xfrm>
            <a:off x="8563029" y="1682107"/>
            <a:ext cx="30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Lower curtailment rates, </a:t>
            </a:r>
            <a:r>
              <a:rPr lang="en-US" sz="1600" b="1" dirty="0" err="1">
                <a:solidFill>
                  <a:srgbClr val="0A0830"/>
                </a:solidFill>
                <a:latin typeface="Aptos Display" panose="02110004020202020204"/>
              </a:rPr>
              <a:t>i</a:t>
            </a:r>
            <a:r>
              <a:rPr kumimoji="0" lang="en-BE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mproving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b</a:t>
            </a:r>
            <a:r>
              <a:rPr kumimoji="0" lang="en-BE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usiness case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renewables</a:t>
            </a:r>
          </a:p>
        </p:txBody>
      </p:sp>
      <p:sp>
        <p:nvSpPr>
          <p:cNvPr id="13" name="ZoneTexte 6">
            <a:extLst>
              <a:ext uri="{FF2B5EF4-FFF2-40B4-BE49-F238E27FC236}">
                <a16:creationId xmlns:a16="http://schemas.microsoft.com/office/drawing/2014/main" id="{3161C545-AA8E-D5F7-BCA4-632E2621AF5E}"/>
              </a:ext>
            </a:extLst>
          </p:cNvPr>
          <p:cNvSpPr txBox="1"/>
          <p:nvPr/>
        </p:nvSpPr>
        <p:spPr>
          <a:xfrm>
            <a:off x="927899" y="1778728"/>
            <a:ext cx="3500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1600" b="1" dirty="0">
                <a:solidFill>
                  <a:srgbClr val="0A0830"/>
                </a:solidFill>
                <a:latin typeface="Aptos Display" panose="02110004020202020204"/>
              </a:rPr>
              <a:t>Savings in Annual System Costs</a:t>
            </a:r>
            <a:endParaRPr lang="en-US" sz="1600" b="1" dirty="0">
              <a:solidFill>
                <a:srgbClr val="0A0830"/>
              </a:solidFill>
              <a:latin typeface="Aptos Display" panose="021100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2D262-9556-B49C-53D3-E318C201C114}"/>
              </a:ext>
            </a:extLst>
          </p:cNvPr>
          <p:cNvSpPr txBox="1"/>
          <p:nvPr/>
        </p:nvSpPr>
        <p:spPr>
          <a:xfrm>
            <a:off x="7557247" y="6273053"/>
            <a:ext cx="4057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dirty="0"/>
              <a:t>@Solarpower Europe, Mission Solar 2040 Study</a:t>
            </a:r>
          </a:p>
        </p:txBody>
      </p:sp>
    </p:spTree>
    <p:extLst>
      <p:ext uri="{BB962C8B-B14F-4D97-AF65-F5344CB8AC3E}">
        <p14:creationId xmlns:p14="http://schemas.microsoft.com/office/powerpoint/2010/main" val="346221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58EE-5179-7AC7-10D5-297801EB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C06E9-EB48-0A79-9FE3-DC6639E9A9B1}"/>
              </a:ext>
            </a:extLst>
          </p:cNvPr>
          <p:cNvSpPr txBox="1"/>
          <p:nvPr/>
        </p:nvSpPr>
        <p:spPr>
          <a:xfrm>
            <a:off x="1045162" y="335687"/>
            <a:ext cx="1066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 SemiBold" panose="020B0004020202020204" pitchFamily="34" charset="0"/>
              </a:rPr>
              <a:t>Game-changer: the opportunity of Battery Energy Storage Systems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A4CD7-A9FA-51AB-5B5D-AF453305D69A}"/>
              </a:ext>
            </a:extLst>
          </p:cNvPr>
          <p:cNvSpPr txBox="1"/>
          <p:nvPr/>
        </p:nvSpPr>
        <p:spPr>
          <a:xfrm>
            <a:off x="6879771" y="3900490"/>
            <a:ext cx="5072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083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PV and BESS demand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83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Content Placeholder 20" descr="A graph with green and blue bars&#10;&#10;AI-generated content may be incorrect.">
            <a:extLst>
              <a:ext uri="{FF2B5EF4-FFF2-40B4-BE49-F238E27FC236}">
                <a16:creationId xmlns:a16="http://schemas.microsoft.com/office/drawing/2014/main" id="{D66502DC-0707-E48E-1ECF-97E8D094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618" y="2257063"/>
            <a:ext cx="6668896" cy="4335348"/>
          </a:xfrm>
          <a:prstGeom prst="rect">
            <a:avLst/>
          </a:prstGeom>
        </p:spPr>
      </p:pic>
      <p:pic>
        <p:nvPicPr>
          <p:cNvPr id="5" name="Picture 4" descr="A graph of battery storage&#10;&#10;AI-generated content may be incorrect.">
            <a:extLst>
              <a:ext uri="{FF2B5EF4-FFF2-40B4-BE49-F238E27FC236}">
                <a16:creationId xmlns:a16="http://schemas.microsoft.com/office/drawing/2014/main" id="{F7FAE61F-1CC1-4CC3-D50C-DF7A720F9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9" y="1278667"/>
            <a:ext cx="4259280" cy="524364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DC971E9-1E59-7F49-8D97-04617C371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128" y="1283253"/>
            <a:ext cx="2384386" cy="101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5776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olarPower Europe V2 2024">
      <a:dk1>
        <a:srgbClr val="0A0830"/>
      </a:dk1>
      <a:lt1>
        <a:srgbClr val="FFFFFF"/>
      </a:lt1>
      <a:dk2>
        <a:srgbClr val="1C3C20"/>
      </a:dk2>
      <a:lt2>
        <a:srgbClr val="F2F2F2"/>
      </a:lt2>
      <a:accent1>
        <a:srgbClr val="FFB81B"/>
      </a:accent1>
      <a:accent2>
        <a:srgbClr val="FF5B2C"/>
      </a:accent2>
      <a:accent3>
        <a:srgbClr val="6D60C2"/>
      </a:accent3>
      <a:accent4>
        <a:srgbClr val="06B77C"/>
      </a:accent4>
      <a:accent5>
        <a:srgbClr val="CE5F98"/>
      </a:accent5>
      <a:accent6>
        <a:srgbClr val="811A51"/>
      </a:accent6>
      <a:hlink>
        <a:srgbClr val="6D60C2"/>
      </a:hlink>
      <a:folHlink>
        <a:srgbClr val="CE5F9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f555a3-b848-4bea-9c8d-34a4da0e4343" xsi:nil="true"/>
    <lcf76f155ced4ddcb4097134ff3c332f xmlns="57fe772f-00cf-4dad-b0cb-913608da91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13F1BA-440A-40CE-8E5C-ACBC948CEF90}"/>
</file>

<file path=customXml/itemProps2.xml><?xml version="1.0" encoding="utf-8"?>
<ds:datastoreItem xmlns:ds="http://schemas.openxmlformats.org/officeDocument/2006/customXml" ds:itemID="{2A8E452B-AA80-4D80-B45A-B57E1BB60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D106F-EF31-4A1E-B4DE-95390733F354}">
  <ds:schemaRefs>
    <ds:schemaRef ds:uri="http://schemas.microsoft.com/office/2006/documentManagement/types"/>
    <ds:schemaRef ds:uri="e1892e48-aa8a-46be-a6b7-655aaf8d6c4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0175fa4-3cc1-4199-b5a0-2b67fb08383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Widescreen</PresentationFormat>
  <Paragraphs>66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Aptos SemiBold</vt:lpstr>
      <vt:lpstr>Arial</vt:lpstr>
      <vt:lpstr>Degular</vt:lpstr>
      <vt:lpstr>Wingdings</vt:lpstr>
      <vt:lpstr>1_Office Theme</vt:lpstr>
      <vt:lpstr>The contribution of Solar PV to secure electricity system   Dries Acke Deputy CEO SolarPower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Capon</dc:creator>
  <cp:lastModifiedBy>Dries Acke</cp:lastModifiedBy>
  <cp:revision>8</cp:revision>
  <dcterms:created xsi:type="dcterms:W3CDTF">2025-09-19T08:17:44Z</dcterms:created>
  <dcterms:modified xsi:type="dcterms:W3CDTF">2025-10-15T19:44:38Z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0x01010063BA515A7BAE2A43BBCEEFC8DB246324</vt:lpwstr>
  </property>
</Properties>
</file>