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  <p:sldMasterId id="2147483681" r:id="rId5"/>
  </p:sldMasterIdLst>
  <p:notesMasterIdLst>
    <p:notesMasterId r:id="rId19"/>
  </p:notesMasterIdLst>
  <p:handoutMasterIdLst>
    <p:handoutMasterId r:id="rId20"/>
  </p:handoutMasterIdLst>
  <p:sldIdLst>
    <p:sldId id="334" r:id="rId6"/>
    <p:sldId id="1312" r:id="rId7"/>
    <p:sldId id="1613" r:id="rId8"/>
    <p:sldId id="1614" r:id="rId9"/>
    <p:sldId id="1615" r:id="rId10"/>
    <p:sldId id="1616" r:id="rId11"/>
    <p:sldId id="1565" r:id="rId12"/>
    <p:sldId id="690" r:id="rId13"/>
    <p:sldId id="277" r:id="rId14"/>
    <p:sldId id="472" r:id="rId15"/>
    <p:sldId id="689" r:id="rId16"/>
    <p:sldId id="1611" r:id="rId17"/>
    <p:sldId id="1608" r:id="rId18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B876642A-CAE4-49D5-8EEE-113F5705A5F2}">
          <p14:sldIdLst>
            <p14:sldId id="334"/>
            <p14:sldId id="1312"/>
            <p14:sldId id="1613"/>
            <p14:sldId id="1614"/>
            <p14:sldId id="1615"/>
            <p14:sldId id="1616"/>
            <p14:sldId id="1565"/>
            <p14:sldId id="690"/>
            <p14:sldId id="277"/>
            <p14:sldId id="472"/>
            <p14:sldId id="689"/>
            <p14:sldId id="1611"/>
            <p14:sldId id="1608"/>
          </p14:sldIdLst>
        </p14:section>
      </p14:sectionLst>
    </p:ext>
    <p:ext uri="{EFAFB233-063F-42B5-8137-9DF3F51BA10A}">
      <p15:sldGuideLst xmlns:p15="http://schemas.microsoft.com/office/powerpoint/2012/main">
        <p15:guide id="1" pos="6902" userDrawn="1">
          <p15:clr>
            <a:srgbClr val="A4A3A4"/>
          </p15:clr>
        </p15:guide>
        <p15:guide id="2" orient="horz" pos="1661" userDrawn="1">
          <p15:clr>
            <a:srgbClr val="A4A3A4"/>
          </p15:clr>
        </p15:guide>
        <p15:guide id="3" pos="27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6F5357-D096-B021-9FD7-380E0DAA52F5}" name="christian.redl@agora-energiewende.de" initials="ch" userId="S::urn:spo:guest#christian.redl@agora-energiewende.de::" providerId="AD"/>
  <p188:author id="{526D6E5C-7F61-71B1-D8BE-4F03284CF18D}" name="megan.anderson@agora-energiewende.de" initials="me" userId="S::urn:spo:guest#megan.anderson@agora-energiewende.de::" providerId="AD"/>
  <p188:author id="{59532EA0-CC2C-6E4C-6C0D-66F8B7692E48}" name="  Mario Ragwitz" initials="  MR" userId="  Mario Ragwitz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0EDAE"/>
    <a:srgbClr val="CCDEE5"/>
    <a:srgbClr val="008598"/>
    <a:srgbClr val="A6BBC8"/>
    <a:srgbClr val="179C7D"/>
    <a:srgbClr val="FFFFFF"/>
    <a:srgbClr val="0D5142"/>
    <a:srgbClr val="914709"/>
    <a:srgbClr val="F1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8" y="176"/>
      </p:cViewPr>
      <p:guideLst>
        <p:guide pos="6902"/>
        <p:guide orient="horz" pos="1661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16E0-E500-5769-5B70-4D6BB7168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33591-32D6-C63C-42CD-FF3B828A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1E8DE-C787-6F12-23AC-D4B16BB3D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F172-D3E9-7DD8-850D-434A4ACF9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5A90-FAB8-EAC7-627E-8913E56D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11EF5-0D22-F931-B223-5D5598B98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264AE-BB6F-2BBF-417B-C09C78617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3EA7-AB38-185C-F573-5E9F18BC5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AC57-0E57-DB96-12D1-5BB16D1E0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2F817-707D-D964-9339-A07162517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805F6F-4B27-1058-99FE-141B706F2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48831-C610-6ACA-C19A-0044FA8C9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AECEA-D577-C482-7F7E-06053D1FA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33FD0-CE51-EA59-361B-608B5840E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B17F1-DD3C-26F7-AD7C-5DCDF41DC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94C6-7796-FB10-F26C-B4A85BF55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9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emf"/><Relationship Id="rId9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2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4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2.png"/><Relationship Id="rId3" Type="http://schemas.openxmlformats.org/officeDocument/2006/relationships/image" Target="../media/image15.emf"/><Relationship Id="rId7" Type="http://schemas.openxmlformats.org/officeDocument/2006/relationships/image" Target="../media/image13.emf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6" Type="http://schemas.openxmlformats.org/officeDocument/2006/relationships/image" Target="../media/image2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image" Target="../media/image20.png"/><Relationship Id="rId5" Type="http://schemas.openxmlformats.org/officeDocument/2006/relationships/image" Target="../media/image11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image" Target="../media/image18.png"/><Relationship Id="rId14" Type="http://schemas.openxmlformats.org/officeDocument/2006/relationships/image" Target="../media/image2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80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Subline/speaker/date</a:t>
            </a:r>
          </a:p>
          <a:p>
            <a:pPr lvl="3"/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86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00213"/>
            <a:ext cx="6781800" cy="44529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Headline, Frutiger LT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Bd, 16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432A0-F513-4930-BCD5-B4BD00DAAEF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E2D82BB-1548-4144-8D76-C0C431EF1240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28DD29-2A8B-4A4D-A7BC-8DCCFF5043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E97B0-79E4-4EE2-931A-53B30FA470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5486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75705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100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Headline, Frutiger Bd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Frutiger LT </a:t>
            </a:r>
            <a:r>
              <a:rPr lang="de-DE" err="1"/>
              <a:t>Com</a:t>
            </a:r>
            <a:r>
              <a:rPr lang="de-DE"/>
              <a:t> Lt 16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9C7DF2-26E3-41FC-BBA4-D04F3C8A789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0D18CF-581D-4AFD-A78B-7C1FC7A80373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2DDE9E-9713-44C6-8C76-61BAF975C2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6C6CE5-B69A-4AFB-BE84-FD1E0C2922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82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355B916-F5BD-44FA-A46A-0DDC6C436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78"/>
          <a:stretch/>
        </p:blipFill>
        <p:spPr>
          <a:xfrm>
            <a:off x="1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</a:t>
            </a:r>
            <a:br>
              <a:rPr lang="de-DE"/>
            </a:br>
            <a:r>
              <a:rPr lang="de-DE"/>
              <a:t>32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5B9307-B714-4F6E-A2FC-68DD27444F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9EC068-F541-4312-9801-35A60A69C50F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0E546C-CA1A-4085-B98B-53E34E1FDA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5CE55-FB14-4252-8735-FF4916096C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6167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B89D7C3-6348-44ED-84FD-9C88687DD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0278"/>
          <a:stretch/>
        </p:blipFill>
        <p:spPr>
          <a:xfrm>
            <a:off x="0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</a:t>
            </a:r>
            <a:br>
              <a:rPr lang="de-DE"/>
            </a:br>
            <a:r>
              <a:rPr lang="de-DE"/>
              <a:t>32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065BA7-85F8-4EE9-B742-24693D51D8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EAC3F2-7FFD-4AA3-B399-D80547284A97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A42444-18F6-4DEB-8F09-69EB8CDC5A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9E246-7B08-4017-9C02-690D308761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18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2B98C0-CD3B-4858-9EBF-1ABA8A5F48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209F03-70C9-4760-BCE3-39DF4609D022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9339C1-56D0-4552-B568-77AAE6F881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5B5A5E-5260-4ADB-9A78-B7522733BF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C97856-E56E-4A7B-9E6B-645BE57712D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B324E-0652-4956-802B-22F90E9AE02A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7E4E3-ED26-4131-9FAE-8897857FA6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B7EBF-0F2E-4271-97C4-6F0AE76E65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123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5663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25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CDA72C-07CE-4657-8099-B172E870DC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E878C98-6804-4E74-85B1-6C6481F1CF28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D38EC9-DDD7-4F50-82AB-C2270DB307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64EA96-4C0A-4998-B81C-3BACDCEA4A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2053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02C48D-A93F-4C6A-B03C-EBD08B60F1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EE5FE33-A688-4E76-84C7-6AE86CD5F545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DEA1B9-B24B-4D57-B058-B115ADC06D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D781B2-9C61-4882-AD01-A0C987D5BED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93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C1AFAD-5D62-4BBC-A0F2-D7498EBFA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220075" y="1"/>
            <a:ext cx="3971925" cy="6153149"/>
          </a:xfrm>
          <a:custGeom>
            <a:avLst/>
            <a:gdLst>
              <a:gd name="connsiteX0" fmla="*/ 0 w 3971925"/>
              <a:gd name="connsiteY0" fmla="*/ 0 h 6156325"/>
              <a:gd name="connsiteX1" fmla="*/ 3971925 w 3971925"/>
              <a:gd name="connsiteY1" fmla="*/ 0 h 6156325"/>
              <a:gd name="connsiteX2" fmla="*/ 3971925 w 3971925"/>
              <a:gd name="connsiteY2" fmla="*/ 6156325 h 6156325"/>
              <a:gd name="connsiteX3" fmla="*/ 0 w 3971925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6156325">
                <a:moveTo>
                  <a:pt x="0" y="0"/>
                </a:moveTo>
                <a:lnTo>
                  <a:pt x="3971925" y="0"/>
                </a:lnTo>
                <a:lnTo>
                  <a:pt x="3971925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1C435-BE97-4ADF-8F14-C82E03EE03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04942E-612F-4452-A98C-BE30675D1CEF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A69639-E1C4-4FDB-A492-46962B10A5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B9FAE-D08C-4661-B176-A0EAA14283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44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580799-6CA8-4E79-B6A8-7CEC7DE6B3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FD07C3-3AC8-443B-9A9C-69C1442938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B76B4-FD05-4521-A9B8-94DCF2391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848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40944-3B70-422E-9A83-B06079C22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C6F8B1-0014-4786-95CD-E23A6A3E9223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9EBAA3-4CD5-4D80-A5ED-62A7BAE0A9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1632C5-2A5E-486C-A005-3993C40F70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DB3F52-3132-4FCE-9245-400432785E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EE1E0F-D989-42C4-92E6-60E1F72C6632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D269B-861C-4C29-9AA1-AC9F6193EF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AD6CBFC-7EA8-4A59-ADD7-332586C364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5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C554D4-061E-46C5-92EC-EDBF599AFD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AB7944-2EB8-466B-9E10-D3B91768B66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50D2F-7AC5-4879-8C19-DDC98EDCDE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7D65A9-86C3-4B8F-8904-153D2F8CA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70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934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3744">
                <a:srgbClr val="00779A">
                  <a:lumMod val="100000"/>
                </a:srgbClr>
              </a:gs>
              <a:gs pos="0">
                <a:srgbClr val="014A6B"/>
              </a:gs>
              <a:gs pos="75000">
                <a:srgbClr val="4DC7D2">
                  <a:lumMod val="90000"/>
                  <a:lumOff val="10000"/>
                </a:srgbClr>
              </a:gs>
              <a:gs pos="100000">
                <a:srgbClr val="04B1AA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—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700213"/>
            <a:ext cx="5437187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95CE19-2635-48CD-86C5-A6711E8F240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A788E46-7811-4140-88F1-4CEFBE174CF8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87410-0067-43D6-9FB8-E4A3CFE662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4A690-2DD5-436A-A09D-218E639343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18795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/>
              <a:t>Quote </a:t>
            </a:r>
          </a:p>
          <a:p>
            <a:pPr lvl="1"/>
            <a:r>
              <a:rPr lang="de-DE"/>
              <a:t>Author name</a:t>
            </a:r>
          </a:p>
          <a:p>
            <a:pPr lvl="2"/>
            <a:r>
              <a:rPr lang="de-DE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19F7FF-9FD8-4FC6-AE77-A349B0ACD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F4221C-C993-4597-8EE6-9265DA695E8C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B70818-BA9A-4A9E-BB42-894CD16E6F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8D05E3-CD28-43C1-A7F2-3AD6FBD49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882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8D4B216-A5F7-4214-889D-75DD098CB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09"/>
          <a:stretch/>
        </p:blipFill>
        <p:spPr>
          <a:xfrm>
            <a:off x="1" y="-4763"/>
            <a:ext cx="12192000" cy="6157913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18795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Quote </a:t>
            </a:r>
          </a:p>
          <a:p>
            <a:pPr lvl="1"/>
            <a:r>
              <a:rPr lang="de-DE"/>
              <a:t>Author name</a:t>
            </a:r>
          </a:p>
          <a:p>
            <a:pPr lvl="2"/>
            <a:r>
              <a:rPr lang="de-DE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47DF70-C076-4A26-9F94-6FA1181DF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EB7DE-D69A-47F7-8C66-AE1D971DBC2D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784F8B-F977-42FC-A651-A02A01C602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0083F-34CE-4BF0-AB01-7CCA0176F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Contact</a:t>
            </a:r>
            <a:r>
              <a:rPr lang="de-DE"/>
              <a:t> 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en-US"/>
              <a:t>Title first name last name</a:t>
            </a:r>
            <a:endParaRPr lang="de-DE"/>
          </a:p>
          <a:p>
            <a:pPr lvl="2"/>
            <a:r>
              <a:rPr lang="de-DE"/>
              <a:t>Business </a:t>
            </a:r>
            <a:r>
              <a:rPr lang="de-DE" err="1"/>
              <a:t>unit</a:t>
            </a:r>
            <a:r>
              <a:rPr lang="de-DE"/>
              <a:t> XXX 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vorname.name@isi.fraunhofer.de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Contact</a:t>
            </a:r>
            <a:r>
              <a:rPr lang="de-DE"/>
              <a:t> 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en-US"/>
              <a:t>Title first name last name</a:t>
            </a:r>
            <a:endParaRPr lang="de-DE"/>
          </a:p>
          <a:p>
            <a:pPr lvl="2"/>
            <a:r>
              <a:rPr lang="de-DE"/>
              <a:t>Business </a:t>
            </a:r>
            <a:r>
              <a:rPr lang="de-DE" err="1"/>
              <a:t>unit</a:t>
            </a:r>
            <a:r>
              <a:rPr lang="de-DE"/>
              <a:t> XXX 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vorname.name@isi.fraunhofer.de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0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233E68D-B08D-4763-8344-83249244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err="1"/>
              <a:t>Contact</a:t>
            </a:r>
            <a:r>
              <a:rPr lang="de-DE"/>
              <a:t> 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en-US"/>
              <a:t>Title first name last name</a:t>
            </a:r>
            <a:endParaRPr lang="de-DE"/>
          </a:p>
          <a:p>
            <a:pPr lvl="2"/>
            <a:r>
              <a:rPr lang="de-DE"/>
              <a:t>Business </a:t>
            </a:r>
            <a:r>
              <a:rPr lang="de-DE" err="1"/>
              <a:t>unit</a:t>
            </a:r>
            <a:r>
              <a:rPr lang="de-DE"/>
              <a:t> XXX 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vorname.name@isi.fraunhofer.de</a:t>
            </a:r>
          </a:p>
          <a:p>
            <a:pPr lvl="3"/>
            <a:endParaRPr lang="pt-BR"/>
          </a:p>
          <a:p>
            <a:pPr lvl="3"/>
            <a:r>
              <a:rPr lang="pt-BR"/>
              <a:t>Fraunhofer Institute for Systems and Innovation Research ISI</a:t>
            </a:r>
          </a:p>
          <a:p>
            <a:pPr lvl="3"/>
            <a:r>
              <a:rPr lang="pt-BR"/>
              <a:t>Breslauer Straße 48</a:t>
            </a:r>
          </a:p>
          <a:p>
            <a:pPr lvl="3"/>
            <a:r>
              <a:rPr lang="pt-BR"/>
              <a:t>76139 Karlsruhe</a:t>
            </a:r>
          </a:p>
          <a:p>
            <a:pPr lvl="3"/>
            <a:r>
              <a:rPr lang="pt-BR"/>
              <a:t>www.isi.fraunhofer.de</a:t>
            </a:r>
          </a:p>
        </p:txBody>
      </p:sp>
      <p:pic>
        <p:nvPicPr>
          <p:cNvPr id="7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0624" y="1490897"/>
            <a:ext cx="2646170" cy="4850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1374" y="476251"/>
            <a:ext cx="2701795" cy="90978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A15CD4D-C041-DB62-4FEC-50DC61535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32" y="476251"/>
            <a:ext cx="1614873" cy="9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47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749341"/>
            <a:ext cx="11233149" cy="1938992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Thank you for your attention!</a:t>
            </a:r>
            <a:endParaRPr lang="de-DE"/>
          </a:p>
          <a:p>
            <a:pPr lvl="1"/>
            <a:r>
              <a:rPr lang="de-DE"/>
              <a:t>—</a:t>
            </a:r>
          </a:p>
        </p:txBody>
      </p:sp>
      <p:pic>
        <p:nvPicPr>
          <p:cNvPr id="7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0624" y="1490897"/>
            <a:ext cx="2646170" cy="4850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1374" y="476251"/>
            <a:ext cx="2701795" cy="90978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1AB7A52-A5F9-F3EB-8E57-99577940E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32" y="476251"/>
            <a:ext cx="1614873" cy="9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340524"/>
            <a:ext cx="5916612" cy="264435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24 </a:t>
            </a:r>
            <a:r>
              <a:rPr lang="de-DE" err="1"/>
              <a:t>pt</a:t>
            </a:r>
            <a:br>
              <a:rPr lang="de-DE"/>
            </a:br>
            <a:r>
              <a:rPr lang="de-DE"/>
              <a:t>max. 3 Zeilen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Subline/speaker/date</a:t>
            </a:r>
          </a:p>
          <a:p>
            <a:pPr lvl="3"/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80AD38-B135-FF41-FF51-51D21E37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84DF-B668-4B4D-9FA8-9D4F2C8FB964}" type="datetimeFigureOut">
              <a:rPr lang="de-DE" smtClean="0"/>
              <a:t>18.10.2025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5CD562-154D-008B-8457-53F2131A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7F9C5E-2847-345C-FB2A-65DE5382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F7F2-606A-4F37-9C5D-36C8BC8F54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764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C32A5-3454-C44A-61C9-73925635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75101A-7C51-B445-DE03-F95D8DD7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30AD-B8F8-449B-A1A1-A8B3DAACE70F}" type="datetimeFigureOut">
              <a:rPr lang="de-DE" smtClean="0"/>
              <a:t>18.10.2025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22AEF7-1ACF-B6DD-20B7-24CC2A99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C163A5-350F-9876-56FC-A4528BB6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8DB5-5BB2-46B4-ACA3-13DCE070ED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44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4" y="1600"/>
          <a:ext cx="195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4" y="1600"/>
                        <a:ext cx="195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 userDrawn="1">
            <p:custDataLst>
              <p:tags r:id="rId2"/>
            </p:custDataLst>
          </p:nvPr>
        </p:nvSpPr>
        <p:spPr bwMode="gray">
          <a:xfrm>
            <a:off x="22" y="23"/>
            <a:ext cx="195385" cy="1587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451" b="0" i="0" baseline="0" err="1">
              <a:solidFill>
                <a:schemeClr val="tx1"/>
              </a:solidFill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12" name="background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0868" rIns="469346" rtlCol="0" anchor="ctr"/>
          <a:lstStyle/>
          <a:p>
            <a:pPr algn="ctr"/>
            <a:endParaRPr lang="de-DE" sz="225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title_box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750277" y="1244601"/>
            <a:ext cx="6377354" cy="98488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3200" baseline="0">
                <a:latin typeface="+mn-lt"/>
              </a:defRPr>
            </a:lvl1pPr>
          </a:lstStyle>
          <a:p>
            <a:r>
              <a:rPr lang="de-DE" err="1"/>
              <a:t>Presentation</a:t>
            </a:r>
            <a:r>
              <a:rPr lang="de-DE"/>
              <a:t> Title</a:t>
            </a:r>
          </a:p>
        </p:txBody>
      </p:sp>
      <p:sp>
        <p:nvSpPr>
          <p:cNvPr id="3" name="subtitle_box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750277" y="2362200"/>
            <a:ext cx="5502031" cy="677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9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err="1"/>
              <a:t>Presentation</a:t>
            </a:r>
            <a:r>
              <a:rPr lang="de-DE"/>
              <a:t>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750277" y="954000"/>
            <a:ext cx="500677" cy="6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>
              <a:latin typeface="+mn-lt"/>
            </a:endParaRPr>
          </a:p>
        </p:txBody>
      </p:sp>
      <p:sp>
        <p:nvSpPr>
          <p:cNvPr id="32" name="triangle_top_right" hidden="1"/>
          <p:cNvSpPr/>
          <p:nvPr userDrawn="1"/>
        </p:nvSpPr>
        <p:spPr>
          <a:xfrm rot="10800000">
            <a:off x="8796183" y="0"/>
            <a:ext cx="3792837" cy="3081680"/>
          </a:xfrm>
          <a:prstGeom prst="rtTriangl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/>
          </a:p>
        </p:txBody>
      </p:sp>
      <p:sp>
        <p:nvSpPr>
          <p:cNvPr id="33" name="triangle_top_left" hidden="1"/>
          <p:cNvSpPr/>
          <p:nvPr userDrawn="1"/>
        </p:nvSpPr>
        <p:spPr>
          <a:xfrm rot="5400000">
            <a:off x="134968" y="-134968"/>
            <a:ext cx="1169721" cy="1439657"/>
          </a:xfrm>
          <a:prstGeom prst="rtTriangl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/>
          </a:p>
        </p:txBody>
      </p:sp>
      <p:sp>
        <p:nvSpPr>
          <p:cNvPr id="31" name="triangle_bottom_left"/>
          <p:cNvSpPr/>
          <p:nvPr userDrawn="1"/>
        </p:nvSpPr>
        <p:spPr bwMode="gray">
          <a:xfrm>
            <a:off x="0" y="3776400"/>
            <a:ext cx="3792738" cy="3081600"/>
          </a:xfrm>
          <a:prstGeom prst="rtTriangle">
            <a:avLst/>
          </a:prstGeom>
          <a:solidFill>
            <a:schemeClr val="l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>
              <a:latin typeface="+mn-lt"/>
            </a:endParaRPr>
          </a:p>
        </p:txBody>
      </p:sp>
      <p:sp>
        <p:nvSpPr>
          <p:cNvPr id="29" name="triangle_bottom_right" hidden="1"/>
          <p:cNvSpPr/>
          <p:nvPr userDrawn="1"/>
        </p:nvSpPr>
        <p:spPr bwMode="gray">
          <a:xfrm flipH="1">
            <a:off x="5317193" y="1524020"/>
            <a:ext cx="6882790" cy="5338648"/>
          </a:xfrm>
          <a:prstGeom prst="rtTriangle">
            <a:avLst/>
          </a:prstGeom>
          <a:solidFill>
            <a:schemeClr val="dk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>
              <a:latin typeface="+mn-lt"/>
            </a:endParaRPr>
          </a:p>
        </p:txBody>
      </p:sp>
      <p:sp>
        <p:nvSpPr>
          <p:cNvPr id="11" name="place_date"/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750277" y="5864239"/>
            <a:ext cx="2188308" cy="33630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lang="en-US" sz="1000" smtClean="0">
                <a:solidFill>
                  <a:schemeClr val="lt1"/>
                </a:solidFill>
                <a:latin typeface="+mn-lt"/>
              </a:defRPr>
            </a:lvl1pPr>
            <a:lvl2pPr>
              <a:defRPr lang="en-US" sz="256" smtClean="0"/>
            </a:lvl2pPr>
            <a:lvl3pPr>
              <a:defRPr lang="en-US" sz="256" smtClean="0"/>
            </a:lvl3pPr>
            <a:lvl4pPr>
              <a:defRPr lang="en-US" sz="256" smtClean="0"/>
            </a:lvl4pPr>
            <a:lvl5pPr>
              <a:defRPr lang="de-DE" sz="256"/>
            </a:lvl5pPr>
          </a:lstStyle>
          <a:p>
            <a:pPr lvl="0">
              <a:lnSpc>
                <a:spcPts val="179"/>
              </a:lnSpc>
            </a:pPr>
            <a:r>
              <a:rPr lang="en-US"/>
              <a:t>Place, date</a:t>
            </a:r>
          </a:p>
        </p:txBody>
      </p:sp>
      <p:sp>
        <p:nvSpPr>
          <p:cNvPr id="22" name="cut_shape_right"/>
          <p:cNvSpPr/>
          <p:nvPr userDrawn="1"/>
        </p:nvSpPr>
        <p:spPr bwMode="gray">
          <a:xfrm>
            <a:off x="2184370" y="0"/>
            <a:ext cx="10009106" cy="6858000"/>
          </a:xfrm>
          <a:custGeom>
            <a:avLst/>
            <a:gdLst>
              <a:gd name="connsiteX0" fmla="*/ 5682306 w 8132466"/>
              <a:gd name="connsiteY0" fmla="*/ 0 h 6858001"/>
              <a:gd name="connsiteX1" fmla="*/ 0 w 8132466"/>
              <a:gd name="connsiteY1" fmla="*/ 6858001 h 6858001"/>
              <a:gd name="connsiteX2" fmla="*/ 0 w 8132466"/>
              <a:gd name="connsiteY2" fmla="*/ 6858001 h 6858001"/>
              <a:gd name="connsiteX3" fmla="*/ 0 w 8132466"/>
              <a:gd name="connsiteY3" fmla="*/ 6858001 h 6858001"/>
              <a:gd name="connsiteX4" fmla="*/ 0 w 8132466"/>
              <a:gd name="connsiteY4" fmla="*/ 6858001 h 6858001"/>
              <a:gd name="connsiteX5" fmla="*/ 6858000 w 8132466"/>
              <a:gd name="connsiteY5" fmla="*/ 6858001 h 6858001"/>
              <a:gd name="connsiteX6" fmla="*/ 8132466 w 8132466"/>
              <a:gd name="connsiteY6" fmla="*/ 6858001 h 6858001"/>
              <a:gd name="connsiteX7" fmla="*/ 8132466 w 8132466"/>
              <a:gd name="connsiteY7" fmla="*/ 1 h 6858001"/>
              <a:gd name="connsiteX0" fmla="*/ 6856409 w 8132466"/>
              <a:gd name="connsiteY0" fmla="*/ 0 h 6858001"/>
              <a:gd name="connsiteX1" fmla="*/ 0 w 8132466"/>
              <a:gd name="connsiteY1" fmla="*/ 6858001 h 6858001"/>
              <a:gd name="connsiteX2" fmla="*/ 0 w 8132466"/>
              <a:gd name="connsiteY2" fmla="*/ 6858001 h 6858001"/>
              <a:gd name="connsiteX3" fmla="*/ 0 w 8132466"/>
              <a:gd name="connsiteY3" fmla="*/ 6858001 h 6858001"/>
              <a:gd name="connsiteX4" fmla="*/ 0 w 8132466"/>
              <a:gd name="connsiteY4" fmla="*/ 6858001 h 6858001"/>
              <a:gd name="connsiteX5" fmla="*/ 6858000 w 8132466"/>
              <a:gd name="connsiteY5" fmla="*/ 6858001 h 6858001"/>
              <a:gd name="connsiteX6" fmla="*/ 8132466 w 8132466"/>
              <a:gd name="connsiteY6" fmla="*/ 6858001 h 6858001"/>
              <a:gd name="connsiteX7" fmla="*/ 8132466 w 8132466"/>
              <a:gd name="connsiteY7" fmla="*/ 1 h 6858001"/>
              <a:gd name="connsiteX0" fmla="*/ 5681087 w 8132466"/>
              <a:gd name="connsiteY0" fmla="*/ 0 h 6858001"/>
              <a:gd name="connsiteX1" fmla="*/ 0 w 8132466"/>
              <a:gd name="connsiteY1" fmla="*/ 6858001 h 6858001"/>
              <a:gd name="connsiteX2" fmla="*/ 0 w 8132466"/>
              <a:gd name="connsiteY2" fmla="*/ 6858001 h 6858001"/>
              <a:gd name="connsiteX3" fmla="*/ 0 w 8132466"/>
              <a:gd name="connsiteY3" fmla="*/ 6858001 h 6858001"/>
              <a:gd name="connsiteX4" fmla="*/ 0 w 8132466"/>
              <a:gd name="connsiteY4" fmla="*/ 6858001 h 6858001"/>
              <a:gd name="connsiteX5" fmla="*/ 6858000 w 8132466"/>
              <a:gd name="connsiteY5" fmla="*/ 6858001 h 6858001"/>
              <a:gd name="connsiteX6" fmla="*/ 8132466 w 8132466"/>
              <a:gd name="connsiteY6" fmla="*/ 6858001 h 6858001"/>
              <a:gd name="connsiteX7" fmla="*/ 8132466 w 8132466"/>
              <a:gd name="connsiteY7" fmla="*/ 1 h 6858001"/>
              <a:gd name="connsiteX0" fmla="*/ 5727164 w 8132466"/>
              <a:gd name="connsiteY0" fmla="*/ 0 h 6858002"/>
              <a:gd name="connsiteX1" fmla="*/ 0 w 8132466"/>
              <a:gd name="connsiteY1" fmla="*/ 6858002 h 6858002"/>
              <a:gd name="connsiteX2" fmla="*/ 0 w 8132466"/>
              <a:gd name="connsiteY2" fmla="*/ 6858002 h 6858002"/>
              <a:gd name="connsiteX3" fmla="*/ 0 w 8132466"/>
              <a:gd name="connsiteY3" fmla="*/ 6858002 h 6858002"/>
              <a:gd name="connsiteX4" fmla="*/ 0 w 8132466"/>
              <a:gd name="connsiteY4" fmla="*/ 6858002 h 6858002"/>
              <a:gd name="connsiteX5" fmla="*/ 6858000 w 8132466"/>
              <a:gd name="connsiteY5" fmla="*/ 6858002 h 6858002"/>
              <a:gd name="connsiteX6" fmla="*/ 8132466 w 8132466"/>
              <a:gd name="connsiteY6" fmla="*/ 6858002 h 6858002"/>
              <a:gd name="connsiteX7" fmla="*/ 8132466 w 8132466"/>
              <a:gd name="connsiteY7" fmla="*/ 2 h 6858002"/>
              <a:gd name="connsiteX0" fmla="*/ 5723663 w 8132466"/>
              <a:gd name="connsiteY0" fmla="*/ 0 h 6858003"/>
              <a:gd name="connsiteX1" fmla="*/ 0 w 8132466"/>
              <a:gd name="connsiteY1" fmla="*/ 6858003 h 6858003"/>
              <a:gd name="connsiteX2" fmla="*/ 0 w 8132466"/>
              <a:gd name="connsiteY2" fmla="*/ 6858003 h 6858003"/>
              <a:gd name="connsiteX3" fmla="*/ 0 w 8132466"/>
              <a:gd name="connsiteY3" fmla="*/ 6858003 h 6858003"/>
              <a:gd name="connsiteX4" fmla="*/ 0 w 8132466"/>
              <a:gd name="connsiteY4" fmla="*/ 6858003 h 6858003"/>
              <a:gd name="connsiteX5" fmla="*/ 6858000 w 8132466"/>
              <a:gd name="connsiteY5" fmla="*/ 6858003 h 6858003"/>
              <a:gd name="connsiteX6" fmla="*/ 8132466 w 8132466"/>
              <a:gd name="connsiteY6" fmla="*/ 6858003 h 6858003"/>
              <a:gd name="connsiteX7" fmla="*/ 8132466 w 8132466"/>
              <a:gd name="connsiteY7" fmla="*/ 3 h 6858003"/>
              <a:gd name="connsiteX0" fmla="*/ 5727164 w 8132466"/>
              <a:gd name="connsiteY0" fmla="*/ 0 h 6858004"/>
              <a:gd name="connsiteX1" fmla="*/ 0 w 8132466"/>
              <a:gd name="connsiteY1" fmla="*/ 6858004 h 6858004"/>
              <a:gd name="connsiteX2" fmla="*/ 0 w 8132466"/>
              <a:gd name="connsiteY2" fmla="*/ 6858004 h 6858004"/>
              <a:gd name="connsiteX3" fmla="*/ 0 w 8132466"/>
              <a:gd name="connsiteY3" fmla="*/ 6858004 h 6858004"/>
              <a:gd name="connsiteX4" fmla="*/ 0 w 8132466"/>
              <a:gd name="connsiteY4" fmla="*/ 6858004 h 6858004"/>
              <a:gd name="connsiteX5" fmla="*/ 6858000 w 8132466"/>
              <a:gd name="connsiteY5" fmla="*/ 6858004 h 6858004"/>
              <a:gd name="connsiteX6" fmla="*/ 8132466 w 8132466"/>
              <a:gd name="connsiteY6" fmla="*/ 6858004 h 6858004"/>
              <a:gd name="connsiteX7" fmla="*/ 8132466 w 8132466"/>
              <a:gd name="connsiteY7" fmla="*/ 4 h 6858004"/>
              <a:gd name="connsiteX0" fmla="*/ 5723663 w 8132466"/>
              <a:gd name="connsiteY0" fmla="*/ 0 h 6858005"/>
              <a:gd name="connsiteX1" fmla="*/ 0 w 8132466"/>
              <a:gd name="connsiteY1" fmla="*/ 6858005 h 6858005"/>
              <a:gd name="connsiteX2" fmla="*/ 0 w 8132466"/>
              <a:gd name="connsiteY2" fmla="*/ 6858005 h 6858005"/>
              <a:gd name="connsiteX3" fmla="*/ 0 w 8132466"/>
              <a:gd name="connsiteY3" fmla="*/ 6858005 h 6858005"/>
              <a:gd name="connsiteX4" fmla="*/ 0 w 8132466"/>
              <a:gd name="connsiteY4" fmla="*/ 6858005 h 6858005"/>
              <a:gd name="connsiteX5" fmla="*/ 6858000 w 8132466"/>
              <a:gd name="connsiteY5" fmla="*/ 6858005 h 6858005"/>
              <a:gd name="connsiteX6" fmla="*/ 8132466 w 8132466"/>
              <a:gd name="connsiteY6" fmla="*/ 6858005 h 6858005"/>
              <a:gd name="connsiteX7" fmla="*/ 8132466 w 8132466"/>
              <a:gd name="connsiteY7" fmla="*/ 5 h 6858005"/>
              <a:gd name="connsiteX0" fmla="*/ 5727164 w 8132466"/>
              <a:gd name="connsiteY0" fmla="*/ 0 h 6858006"/>
              <a:gd name="connsiteX1" fmla="*/ 0 w 8132466"/>
              <a:gd name="connsiteY1" fmla="*/ 6858006 h 6858006"/>
              <a:gd name="connsiteX2" fmla="*/ 0 w 8132466"/>
              <a:gd name="connsiteY2" fmla="*/ 6858006 h 6858006"/>
              <a:gd name="connsiteX3" fmla="*/ 0 w 8132466"/>
              <a:gd name="connsiteY3" fmla="*/ 6858006 h 6858006"/>
              <a:gd name="connsiteX4" fmla="*/ 0 w 8132466"/>
              <a:gd name="connsiteY4" fmla="*/ 6858006 h 6858006"/>
              <a:gd name="connsiteX5" fmla="*/ 6858000 w 8132466"/>
              <a:gd name="connsiteY5" fmla="*/ 6858006 h 6858006"/>
              <a:gd name="connsiteX6" fmla="*/ 8132466 w 8132466"/>
              <a:gd name="connsiteY6" fmla="*/ 6858006 h 6858006"/>
              <a:gd name="connsiteX7" fmla="*/ 8132466 w 8132466"/>
              <a:gd name="connsiteY7" fmla="*/ 6 h 6858006"/>
              <a:gd name="connsiteX0" fmla="*/ 5723663 w 8132466"/>
              <a:gd name="connsiteY0" fmla="*/ 0 h 6858007"/>
              <a:gd name="connsiteX1" fmla="*/ 0 w 8132466"/>
              <a:gd name="connsiteY1" fmla="*/ 6858007 h 6858007"/>
              <a:gd name="connsiteX2" fmla="*/ 0 w 8132466"/>
              <a:gd name="connsiteY2" fmla="*/ 6858007 h 6858007"/>
              <a:gd name="connsiteX3" fmla="*/ 0 w 8132466"/>
              <a:gd name="connsiteY3" fmla="*/ 6858007 h 6858007"/>
              <a:gd name="connsiteX4" fmla="*/ 0 w 8132466"/>
              <a:gd name="connsiteY4" fmla="*/ 6858007 h 6858007"/>
              <a:gd name="connsiteX5" fmla="*/ 6858000 w 8132466"/>
              <a:gd name="connsiteY5" fmla="*/ 6858007 h 6858007"/>
              <a:gd name="connsiteX6" fmla="*/ 8132466 w 8132466"/>
              <a:gd name="connsiteY6" fmla="*/ 6858007 h 6858007"/>
              <a:gd name="connsiteX7" fmla="*/ 8132466 w 8132466"/>
              <a:gd name="connsiteY7" fmla="*/ 7 h 6858007"/>
              <a:gd name="connsiteX0" fmla="*/ 5727164 w 8132466"/>
              <a:gd name="connsiteY0" fmla="*/ 0 h 6858008"/>
              <a:gd name="connsiteX1" fmla="*/ 0 w 8132466"/>
              <a:gd name="connsiteY1" fmla="*/ 6858008 h 6858008"/>
              <a:gd name="connsiteX2" fmla="*/ 0 w 8132466"/>
              <a:gd name="connsiteY2" fmla="*/ 6858008 h 6858008"/>
              <a:gd name="connsiteX3" fmla="*/ 0 w 8132466"/>
              <a:gd name="connsiteY3" fmla="*/ 6858008 h 6858008"/>
              <a:gd name="connsiteX4" fmla="*/ 0 w 8132466"/>
              <a:gd name="connsiteY4" fmla="*/ 6858008 h 6858008"/>
              <a:gd name="connsiteX5" fmla="*/ 6858000 w 8132466"/>
              <a:gd name="connsiteY5" fmla="*/ 6858008 h 6858008"/>
              <a:gd name="connsiteX6" fmla="*/ 8132466 w 8132466"/>
              <a:gd name="connsiteY6" fmla="*/ 6858008 h 6858008"/>
              <a:gd name="connsiteX7" fmla="*/ 8132466 w 8132466"/>
              <a:gd name="connsiteY7" fmla="*/ 8 h 6858008"/>
              <a:gd name="connsiteX0" fmla="*/ 5723663 w 8132466"/>
              <a:gd name="connsiteY0" fmla="*/ 0 h 6858009"/>
              <a:gd name="connsiteX1" fmla="*/ 0 w 8132466"/>
              <a:gd name="connsiteY1" fmla="*/ 6858009 h 6858009"/>
              <a:gd name="connsiteX2" fmla="*/ 0 w 8132466"/>
              <a:gd name="connsiteY2" fmla="*/ 6858009 h 6858009"/>
              <a:gd name="connsiteX3" fmla="*/ 0 w 8132466"/>
              <a:gd name="connsiteY3" fmla="*/ 6858009 h 6858009"/>
              <a:gd name="connsiteX4" fmla="*/ 0 w 8132466"/>
              <a:gd name="connsiteY4" fmla="*/ 6858009 h 6858009"/>
              <a:gd name="connsiteX5" fmla="*/ 6858000 w 8132466"/>
              <a:gd name="connsiteY5" fmla="*/ 6858009 h 6858009"/>
              <a:gd name="connsiteX6" fmla="*/ 8132466 w 8132466"/>
              <a:gd name="connsiteY6" fmla="*/ 6858009 h 6858009"/>
              <a:gd name="connsiteX7" fmla="*/ 8132466 w 8132466"/>
              <a:gd name="connsiteY7" fmla="*/ 9 h 6858009"/>
              <a:gd name="connsiteX0" fmla="*/ 5727164 w 8132466"/>
              <a:gd name="connsiteY0" fmla="*/ 0 h 6858010"/>
              <a:gd name="connsiteX1" fmla="*/ 0 w 8132466"/>
              <a:gd name="connsiteY1" fmla="*/ 6858010 h 6858010"/>
              <a:gd name="connsiteX2" fmla="*/ 0 w 8132466"/>
              <a:gd name="connsiteY2" fmla="*/ 6858010 h 6858010"/>
              <a:gd name="connsiteX3" fmla="*/ 0 w 8132466"/>
              <a:gd name="connsiteY3" fmla="*/ 6858010 h 6858010"/>
              <a:gd name="connsiteX4" fmla="*/ 0 w 8132466"/>
              <a:gd name="connsiteY4" fmla="*/ 6858010 h 6858010"/>
              <a:gd name="connsiteX5" fmla="*/ 6858000 w 8132466"/>
              <a:gd name="connsiteY5" fmla="*/ 6858010 h 6858010"/>
              <a:gd name="connsiteX6" fmla="*/ 8132466 w 8132466"/>
              <a:gd name="connsiteY6" fmla="*/ 6858010 h 6858010"/>
              <a:gd name="connsiteX7" fmla="*/ 8132466 w 8132466"/>
              <a:gd name="connsiteY7" fmla="*/ 10 h 6858010"/>
              <a:gd name="connsiteX0" fmla="*/ 5723663 w 8132466"/>
              <a:gd name="connsiteY0" fmla="*/ 0 h 6858011"/>
              <a:gd name="connsiteX1" fmla="*/ 0 w 8132466"/>
              <a:gd name="connsiteY1" fmla="*/ 6858011 h 6858011"/>
              <a:gd name="connsiteX2" fmla="*/ 0 w 8132466"/>
              <a:gd name="connsiteY2" fmla="*/ 6858011 h 6858011"/>
              <a:gd name="connsiteX3" fmla="*/ 0 w 8132466"/>
              <a:gd name="connsiteY3" fmla="*/ 6858011 h 6858011"/>
              <a:gd name="connsiteX4" fmla="*/ 0 w 8132466"/>
              <a:gd name="connsiteY4" fmla="*/ 6858011 h 6858011"/>
              <a:gd name="connsiteX5" fmla="*/ 6858000 w 8132466"/>
              <a:gd name="connsiteY5" fmla="*/ 6858011 h 6858011"/>
              <a:gd name="connsiteX6" fmla="*/ 8132466 w 8132466"/>
              <a:gd name="connsiteY6" fmla="*/ 6858011 h 6858011"/>
              <a:gd name="connsiteX7" fmla="*/ 8132466 w 8132466"/>
              <a:gd name="connsiteY7" fmla="*/ 11 h 6858011"/>
              <a:gd name="connsiteX0" fmla="*/ 5727164 w 8132466"/>
              <a:gd name="connsiteY0" fmla="*/ 0 h 6858012"/>
              <a:gd name="connsiteX1" fmla="*/ 0 w 8132466"/>
              <a:gd name="connsiteY1" fmla="*/ 6858012 h 6858012"/>
              <a:gd name="connsiteX2" fmla="*/ 0 w 8132466"/>
              <a:gd name="connsiteY2" fmla="*/ 6858012 h 6858012"/>
              <a:gd name="connsiteX3" fmla="*/ 0 w 8132466"/>
              <a:gd name="connsiteY3" fmla="*/ 6858012 h 6858012"/>
              <a:gd name="connsiteX4" fmla="*/ 0 w 8132466"/>
              <a:gd name="connsiteY4" fmla="*/ 6858012 h 6858012"/>
              <a:gd name="connsiteX5" fmla="*/ 6858000 w 8132466"/>
              <a:gd name="connsiteY5" fmla="*/ 6858012 h 6858012"/>
              <a:gd name="connsiteX6" fmla="*/ 8132466 w 8132466"/>
              <a:gd name="connsiteY6" fmla="*/ 6858012 h 6858012"/>
              <a:gd name="connsiteX7" fmla="*/ 8132466 w 8132466"/>
              <a:gd name="connsiteY7" fmla="*/ 12 h 6858012"/>
              <a:gd name="connsiteX0" fmla="*/ 6878264 w 8132466"/>
              <a:gd name="connsiteY0" fmla="*/ 0 h 6858013"/>
              <a:gd name="connsiteX1" fmla="*/ 0 w 8132466"/>
              <a:gd name="connsiteY1" fmla="*/ 6858013 h 6858013"/>
              <a:gd name="connsiteX2" fmla="*/ 0 w 8132466"/>
              <a:gd name="connsiteY2" fmla="*/ 6858013 h 6858013"/>
              <a:gd name="connsiteX3" fmla="*/ 0 w 8132466"/>
              <a:gd name="connsiteY3" fmla="*/ 6858013 h 6858013"/>
              <a:gd name="connsiteX4" fmla="*/ 0 w 8132466"/>
              <a:gd name="connsiteY4" fmla="*/ 6858013 h 6858013"/>
              <a:gd name="connsiteX5" fmla="*/ 6858000 w 8132466"/>
              <a:gd name="connsiteY5" fmla="*/ 6858013 h 6858013"/>
              <a:gd name="connsiteX6" fmla="*/ 8132466 w 8132466"/>
              <a:gd name="connsiteY6" fmla="*/ 6858013 h 6858013"/>
              <a:gd name="connsiteX7" fmla="*/ 8132466 w 8132466"/>
              <a:gd name="connsiteY7" fmla="*/ 13 h 685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466" h="6858013">
                <a:moveTo>
                  <a:pt x="6878264" y="0"/>
                </a:moveTo>
                <a:lnTo>
                  <a:pt x="0" y="6858013"/>
                </a:lnTo>
                <a:lnTo>
                  <a:pt x="0" y="6858013"/>
                </a:lnTo>
                <a:lnTo>
                  <a:pt x="0" y="6858013"/>
                </a:lnTo>
                <a:lnTo>
                  <a:pt x="0" y="6858013"/>
                </a:lnTo>
                <a:lnTo>
                  <a:pt x="6858000" y="6858013"/>
                </a:lnTo>
                <a:lnTo>
                  <a:pt x="8132466" y="6858013"/>
                </a:lnTo>
                <a:lnTo>
                  <a:pt x="8132466" y="13"/>
                </a:lnTo>
                <a:close/>
              </a:path>
            </a:pathLst>
          </a:custGeom>
          <a:solidFill>
            <a:schemeClr val="dk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74" tIns="5074" rIns="5074" bIns="507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197" err="1">
              <a:solidFill>
                <a:schemeClr val="tx1"/>
              </a:solidFill>
            </a:endParaRPr>
          </a:p>
        </p:txBody>
      </p:sp>
      <p:pic>
        <p:nvPicPr>
          <p:cNvPr id="13" name="d-fine_dark_English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07" y="5353200"/>
            <a:ext cx="2410338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7" name="d-fine_light_English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07" y="5353200"/>
            <a:ext cx="2410338" cy="849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d-fine_dark_German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353200"/>
            <a:ext cx="3092677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6" name="d-fine_light_German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353200"/>
            <a:ext cx="3092677" cy="849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d-fine_dark_Italian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94" y="5353200"/>
            <a:ext cx="2917050" cy="849600"/>
          </a:xfrm>
          <a:prstGeom prst="rect">
            <a:avLst/>
          </a:prstGeom>
        </p:spPr>
      </p:pic>
      <p:pic>
        <p:nvPicPr>
          <p:cNvPr id="4" name="d-fine_light_Italian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39" y="5353200"/>
            <a:ext cx="2920906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0868" rIns="469346" rtlCol="0" anchor="ctr"/>
          <a:lstStyle/>
          <a:p>
            <a:pPr algn="ctr"/>
            <a:endParaRPr lang="de-DE" sz="225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header_box"/>
          <p:cNvSpPr>
            <a:spLocks noGrp="1"/>
          </p:cNvSpPr>
          <p:nvPr>
            <p:ph type="title" hasCustomPrompt="1"/>
          </p:nvPr>
        </p:nvSpPr>
        <p:spPr>
          <a:xfrm>
            <a:off x="748800" y="954000"/>
            <a:ext cx="10691446" cy="338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aseline="0">
                <a:latin typeface="+mn-lt"/>
              </a:defRPr>
            </a:lvl1pPr>
          </a:lstStyle>
          <a:p>
            <a:r>
              <a:rPr lang="de-DE"/>
              <a:t>Title </a:t>
            </a:r>
            <a:r>
              <a:rPr lang="de-DE" err="1"/>
              <a:t>for</a:t>
            </a:r>
            <a:r>
              <a:rPr lang="de-DE"/>
              <a:t> Table </a:t>
            </a:r>
            <a:r>
              <a:rPr lang="de-DE" err="1"/>
              <a:t>of</a:t>
            </a:r>
            <a:r>
              <a:rPr lang="de-DE"/>
              <a:t> Contents</a:t>
            </a:r>
          </a:p>
        </p:txBody>
      </p:sp>
      <p:sp>
        <p:nvSpPr>
          <p:cNvPr id="11" name="warning_marker" hidden="1"/>
          <p:cNvSpPr/>
          <p:nvPr userDrawn="1">
            <p:custDataLst>
              <p:tags r:id="rId1"/>
            </p:custDataLst>
          </p:nvPr>
        </p:nvSpPr>
        <p:spPr>
          <a:xfrm>
            <a:off x="2649600" y="2044800"/>
            <a:ext cx="6898708" cy="2764800"/>
          </a:xfrm>
          <a:prstGeom prst="irregularSeal2">
            <a:avLst/>
          </a:prstGeom>
          <a:solidFill>
            <a:srgbClr val="FCFF9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006" tIns="23006" rIns="23006" bIns="23006" rtlCol="0" anchor="ctr"/>
          <a:lstStyle/>
          <a:p>
            <a:pPr algn="ctr"/>
            <a:r>
              <a:rPr lang="en-US" sz="900" noProof="0">
                <a:solidFill>
                  <a:srgbClr val="000000"/>
                </a:solidFill>
                <a:latin typeface="+mn-lt"/>
              </a:rPr>
              <a:t>This layout is to be used for</a:t>
            </a:r>
            <a:r>
              <a:rPr lang="en-US" sz="900" baseline="0" noProof="0">
                <a:solidFill>
                  <a:srgbClr val="000000"/>
                </a:solidFill>
                <a:latin typeface="+mn-lt"/>
              </a:rPr>
              <a:t> table of contents only.</a:t>
            </a:r>
          </a:p>
          <a:p>
            <a:pPr algn="ctr"/>
            <a:endParaRPr lang="en-US" sz="900" baseline="0" noProof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900" baseline="0" noProof="0">
                <a:solidFill>
                  <a:srgbClr val="000000"/>
                </a:solidFill>
                <a:latin typeface="+mn-lt"/>
              </a:rPr>
              <a:t>Please utilize the respective macro</a:t>
            </a:r>
            <a:br>
              <a:rPr lang="en-US" sz="900" baseline="0" noProof="0">
                <a:solidFill>
                  <a:srgbClr val="000000"/>
                </a:solidFill>
                <a:latin typeface="+mn-lt"/>
              </a:rPr>
            </a:br>
            <a:r>
              <a:rPr lang="en-US" sz="900" baseline="0" noProof="0">
                <a:solidFill>
                  <a:srgbClr val="000000"/>
                </a:solidFill>
                <a:latin typeface="+mn-lt"/>
              </a:rPr>
              <a:t>“d-fine Master” </a:t>
            </a:r>
            <a:r>
              <a:rPr lang="en-US" sz="900" baseline="0" noProof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 “Insert Index”. The macro will remove this marker automatically.</a:t>
            </a:r>
            <a:endParaRPr lang="en-US" sz="900" noProof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114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box"/>
          <p:cNvSpPr>
            <a:spLocks noGrp="1"/>
          </p:cNvSpPr>
          <p:nvPr>
            <p:ph type="ctrTitle" hasCustomPrompt="1"/>
          </p:nvPr>
        </p:nvSpPr>
        <p:spPr bwMode="gray">
          <a:xfrm>
            <a:off x="1312985" y="2286003"/>
            <a:ext cx="6721231" cy="8617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1312994" y="3746509"/>
            <a:ext cx="500185" cy="44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  <p:sp>
        <p:nvSpPr>
          <p:cNvPr id="11" name="header_box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13007" y="1930401"/>
            <a:ext cx="5720862" cy="1846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lang="en-US" sz="1200" cap="all" baseline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en-US"/>
              <a:t>PRESENTATION TOPIC – FILLED BY MACRO</a:t>
            </a:r>
          </a:p>
        </p:txBody>
      </p:sp>
      <p:sp>
        <p:nvSpPr>
          <p:cNvPr id="10" name="top_right_triangle"/>
          <p:cNvSpPr/>
          <p:nvPr userDrawn="1"/>
        </p:nvSpPr>
        <p:spPr bwMode="gray">
          <a:xfrm rot="10800000">
            <a:off x="8343139" y="1"/>
            <a:ext cx="3850338" cy="3063599"/>
          </a:xfrm>
          <a:prstGeom prst="rtTriangle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  <p:sp>
        <p:nvSpPr>
          <p:cNvPr id="13" name="top_left_triangle"/>
          <p:cNvSpPr/>
          <p:nvPr userDrawn="1"/>
        </p:nvSpPr>
        <p:spPr bwMode="gray">
          <a:xfrm rot="5400000">
            <a:off x="147462" y="-147877"/>
            <a:ext cx="1162800" cy="1462154"/>
          </a:xfrm>
          <a:prstGeom prst="rtTriangle">
            <a:avLst/>
          </a:prstGeom>
          <a:solidFill>
            <a:srgbClr val="FE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  <p:sp>
        <p:nvSpPr>
          <p:cNvPr id="14" name="bottom_right_triangle"/>
          <p:cNvSpPr/>
          <p:nvPr userDrawn="1"/>
        </p:nvSpPr>
        <p:spPr bwMode="gray">
          <a:xfrm rot="16200000">
            <a:off x="6296263" y="961200"/>
            <a:ext cx="5223600" cy="6566400"/>
          </a:xfrm>
          <a:prstGeom prst="rtTriangle">
            <a:avLst/>
          </a:prstGeom>
          <a:solidFill>
            <a:srgbClr val="D9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011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box"/>
          <p:cNvSpPr>
            <a:spLocks noGrp="1"/>
          </p:cNvSpPr>
          <p:nvPr>
            <p:ph type="ctrTitle" hasCustomPrompt="1"/>
          </p:nvPr>
        </p:nvSpPr>
        <p:spPr bwMode="gray">
          <a:xfrm>
            <a:off x="1312985" y="2286007"/>
            <a:ext cx="6721231" cy="677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de-DE" sz="2200" baseline="0" dirty="0"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anose="020B0604020202020204" pitchFamily="34" charset="0"/>
            </a:pPr>
            <a:r>
              <a:rPr lang="de-DE"/>
              <a:t>Title</a:t>
            </a:r>
          </a:p>
        </p:txBody>
      </p:sp>
      <p:sp>
        <p:nvSpPr>
          <p:cNvPr id="7" name="header_box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12998" y="1961522"/>
            <a:ext cx="5734005" cy="1535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lang="en-US" sz="1000" cap="all" baseline="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CHAPTER TOPIC – FILLED BY MACRO</a:t>
            </a:r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1312988" y="3556000"/>
            <a:ext cx="343878" cy="3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op_right_triangle"/>
          <p:cNvSpPr/>
          <p:nvPr userDrawn="1"/>
        </p:nvSpPr>
        <p:spPr bwMode="gray">
          <a:xfrm rot="10800000">
            <a:off x="8343139" y="1"/>
            <a:ext cx="3850338" cy="3063599"/>
          </a:xfrm>
          <a:prstGeom prst="rtTriangle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op_left_triangle"/>
          <p:cNvSpPr/>
          <p:nvPr userDrawn="1"/>
        </p:nvSpPr>
        <p:spPr bwMode="gray">
          <a:xfrm rot="5400000">
            <a:off x="147462" y="-147877"/>
            <a:ext cx="1162800" cy="1462154"/>
          </a:xfrm>
          <a:prstGeom prst="rtTriangle">
            <a:avLst/>
          </a:prstGeom>
          <a:solidFill>
            <a:srgbClr val="FE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bottom_right_triangle"/>
          <p:cNvSpPr/>
          <p:nvPr userDrawn="1"/>
        </p:nvSpPr>
        <p:spPr bwMode="gray">
          <a:xfrm rot="16200000">
            <a:off x="6296263" y="961200"/>
            <a:ext cx="5223600" cy="6566400"/>
          </a:xfrm>
          <a:prstGeom prst="rtTriangle">
            <a:avLst/>
          </a:prstGeom>
          <a:solidFill>
            <a:srgbClr val="D9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06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top_line"/>
          <p:cNvCxnSpPr/>
          <p:nvPr userDrawn="1"/>
        </p:nvCxnSpPr>
        <p:spPr bwMode="gray">
          <a:xfrm>
            <a:off x="327877" y="1144800"/>
            <a:ext cx="11535508" cy="0"/>
          </a:xfrm>
          <a:prstGeom prst="line">
            <a:avLst/>
          </a:prstGeom>
          <a:ln>
            <a:solidFill>
              <a:srgbClr val="003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_line"/>
          <p:cNvCxnSpPr/>
          <p:nvPr userDrawn="1"/>
        </p:nvCxnSpPr>
        <p:spPr bwMode="gray">
          <a:xfrm>
            <a:off x="327877" y="6375599"/>
            <a:ext cx="11535508" cy="0"/>
          </a:xfrm>
          <a:prstGeom prst="line">
            <a:avLst/>
          </a:prstGeom>
          <a:ln>
            <a:solidFill>
              <a:srgbClr val="003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A_marker_top_left"/>
          <p:cNvGrpSpPr/>
          <p:nvPr userDrawn="1"/>
        </p:nvGrpSpPr>
        <p:grpSpPr bwMode="gray">
          <a:xfrm>
            <a:off x="327877" y="-388800"/>
            <a:ext cx="1064623" cy="288000"/>
            <a:chOff x="266700" y="-387424"/>
            <a:chExt cx="802322" cy="288032"/>
          </a:xfrm>
        </p:grpSpPr>
        <p:cxnSp>
          <p:nvCxnSpPr>
            <p:cNvPr id="5" name="Straight Connector 4"/>
            <p:cNvCxnSpPr/>
            <p:nvPr userDrawn="1"/>
          </p:nvCxnSpPr>
          <p:spPr bwMode="gray">
            <a:xfrm flipH="1" flipV="1">
              <a:off x="266700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 bwMode="gray">
            <a:xfrm>
              <a:off x="526604" y="-320366"/>
              <a:ext cx="542418" cy="153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21" name="CA_marker_bottom_left"/>
          <p:cNvGrpSpPr/>
          <p:nvPr userDrawn="1"/>
        </p:nvGrpSpPr>
        <p:grpSpPr bwMode="gray">
          <a:xfrm>
            <a:off x="327877" y="6958800"/>
            <a:ext cx="1064622" cy="288000"/>
            <a:chOff x="266699" y="-387424"/>
            <a:chExt cx="802326" cy="288032"/>
          </a:xfrm>
        </p:grpSpPr>
        <p:cxnSp>
          <p:nvCxnSpPr>
            <p:cNvPr id="22" name="Straight Connector 21"/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 bwMode="gray">
            <a:xfrm>
              <a:off x="526604" y="-320366"/>
              <a:ext cx="542421" cy="153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CA_marker_top_right"/>
          <p:cNvGrpSpPr/>
          <p:nvPr userDrawn="1"/>
        </p:nvGrpSpPr>
        <p:grpSpPr bwMode="gray">
          <a:xfrm flipH="1">
            <a:off x="10647137" y="-388800"/>
            <a:ext cx="1222892" cy="288000"/>
            <a:chOff x="266699" y="-387424"/>
            <a:chExt cx="1029346" cy="288032"/>
          </a:xfrm>
        </p:grpSpPr>
        <p:cxnSp>
          <p:nvCxnSpPr>
            <p:cNvPr id="38" name="Straight Connector 37"/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 userDrawn="1"/>
          </p:nvSpPr>
          <p:spPr bwMode="gray">
            <a:xfrm>
              <a:off x="690210" y="-320360"/>
              <a:ext cx="605835" cy="153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41" name="CA_marker_bottom_right"/>
          <p:cNvGrpSpPr/>
          <p:nvPr userDrawn="1"/>
        </p:nvGrpSpPr>
        <p:grpSpPr bwMode="gray">
          <a:xfrm flipH="1">
            <a:off x="10647137" y="6958800"/>
            <a:ext cx="1222892" cy="288000"/>
            <a:chOff x="266699" y="-387424"/>
            <a:chExt cx="1029346" cy="288032"/>
          </a:xfrm>
        </p:grpSpPr>
        <p:cxnSp>
          <p:nvCxnSpPr>
            <p:cNvPr id="42" name="Straight Connector 41"/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690210" y="-320360"/>
              <a:ext cx="605835" cy="15390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CA_marker_left_bottom_NTHM"/>
          <p:cNvGrpSpPr/>
          <p:nvPr userDrawn="1"/>
        </p:nvGrpSpPr>
        <p:grpSpPr bwMode="gray">
          <a:xfrm>
            <a:off x="-518400" y="4770001"/>
            <a:ext cx="354462" cy="1529999"/>
            <a:chOff x="-420221" y="4770550"/>
            <a:chExt cx="288032" cy="1528650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 rot="5400000" flipH="1" flipV="1">
              <a:off x="-276206" y="615518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 userDrawn="1"/>
          </p:nvCxnSpPr>
          <p:spPr bwMode="gray">
            <a:xfrm rot="16200000" flipH="1" flipV="1">
              <a:off x="-387108" y="6188296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 userDrawn="1"/>
          </p:nvSpPr>
          <p:spPr bwMode="gray">
            <a:xfrm>
              <a:off x="-364310" y="4770550"/>
              <a:ext cx="176211" cy="1297385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no THM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CA_marker_left_top_ST"/>
          <p:cNvGrpSpPr/>
          <p:nvPr userDrawn="1"/>
        </p:nvGrpSpPr>
        <p:grpSpPr bwMode="gray">
          <a:xfrm>
            <a:off x="-824123" y="1763999"/>
            <a:ext cx="354462" cy="1879200"/>
            <a:chOff x="-667814" y="1764387"/>
            <a:chExt cx="288032" cy="1880637"/>
          </a:xfrm>
        </p:grpSpPr>
        <p:cxnSp>
          <p:nvCxnSpPr>
            <p:cNvPr id="57" name="Straight Connector 56"/>
            <p:cNvCxnSpPr/>
            <p:nvPr userDrawn="1"/>
          </p:nvCxnSpPr>
          <p:spPr bwMode="gray">
            <a:xfrm rot="5400000" flipH="1" flipV="1">
              <a:off x="-523799" y="1624077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 userDrawn="1"/>
          </p:nvCxnSpPr>
          <p:spPr bwMode="gray">
            <a:xfrm rot="5400000" flipH="1">
              <a:off x="-634701" y="187528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 userDrawn="1"/>
          </p:nvSpPr>
          <p:spPr bwMode="gray">
            <a:xfrm>
              <a:off x="-611904" y="2051178"/>
              <a:ext cx="176211" cy="159384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with subtitle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CA_marker_left_bottom_THM"/>
          <p:cNvGrpSpPr/>
          <p:nvPr userDrawn="1"/>
        </p:nvGrpSpPr>
        <p:grpSpPr bwMode="gray">
          <a:xfrm>
            <a:off x="-824123" y="4140002"/>
            <a:ext cx="354462" cy="1630801"/>
            <a:chOff x="-667814" y="4138377"/>
            <a:chExt cx="288032" cy="1629264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rot="5400000" flipH="1" flipV="1">
              <a:off x="-523799" y="5623625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 userDrawn="1"/>
          </p:nvCxnSpPr>
          <p:spPr bwMode="gray">
            <a:xfrm rot="16200000" flipH="1" flipV="1">
              <a:off x="-634701" y="5656737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 userDrawn="1"/>
          </p:nvSpPr>
          <p:spPr bwMode="gray">
            <a:xfrm>
              <a:off x="-611903" y="4138377"/>
              <a:ext cx="176211" cy="1398000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with THM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15" name="CA_marker_right_top_NST"/>
          <p:cNvGrpSpPr/>
          <p:nvPr userDrawn="1"/>
        </p:nvGrpSpPr>
        <p:grpSpPr bwMode="gray">
          <a:xfrm>
            <a:off x="12352984" y="1270801"/>
            <a:ext cx="354462" cy="1753199"/>
            <a:chOff x="10038191" y="1270000"/>
            <a:chExt cx="288032" cy="1752599"/>
          </a:xfrm>
        </p:grpSpPr>
        <p:cxnSp>
          <p:nvCxnSpPr>
            <p:cNvPr id="79" name="Straight Connector 78"/>
            <p:cNvCxnSpPr/>
            <p:nvPr userDrawn="1"/>
          </p:nvCxnSpPr>
          <p:spPr bwMode="gray">
            <a:xfrm rot="16200000" flipV="1">
              <a:off x="10182206" y="1129690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 userDrawn="1"/>
          </p:nvCxnSpPr>
          <p:spPr bwMode="gray">
            <a:xfrm rot="16200000">
              <a:off x="10071305" y="1380901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 userDrawn="1"/>
          </p:nvSpPr>
          <p:spPr bwMode="gray">
            <a:xfrm flipH="1">
              <a:off x="10094101" y="1556791"/>
              <a:ext cx="176211" cy="1465808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no subtitle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9" name="CA_marker_right_bottom_NTHM"/>
          <p:cNvGrpSpPr/>
          <p:nvPr userDrawn="1"/>
        </p:nvGrpSpPr>
        <p:grpSpPr bwMode="gray">
          <a:xfrm>
            <a:off x="12352984" y="4770001"/>
            <a:ext cx="354462" cy="1529999"/>
            <a:chOff x="10038191" y="4770550"/>
            <a:chExt cx="288032" cy="1528650"/>
          </a:xfrm>
        </p:grpSpPr>
        <p:cxnSp>
          <p:nvCxnSpPr>
            <p:cNvPr id="76" name="Straight Connector 75"/>
            <p:cNvCxnSpPr/>
            <p:nvPr userDrawn="1"/>
          </p:nvCxnSpPr>
          <p:spPr bwMode="gray">
            <a:xfrm rot="16200000" flipV="1">
              <a:off x="10182206" y="615518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 userDrawn="1"/>
          </p:nvCxnSpPr>
          <p:spPr bwMode="gray">
            <a:xfrm rot="5400000" flipV="1">
              <a:off x="10071305" y="6188296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 userDrawn="1"/>
          </p:nvSpPr>
          <p:spPr bwMode="gray">
            <a:xfrm flipH="1">
              <a:off x="10094100" y="4770550"/>
              <a:ext cx="176211" cy="1297385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no THM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CA_marker_right_top_ST"/>
          <p:cNvGrpSpPr/>
          <p:nvPr userDrawn="1"/>
        </p:nvGrpSpPr>
        <p:grpSpPr bwMode="gray">
          <a:xfrm>
            <a:off x="12658707" y="1763999"/>
            <a:ext cx="354462" cy="1879200"/>
            <a:chOff x="10285784" y="1764387"/>
            <a:chExt cx="288032" cy="1880637"/>
          </a:xfrm>
        </p:grpSpPr>
        <p:cxnSp>
          <p:nvCxnSpPr>
            <p:cNvPr id="73" name="Straight Connector 72"/>
            <p:cNvCxnSpPr/>
            <p:nvPr userDrawn="1"/>
          </p:nvCxnSpPr>
          <p:spPr bwMode="gray">
            <a:xfrm rot="16200000" flipV="1">
              <a:off x="10429799" y="1624077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 userDrawn="1"/>
          </p:nvCxnSpPr>
          <p:spPr bwMode="gray">
            <a:xfrm rot="16200000">
              <a:off x="10318898" y="187528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 userDrawn="1"/>
          </p:nvSpPr>
          <p:spPr bwMode="gray">
            <a:xfrm flipH="1">
              <a:off x="10341694" y="2051178"/>
              <a:ext cx="176211" cy="159384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with subtitle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8" name="CA_marker_right_bottom_THM"/>
          <p:cNvGrpSpPr/>
          <p:nvPr userDrawn="1"/>
        </p:nvGrpSpPr>
        <p:grpSpPr bwMode="gray">
          <a:xfrm>
            <a:off x="12658707" y="4140002"/>
            <a:ext cx="354462" cy="1630801"/>
            <a:chOff x="10285784" y="4138377"/>
            <a:chExt cx="288032" cy="1629264"/>
          </a:xfrm>
        </p:grpSpPr>
        <p:cxnSp>
          <p:nvCxnSpPr>
            <p:cNvPr id="70" name="Straight Connector 69"/>
            <p:cNvCxnSpPr/>
            <p:nvPr userDrawn="1"/>
          </p:nvCxnSpPr>
          <p:spPr bwMode="gray">
            <a:xfrm rot="16200000" flipV="1">
              <a:off x="10429799" y="5623625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 userDrawn="1"/>
          </p:nvCxnSpPr>
          <p:spPr bwMode="gray">
            <a:xfrm rot="5400000" flipV="1">
              <a:off x="10318898" y="5656737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 userDrawn="1"/>
          </p:nvSpPr>
          <p:spPr bwMode="gray">
            <a:xfrm flipH="1">
              <a:off x="10341693" y="4138377"/>
              <a:ext cx="176211" cy="1398000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with THM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CA_marker_left_top_NST"/>
          <p:cNvGrpSpPr/>
          <p:nvPr userDrawn="1"/>
        </p:nvGrpSpPr>
        <p:grpSpPr bwMode="gray">
          <a:xfrm>
            <a:off x="-518400" y="1270801"/>
            <a:ext cx="354462" cy="1753199"/>
            <a:chOff x="-420221" y="1269999"/>
            <a:chExt cx="288032" cy="1752600"/>
          </a:xfrm>
        </p:grpSpPr>
        <p:cxnSp>
          <p:nvCxnSpPr>
            <p:cNvPr id="35" name="Straight Arrow Connector 34"/>
            <p:cNvCxnSpPr/>
            <p:nvPr userDrawn="1"/>
          </p:nvCxnSpPr>
          <p:spPr bwMode="gray">
            <a:xfrm rot="5400000" flipH="1">
              <a:off x="-387108" y="1380901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 bwMode="gray">
            <a:xfrm>
              <a:off x="-364311" y="1556791"/>
              <a:ext cx="176211" cy="1465808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accent6"/>
                  </a:solidFill>
                </a:rPr>
                <a:t>Content</a:t>
              </a:r>
              <a:r>
                <a:rPr lang="en-US" sz="1000" baseline="0">
                  <a:solidFill>
                    <a:schemeClr val="accent6"/>
                  </a:solidFill>
                </a:rPr>
                <a:t> area no subtitle</a:t>
              </a:r>
              <a:endParaRPr lang="de-DE" sz="1000">
                <a:solidFill>
                  <a:schemeClr val="accent6"/>
                </a:solidFill>
              </a:endParaRPr>
            </a:p>
          </p:txBody>
        </p:sp>
        <p:cxnSp>
          <p:nvCxnSpPr>
            <p:cNvPr id="87" name="Straight Connector 86"/>
            <p:cNvCxnSpPr/>
            <p:nvPr userDrawn="1"/>
          </p:nvCxnSpPr>
          <p:spPr bwMode="gray">
            <a:xfrm rot="5400000" flipH="1" flipV="1">
              <a:off x="-276206" y="112598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9986953" y="6426001"/>
            <a:ext cx="1874215" cy="216000"/>
          </a:xfrm>
        </p:spPr>
        <p:txBody>
          <a:bodyPr anchor="ctr"/>
          <a:lstStyle>
            <a:lvl1pPr>
              <a:defRPr sz="700">
                <a:solidFill>
                  <a:srgbClr val="003C50"/>
                </a:solidFill>
              </a:defRPr>
            </a:lvl1pPr>
          </a:lstStyle>
          <a:p>
            <a:endParaRPr lang="de-DE"/>
          </a:p>
          <a:p>
            <a:fld id="{24C420F5-194C-40F2-A080-C5F3EDD8903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FD1E0D-C7B7-43D5-B62F-D011335EF2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2308" y="6534000"/>
            <a:ext cx="1874215" cy="108000"/>
          </a:xfrm>
        </p:spPr>
        <p:txBody>
          <a:bodyPr anchor="ctr"/>
          <a:lstStyle>
            <a:lvl1pPr>
              <a:defRPr sz="700">
                <a:solidFill>
                  <a:srgbClr val="003C50"/>
                </a:solidFill>
              </a:defRPr>
            </a:lvl1pPr>
          </a:lstStyle>
          <a:p>
            <a:r>
              <a:rPr lang="de-DE" altLang="zh-CN"/>
              <a:t>© 2023 d-fine</a:t>
            </a:r>
            <a:endParaRPr lang="zh-CN" altLang="de-DE"/>
          </a:p>
        </p:txBody>
      </p:sp>
      <p:sp>
        <p:nvSpPr>
          <p:cNvPr id="88" name="header_box">
            <a:extLst>
              <a:ext uri="{FF2B5EF4-FFF2-40B4-BE49-F238E27FC236}">
                <a16:creationId xmlns:a16="http://schemas.microsoft.com/office/drawing/2014/main" id="{D550724F-2D95-4804-A0F3-9F15622F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78" y="331200"/>
            <a:ext cx="11537724" cy="676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002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>
          <p15:clr>
            <a:srgbClr val="A4A3A4"/>
          </p15:clr>
        </p15:guide>
        <p15:guide id="3" pos="6072">
          <p15:clr>
            <a:srgbClr val="A4A3A4"/>
          </p15:clr>
        </p15:guide>
        <p15:guide id="4" orient="horz" pos="800">
          <p15:clr>
            <a:srgbClr val="A4A3A4"/>
          </p15:clr>
        </p15:guide>
        <p15:guide id="5" orient="horz" pos="1110">
          <p15:clr>
            <a:srgbClr val="A4A3A4"/>
          </p15:clr>
        </p15:guide>
        <p15:guide id="6" orient="horz" pos="3633">
          <p15:clr>
            <a:srgbClr val="A4A3A4"/>
          </p15:clr>
        </p15:guide>
        <p15:guide id="7" orient="horz" pos="3968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/>
          <p:cNvSpPr/>
          <p:nvPr userDrawn="1"/>
        </p:nvSpPr>
        <p:spPr bwMode="white">
          <a:xfrm>
            <a:off x="0" y="4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0868" rIns="469346" rtlCol="0" anchor="ctr"/>
          <a:lstStyle/>
          <a:p>
            <a:pPr algn="ctr"/>
            <a:endParaRPr lang="de-DE" sz="225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header_box"/>
          <p:cNvSpPr>
            <a:spLocks noGrp="1"/>
          </p:cNvSpPr>
          <p:nvPr>
            <p:ph type="title" hasCustomPrompt="1"/>
          </p:nvPr>
        </p:nvSpPr>
        <p:spPr bwMode="gray">
          <a:xfrm>
            <a:off x="748800" y="1245600"/>
            <a:ext cx="10691446" cy="48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 baseline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err="1"/>
              <a:t>Contact</a:t>
            </a:r>
            <a:r>
              <a:rPr lang="de-DE"/>
              <a:t> Page Title</a:t>
            </a:r>
          </a:p>
        </p:txBody>
      </p:sp>
      <p:cxnSp>
        <p:nvCxnSpPr>
          <p:cNvPr id="4" name="bottom_line"/>
          <p:cNvCxnSpPr/>
          <p:nvPr userDrawn="1"/>
        </p:nvCxnSpPr>
        <p:spPr bwMode="gray">
          <a:xfrm>
            <a:off x="750288" y="6375401"/>
            <a:ext cx="10691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act_box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0288" y="3965380"/>
            <a:ext cx="3126154" cy="2235199"/>
          </a:xfrm>
          <a:prstGeom prst="rect">
            <a:avLst/>
          </a:prstGeom>
        </p:spPr>
        <p:txBody>
          <a:bodyPr lIns="0" tIns="0" rIns="0" bIns="0" numCol="1" anchor="b" anchorCtr="0"/>
          <a:lstStyle>
            <a:lvl1pPr>
              <a:lnSpc>
                <a:spcPts val="1451"/>
              </a:lnSpc>
              <a:spcBef>
                <a:spcPts val="0"/>
              </a:spcBef>
              <a:defRPr sz="1000" b="0" baseline="0">
                <a:latin typeface="+mn-lt"/>
              </a:defRPr>
            </a:lvl1pPr>
            <a:lvl2pPr marL="0" indent="0">
              <a:lnSpc>
                <a:spcPts val="205"/>
              </a:lnSpc>
              <a:spcBef>
                <a:spcPts val="0"/>
              </a:spcBef>
              <a:defRPr sz="128"/>
            </a:lvl2pPr>
          </a:lstStyle>
          <a:p>
            <a:pPr lvl="0"/>
            <a:r>
              <a:rPr lang="en-US"/>
              <a:t>Dr. First Last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+49 69-90737-fff</a:t>
            </a:r>
            <a:br>
              <a:rPr lang="en-US"/>
            </a:br>
            <a:r>
              <a:rPr lang="en-US"/>
              <a:t>+49 162-263-nnnn</a:t>
            </a:r>
            <a:br>
              <a:rPr lang="en-US"/>
            </a:br>
            <a:r>
              <a:rPr lang="en-US"/>
              <a:t>first.last@d-fine.de</a:t>
            </a:r>
            <a:br>
              <a:rPr lang="en-US"/>
            </a:br>
            <a:br>
              <a:rPr lang="en-US"/>
            </a:br>
            <a:r>
              <a:rPr lang="en-US"/>
              <a:t>First Last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+49 89-790-8617-mmm</a:t>
            </a:r>
            <a:br>
              <a:rPr lang="en-US"/>
            </a:br>
            <a:r>
              <a:rPr lang="en-US"/>
              <a:t>+49 162-263-nnnn</a:t>
            </a:r>
            <a:br>
              <a:rPr lang="en-US"/>
            </a:br>
            <a:r>
              <a:rPr lang="en-US"/>
              <a:t>first.last@d-fine.de</a:t>
            </a:r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750277" y="954000"/>
            <a:ext cx="500677" cy="6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530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ckground_finish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283" rIns="130227" rtlCol="0" anchor="ctr"/>
          <a:lstStyle/>
          <a:p>
            <a:pPr algn="ctr"/>
            <a:endParaRPr lang="de-DE" sz="1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8" name="bottom_right_triangle_finish" hidden="1">
            <a:extLst>
              <a:ext uri="{FF2B5EF4-FFF2-40B4-BE49-F238E27FC236}">
                <a16:creationId xmlns:a16="http://schemas.microsoft.com/office/drawing/2014/main" id="{8C7B890C-C61C-4308-A2B9-F548EA682B46}"/>
              </a:ext>
            </a:extLst>
          </p:cNvPr>
          <p:cNvSpPr/>
          <p:nvPr userDrawn="1"/>
        </p:nvSpPr>
        <p:spPr bwMode="gray">
          <a:xfrm rot="16200000">
            <a:off x="6781162" y="1443760"/>
            <a:ext cx="5414099" cy="5414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3" name="d-fine_light_English_old" hidden="1"/>
          <p:cNvGrpSpPr/>
          <p:nvPr userDrawn="1"/>
        </p:nvGrpSpPr>
        <p:grpSpPr>
          <a:xfrm>
            <a:off x="3934008" y="3317447"/>
            <a:ext cx="3324656" cy="502836"/>
            <a:chOff x="6606470" y="5697720"/>
            <a:chExt cx="2701283" cy="502836"/>
          </a:xfrm>
        </p:grpSpPr>
        <p:pic>
          <p:nvPicPr>
            <p:cNvPr id="24" name="d-fine_logo" hidden="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white">
            <a:xfrm>
              <a:off x="8497368" y="5697720"/>
              <a:ext cx="810385" cy="240805"/>
            </a:xfrm>
            <a:prstGeom prst="rect">
              <a:avLst/>
            </a:prstGeom>
          </p:spPr>
        </p:pic>
        <p:sp>
          <p:nvSpPr>
            <p:cNvPr id="25" name="d-fine_slogan" hidden="1"/>
            <p:cNvSpPr txBox="1"/>
            <p:nvPr userDrawn="1"/>
          </p:nvSpPr>
          <p:spPr bwMode="gray">
            <a:xfrm>
              <a:off x="6606470" y="6046668"/>
              <a:ext cx="2701283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r"/>
              <a:r>
                <a:rPr lang="de-DE" sz="100" b="1" err="1">
                  <a:solidFill>
                    <a:schemeClr val="tx1"/>
                  </a:solidFill>
                  <a:latin typeface="+mn-lt"/>
                </a:rPr>
                <a:t>analytical</a:t>
              </a:r>
              <a:r>
                <a:rPr lang="de-DE" sz="100" b="1">
                  <a:solidFill>
                    <a:schemeClr val="tx1"/>
                  </a:solidFill>
                  <a:latin typeface="+mn-lt"/>
                </a:rPr>
                <a:t>. quantitative. </a:t>
              </a:r>
              <a:r>
                <a:rPr lang="de-DE" sz="100" b="1" err="1">
                  <a:solidFill>
                    <a:schemeClr val="tx1"/>
                  </a:solidFill>
                  <a:latin typeface="+mn-lt"/>
                </a:rPr>
                <a:t>tech</a:t>
              </a:r>
              <a:r>
                <a:rPr lang="de-DE" sz="100" b="1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</p:grpSp>
      <p:pic>
        <p:nvPicPr>
          <p:cNvPr id="42" name="d-fine_dark_Italia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41" y="5353200"/>
            <a:ext cx="2920906" cy="849600"/>
          </a:xfrm>
          <a:prstGeom prst="rect">
            <a:avLst/>
          </a:prstGeom>
        </p:spPr>
      </p:pic>
      <p:pic>
        <p:nvPicPr>
          <p:cNvPr id="41" name="d-fine_light_Italian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41" y="5353200"/>
            <a:ext cx="2920906" cy="849600"/>
          </a:xfrm>
          <a:prstGeom prst="rect">
            <a:avLst/>
          </a:prstGeom>
        </p:spPr>
      </p:pic>
      <p:pic>
        <p:nvPicPr>
          <p:cNvPr id="32" name="d-fine_dark_English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07" y="5353200"/>
            <a:ext cx="2410338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3" name="d-fine_light_English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07" y="5353200"/>
            <a:ext cx="2410338" cy="84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d-fine_dark_German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353200"/>
            <a:ext cx="3092677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5" name="d-fine_light_German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353200"/>
            <a:ext cx="3092677" cy="84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d-fine_logo_only_light" hidden="1">
            <a:extLst>
              <a:ext uri="{FF2B5EF4-FFF2-40B4-BE49-F238E27FC236}">
                <a16:creationId xmlns:a16="http://schemas.microsoft.com/office/drawing/2014/main" id="{70D8B4CD-EF2F-4DB3-BD56-6A4244C0115F}"/>
              </a:ext>
            </a:extLst>
          </p:cNvPr>
          <p:cNvPicPr preferRelativeResize="0"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15" y="2631600"/>
            <a:ext cx="4129477" cy="1018800"/>
          </a:xfrm>
          <a:prstGeom prst="rect">
            <a:avLst/>
          </a:prstGeom>
        </p:spPr>
      </p:pic>
      <p:pic>
        <p:nvPicPr>
          <p:cNvPr id="30" name="d-fine_logo_only_dark" hidden="1">
            <a:extLst>
              <a:ext uri="{FF2B5EF4-FFF2-40B4-BE49-F238E27FC236}">
                <a16:creationId xmlns:a16="http://schemas.microsoft.com/office/drawing/2014/main" id="{EA5AC6E8-8680-4663-8D04-290512F99908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15" y="2631600"/>
            <a:ext cx="4129477" cy="1018800"/>
          </a:xfrm>
          <a:prstGeom prst="rect">
            <a:avLst/>
          </a:prstGeom>
        </p:spPr>
      </p:pic>
      <p:pic>
        <p:nvPicPr>
          <p:cNvPr id="4" name="d-fine_light_logo_slogan_Italian" hidden="1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947601"/>
            <a:ext cx="1686321" cy="2127601"/>
          </a:xfrm>
          <a:prstGeom prst="rect">
            <a:avLst/>
          </a:prstGeom>
        </p:spPr>
      </p:pic>
      <p:pic>
        <p:nvPicPr>
          <p:cNvPr id="5" name="d-fine_dark_logo_slogan_Italian" hidden="1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947601"/>
            <a:ext cx="1699563" cy="2127601"/>
          </a:xfrm>
          <a:prstGeom prst="rect">
            <a:avLst/>
          </a:prstGeom>
        </p:spPr>
      </p:pic>
      <p:pic>
        <p:nvPicPr>
          <p:cNvPr id="29" name="d-fine_light_logo_slogan_English" hidden="1">
            <a:extLst>
              <a:ext uri="{FF2B5EF4-FFF2-40B4-BE49-F238E27FC236}">
                <a16:creationId xmlns:a16="http://schemas.microsoft.com/office/drawing/2014/main" id="{60324876-845F-441A-AB02-A9FCCC1DDDD0}"/>
              </a:ext>
            </a:extLst>
          </p:cNvPr>
          <p:cNvPicPr preferRelativeResize="0"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947601"/>
            <a:ext cx="2100185" cy="2127601"/>
          </a:xfrm>
          <a:prstGeom prst="rect">
            <a:avLst/>
          </a:prstGeom>
        </p:spPr>
      </p:pic>
      <p:pic>
        <p:nvPicPr>
          <p:cNvPr id="31" name="d-fine_dark_logo_slogan_English" hidden="1">
            <a:extLst>
              <a:ext uri="{FF2B5EF4-FFF2-40B4-BE49-F238E27FC236}">
                <a16:creationId xmlns:a16="http://schemas.microsoft.com/office/drawing/2014/main" id="{CDE2DF44-FF16-4954-9F9B-8A86DFDD0D46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947601"/>
            <a:ext cx="2100185" cy="2127601"/>
          </a:xfrm>
          <a:prstGeom prst="rect">
            <a:avLst/>
          </a:prstGeom>
        </p:spPr>
      </p:pic>
      <p:pic>
        <p:nvPicPr>
          <p:cNvPr id="36" name="d-fine_light_logo_slogan_German" hidden="1">
            <a:extLst>
              <a:ext uri="{FF2B5EF4-FFF2-40B4-BE49-F238E27FC236}">
                <a16:creationId xmlns:a16="http://schemas.microsoft.com/office/drawing/2014/main" id="{74D028E6-ACF0-4708-BCAF-A1C645A8187B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947601"/>
            <a:ext cx="2401477" cy="2127601"/>
          </a:xfrm>
          <a:prstGeom prst="rect">
            <a:avLst/>
          </a:prstGeom>
        </p:spPr>
      </p:pic>
      <p:pic>
        <p:nvPicPr>
          <p:cNvPr id="37" name="d-fine_dark_logo_slogan_German" hidden="1">
            <a:extLst>
              <a:ext uri="{FF2B5EF4-FFF2-40B4-BE49-F238E27FC236}">
                <a16:creationId xmlns:a16="http://schemas.microsoft.com/office/drawing/2014/main" id="{95DD607C-1A52-4341-ABEC-91DD52BC80B6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8" y="1947601"/>
            <a:ext cx="2401477" cy="2127601"/>
          </a:xfrm>
          <a:prstGeom prst="rect">
            <a:avLst/>
          </a:prstGeom>
        </p:spPr>
      </p:pic>
      <p:pic>
        <p:nvPicPr>
          <p:cNvPr id="10" name="d-fine_personal_layout_Italian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353200"/>
            <a:ext cx="3092677" cy="1107154"/>
          </a:xfrm>
          <a:prstGeom prst="rect">
            <a:avLst/>
          </a:prstGeom>
        </p:spPr>
      </p:pic>
      <p:pic>
        <p:nvPicPr>
          <p:cNvPr id="45" name="d-fine_personal_layout_German" hidden="1">
            <a:extLst>
              <a:ext uri="{FF2B5EF4-FFF2-40B4-BE49-F238E27FC236}">
                <a16:creationId xmlns:a16="http://schemas.microsoft.com/office/drawing/2014/main" id="{913F4C77-521C-4BBF-84C6-0BFFCF1D6B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5353201"/>
            <a:ext cx="3092677" cy="1045085"/>
          </a:xfrm>
          <a:prstGeom prst="rect">
            <a:avLst/>
          </a:prstGeom>
        </p:spPr>
      </p:pic>
      <p:pic>
        <p:nvPicPr>
          <p:cNvPr id="47" name="d-fine_personal_layout_English" hidden="1">
            <a:extLst>
              <a:ext uri="{FF2B5EF4-FFF2-40B4-BE49-F238E27FC236}">
                <a16:creationId xmlns:a16="http://schemas.microsoft.com/office/drawing/2014/main" id="{A2DAE8F8-6BCB-4CE4-BE57-0BA92BB997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07" y="5353202"/>
            <a:ext cx="2410338" cy="1048481"/>
          </a:xfrm>
          <a:prstGeom prst="rect">
            <a:avLst/>
          </a:prstGeom>
        </p:spPr>
      </p:pic>
      <p:sp>
        <p:nvSpPr>
          <p:cNvPr id="39" name="top_right_triangle_finish"/>
          <p:cNvSpPr/>
          <p:nvPr userDrawn="1"/>
        </p:nvSpPr>
        <p:spPr bwMode="gray">
          <a:xfrm rot="10800000">
            <a:off x="7501292" y="0"/>
            <a:ext cx="4687754" cy="3808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4">
              <a:latin typeface="+mn-lt"/>
            </a:endParaRPr>
          </a:p>
        </p:txBody>
      </p:sp>
      <p:sp>
        <p:nvSpPr>
          <p:cNvPr id="26" name="top_left_triangle_finish" hidden="1">
            <a:extLst>
              <a:ext uri="{FF2B5EF4-FFF2-40B4-BE49-F238E27FC236}">
                <a16:creationId xmlns:a16="http://schemas.microsoft.com/office/drawing/2014/main" id="{2EA26E03-182B-4899-A863-C82B5D5DA9C1}"/>
              </a:ext>
            </a:extLst>
          </p:cNvPr>
          <p:cNvSpPr/>
          <p:nvPr userDrawn="1"/>
        </p:nvSpPr>
        <p:spPr bwMode="gray">
          <a:xfrm rot="5400000">
            <a:off x="2" y="3"/>
            <a:ext cx="1488877" cy="14888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" name="office_locations_group"/>
          <p:cNvGrpSpPr/>
          <p:nvPr userDrawn="1"/>
        </p:nvGrpSpPr>
        <p:grpSpPr>
          <a:xfrm>
            <a:off x="750277" y="4555980"/>
            <a:ext cx="6708356" cy="1653580"/>
            <a:chOff x="609601" y="4555982"/>
            <a:chExt cx="5450539" cy="1653578"/>
          </a:xfrm>
        </p:grpSpPr>
        <p:sp>
          <p:nvSpPr>
            <p:cNvPr id="50" name="office_locations_10"/>
            <p:cNvSpPr txBox="1"/>
            <p:nvPr/>
          </p:nvSpPr>
          <p:spPr bwMode="gray">
            <a:xfrm>
              <a:off x="3334869" y="6071061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Zurich</a:t>
              </a:r>
            </a:p>
          </p:txBody>
        </p:sp>
        <p:sp>
          <p:nvSpPr>
            <p:cNvPr id="51" name="office_locations_9"/>
            <p:cNvSpPr txBox="1"/>
            <p:nvPr/>
          </p:nvSpPr>
          <p:spPr bwMode="gray">
            <a:xfrm>
              <a:off x="1972236" y="6071061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Vienna</a:t>
              </a:r>
            </a:p>
          </p:txBody>
        </p:sp>
        <p:sp>
          <p:nvSpPr>
            <p:cNvPr id="52" name="office_locations_8"/>
            <p:cNvSpPr txBox="1"/>
            <p:nvPr userDrawn="1"/>
          </p:nvSpPr>
          <p:spPr bwMode="gray">
            <a:xfrm>
              <a:off x="609601" y="6071061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Utrecht</a:t>
              </a:r>
            </a:p>
          </p:txBody>
        </p:sp>
        <p:sp>
          <p:nvSpPr>
            <p:cNvPr id="48" name="office_locations_7"/>
            <p:cNvSpPr txBox="1"/>
            <p:nvPr/>
          </p:nvSpPr>
          <p:spPr bwMode="gray">
            <a:xfrm>
              <a:off x="4697505" y="5644526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Stockholm</a:t>
              </a:r>
            </a:p>
          </p:txBody>
        </p:sp>
        <p:sp>
          <p:nvSpPr>
            <p:cNvPr id="44" name="office_locations_6"/>
            <p:cNvSpPr txBox="1"/>
            <p:nvPr/>
          </p:nvSpPr>
          <p:spPr bwMode="gray">
            <a:xfrm>
              <a:off x="3334869" y="5644526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Munich</a:t>
              </a:r>
            </a:p>
          </p:txBody>
        </p:sp>
        <p:sp>
          <p:nvSpPr>
            <p:cNvPr id="49" name="office_locations_5"/>
            <p:cNvSpPr txBox="1"/>
            <p:nvPr/>
          </p:nvSpPr>
          <p:spPr bwMode="gray">
            <a:xfrm>
              <a:off x="1972235" y="5644526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Milano</a:t>
              </a:r>
            </a:p>
          </p:txBody>
        </p:sp>
        <p:sp>
          <p:nvSpPr>
            <p:cNvPr id="46" name="office_locations_4"/>
            <p:cNvSpPr txBox="1"/>
            <p:nvPr/>
          </p:nvSpPr>
          <p:spPr bwMode="gray">
            <a:xfrm>
              <a:off x="609601" y="5644526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London</a:t>
              </a:r>
              <a:endParaRPr kumimoji="0" lang="de-DE" sz="9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ffice_locations_3">
              <a:extLst>
                <a:ext uri="{FF2B5EF4-FFF2-40B4-BE49-F238E27FC236}">
                  <a16:creationId xmlns:a16="http://schemas.microsoft.com/office/drawing/2014/main" id="{F28AD8B5-0642-41BB-BBAB-46C0EF69D627}"/>
                </a:ext>
              </a:extLst>
            </p:cNvPr>
            <p:cNvSpPr txBox="1"/>
            <p:nvPr/>
          </p:nvSpPr>
          <p:spPr bwMode="gray">
            <a:xfrm>
              <a:off x="4697503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Hamburg</a:t>
              </a:r>
              <a:endParaRPr kumimoji="0" lang="de-DE" sz="9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ffice_locations_2"/>
            <p:cNvSpPr txBox="1"/>
            <p:nvPr/>
          </p:nvSpPr>
          <p:spPr bwMode="gray">
            <a:xfrm>
              <a:off x="3334869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Dusseldorf</a:t>
              </a:r>
            </a:p>
          </p:txBody>
        </p:sp>
        <p:sp>
          <p:nvSpPr>
            <p:cNvPr id="55" name="office_locations_1"/>
            <p:cNvSpPr txBox="1"/>
            <p:nvPr userDrawn="1"/>
          </p:nvSpPr>
          <p:spPr bwMode="gray">
            <a:xfrm>
              <a:off x="1972235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Berlin</a:t>
              </a:r>
            </a:p>
          </p:txBody>
        </p:sp>
        <p:sp>
          <p:nvSpPr>
            <p:cNvPr id="54" name="office_locations_current"/>
            <p:cNvSpPr txBox="1"/>
            <p:nvPr userDrawn="1"/>
          </p:nvSpPr>
          <p:spPr bwMode="gray">
            <a:xfrm>
              <a:off x="609601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Frankfurt</a:t>
              </a:r>
            </a:p>
          </p:txBody>
        </p:sp>
        <p:sp>
          <p:nvSpPr>
            <p:cNvPr id="58" name="office_locations_display"/>
            <p:cNvSpPr txBox="1"/>
            <p:nvPr/>
          </p:nvSpPr>
          <p:spPr bwMode="gray">
            <a:xfrm>
              <a:off x="609601" y="4555982"/>
              <a:ext cx="1492240" cy="553997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d-fine GmbH</a:t>
              </a:r>
            </a:p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 der Hauptwache 7</a:t>
              </a:r>
            </a:p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D-60313 Frankfurt/Main</a:t>
              </a:r>
            </a:p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Germany</a:t>
              </a:r>
            </a:p>
          </p:txBody>
        </p:sp>
      </p:grpSp>
      <p:sp>
        <p:nvSpPr>
          <p:cNvPr id="57" name="head_office"/>
          <p:cNvSpPr txBox="1"/>
          <p:nvPr/>
        </p:nvSpPr>
        <p:spPr bwMode="gray">
          <a:xfrm>
            <a:off x="750277" y="6497596"/>
            <a:ext cx="6708185" cy="107722"/>
          </a:xfrm>
          <a:prstGeom prst="rect">
            <a:avLst/>
          </a:prstGeom>
          <a:noFill/>
        </p:spPr>
        <p:txBody>
          <a:bodyPr wrap="square" lIns="0" tIns="0" rIns="0" bIns="0" numCol="1" rtlCol="0" anchor="b">
            <a:spAutoFit/>
          </a:bodyPr>
          <a:lstStyle/>
          <a:p>
            <a:pPr marL="0" marR="0" lvl="0" indent="0" algn="l" defTabSz="250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7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d-fine GmbH </a:t>
            </a: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| An der Hauptwache 7 | D-60313 Frankfurt/Main</a:t>
            </a:r>
          </a:p>
        </p:txBody>
      </p:sp>
    </p:spTree>
    <p:extLst>
      <p:ext uri="{BB962C8B-B14F-4D97-AF65-F5344CB8AC3E}">
        <p14:creationId xmlns:p14="http://schemas.microsoft.com/office/powerpoint/2010/main" val="360222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53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A1D15-0475-4B03-86A1-56C3D9C630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1FDCC-3625-47DD-BF00-48818FFA896C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ECF15-13D4-44C4-B713-BCD347A79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BA688-BE97-41EF-8F34-A1FF74ABC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72643" y="6227445"/>
            <a:ext cx="1722102" cy="5798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43731" y="6181261"/>
            <a:ext cx="1211992" cy="5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24 </a:t>
            </a:r>
            <a:r>
              <a:rPr lang="de-DE" err="1"/>
              <a:t>pt</a:t>
            </a:r>
            <a:r>
              <a:rPr lang="de-DE"/>
              <a:t>,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arem</a:t>
            </a:r>
            <a:r>
              <a:rPr lang="de-DE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3515"/>
            <a:ext cx="7824783" cy="250238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266910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Subline/speaker/date</a:t>
            </a:r>
          </a:p>
          <a:p>
            <a:pPr lvl="3"/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216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CA74BF2-60AE-432D-B809-6CE549DEA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Speakers</a:t>
            </a:r>
          </a:p>
        </p:txBody>
      </p:sp>
      <p:pic>
        <p:nvPicPr>
          <p:cNvPr id="6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Subline/speaker/date</a:t>
            </a:r>
          </a:p>
          <a:p>
            <a:pPr lvl="3"/>
            <a:r>
              <a:rPr lang="de-DE"/>
              <a:t>Speakers</a:t>
            </a:r>
          </a:p>
        </p:txBody>
      </p:sp>
      <p:pic>
        <p:nvPicPr>
          <p:cNvPr id="7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53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A1D15-0475-4B03-86A1-56C3D9C630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1FDCC-3625-47DD-BF00-48818FFA896C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ECF15-13D4-44C4-B713-BCD347A79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BA688-BE97-41EF-8F34-A1FF74ABC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isi_rgb_modul_send_en">
            <a:extLst>
              <a:ext uri="{FF2B5EF4-FFF2-40B4-BE49-F238E27FC236}">
                <a16:creationId xmlns:a16="http://schemas.microsoft.com/office/drawing/2014/main" id="{C872C86B-DC39-45E5-B31D-420ACBB2DC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72643" y="6227445"/>
            <a:ext cx="1722102" cy="5798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43731" y="6181261"/>
            <a:ext cx="1211992" cy="5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oleObject" Target="../embeddings/oleObject23.bin"/><Relationship Id="rId5" Type="http://schemas.openxmlformats.org/officeDocument/2006/relationships/slideLayout" Target="../slideLayouts/slideLayout36.xml"/><Relationship Id="rId10" Type="http://schemas.openxmlformats.org/officeDocument/2006/relationships/tags" Target="../tags/tag32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344" imgH="345" progId="TCLayout.ActiveDocument.1">
                  <p:embed/>
                </p:oleObj>
              </mc:Choice>
              <mc:Fallback>
                <p:oleObj name="think-cell Folie" r:id="rId3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40626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</a:t>
            </a:r>
            <a:r>
              <a:rPr lang="de-DE" err="1"/>
              <a:t>Frutiger</a:t>
            </a:r>
            <a:r>
              <a:rPr lang="de-DE"/>
              <a:t> LT </a:t>
            </a:r>
            <a:r>
              <a:rPr lang="de-DE" err="1"/>
              <a:t>Com</a:t>
            </a:r>
            <a:r>
              <a:rPr lang="de-DE"/>
              <a:t> </a:t>
            </a:r>
            <a:r>
              <a:rPr lang="de-DE" err="1"/>
              <a:t>Bd</a:t>
            </a:r>
            <a:r>
              <a:rPr lang="de-DE"/>
              <a:t>, 24 </a:t>
            </a:r>
            <a:r>
              <a:rPr lang="de-DE" err="1"/>
              <a:t>pt</a:t>
            </a:r>
            <a:r>
              <a:rPr lang="de-DE"/>
              <a:t>, </a:t>
            </a:r>
            <a:r>
              <a:rPr lang="de-DE" err="1"/>
              <a:t>Section</a:t>
            </a:r>
            <a:r>
              <a:rPr lang="de-DE"/>
              <a:t> </a:t>
            </a:r>
            <a:r>
              <a:rPr lang="de-DE" err="1"/>
              <a:t>separator</a:t>
            </a:r>
            <a:endParaRPr lang="de-DE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CB5F8BD-F61A-4905-819A-501002AE1553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/>
              <a:t>© Fraunhofer ISI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ED91C-7E81-4D59-8D3D-748F3728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843" y="6455835"/>
            <a:ext cx="408932" cy="123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4CF01-6D6F-4B29-B924-0F3D1CED79B9}"/>
              </a:ext>
            </a:extLst>
          </p:cNvPr>
          <p:cNvSpPr txBox="1"/>
          <p:nvPr userDrawn="1"/>
        </p:nvSpPr>
        <p:spPr>
          <a:xfrm>
            <a:off x="479425" y="6455836"/>
            <a:ext cx="2324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800"/>
              <a:t>Page</a:t>
            </a:r>
          </a:p>
        </p:txBody>
      </p:sp>
      <p:pic>
        <p:nvPicPr>
          <p:cNvPr id="13" name="isi_rgb">
            <a:extLst>
              <a:ext uri="{FF2B5EF4-FFF2-40B4-BE49-F238E27FC236}">
                <a16:creationId xmlns:a16="http://schemas.microsoft.com/office/drawing/2014/main" id="{1C489BD1-033E-40FA-9E17-CC66E278A84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0309226" y="6334126"/>
            <a:ext cx="1404000" cy="3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8" r:id="rId14"/>
    <p:sldLayoutId id="2147483665" r:id="rId15"/>
    <p:sldLayoutId id="2147483671" r:id="rId16"/>
    <p:sldLayoutId id="2147483664" r:id="rId17"/>
    <p:sldLayoutId id="2147483667" r:id="rId18"/>
    <p:sldLayoutId id="2147483659" r:id="rId19"/>
    <p:sldLayoutId id="2147483678" r:id="rId20"/>
    <p:sldLayoutId id="2147483679" r:id="rId21"/>
    <p:sldLayoutId id="2147483680" r:id="rId22"/>
    <p:sldLayoutId id="2147483670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91" r:id="rId30"/>
    <p:sldLayoutId id="2147483692" r:id="rId31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8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954" y="1600"/>
          <a:ext cx="195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06" imgH="306" progId="TCLayout.ActiveDocument.1">
                  <p:embed/>
                </p:oleObj>
              </mc:Choice>
              <mc:Fallback>
                <p:oleObj name="think-cell Slide" r:id="rId11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4" y="1600"/>
                        <a:ext cx="195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pyright"/>
          <p:cNvSpPr>
            <a:spLocks noGrp="1"/>
          </p:cNvSpPr>
          <p:nvPr>
            <p:ph type="ftr" sz="quarter" idx="3"/>
          </p:nvPr>
        </p:nvSpPr>
        <p:spPr bwMode="gray">
          <a:xfrm>
            <a:off x="328248" y="6426200"/>
            <a:ext cx="1875692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  <a:p>
            <a:r>
              <a:rPr lang="de-DE"/>
              <a:t>© 2022 d-fine</a:t>
            </a:r>
          </a:p>
        </p:txBody>
      </p:sp>
      <p:sp>
        <p:nvSpPr>
          <p:cNvPr id="4" name="page_number"/>
          <p:cNvSpPr>
            <a:spLocks noGrp="1"/>
          </p:cNvSpPr>
          <p:nvPr>
            <p:ph type="sldNum" sz="quarter" idx="4"/>
          </p:nvPr>
        </p:nvSpPr>
        <p:spPr bwMode="gray">
          <a:xfrm>
            <a:off x="9988064" y="6426200"/>
            <a:ext cx="1875692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  <a:p>
            <a:fld id="{1B55C882-083C-4829-B2D6-E03DED63596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54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</p:sldLayoutIdLst>
  <p:hf hdr="0" dt="0"/>
  <p:txStyles>
    <p:titleStyle>
      <a:lvl1pPr algn="l" defTabSz="127363" rtl="0" eaLnBrk="1" latinLnBrk="0" hangingPunct="1">
        <a:spcBef>
          <a:spcPct val="0"/>
        </a:spcBef>
        <a:buNone/>
        <a:defRPr sz="2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1pPr>
      <a:lvl2pPr marL="34724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2pPr>
      <a:lvl3pPr marL="69448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3pPr>
      <a:lvl4pPr marL="104172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4pPr>
      <a:lvl5pPr marL="138692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5pPr>
      <a:lvl6pPr marL="350247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6pPr>
      <a:lvl7pPr marL="413928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7pPr>
      <a:lvl8pPr marL="477609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8pPr>
      <a:lvl9pPr marL="541291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1pPr>
      <a:lvl2pPr marL="63681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2pPr>
      <a:lvl3pPr marL="127363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3pPr>
      <a:lvl4pPr marL="191043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4pPr>
      <a:lvl5pPr marL="254725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5pPr>
      <a:lvl6pPr marL="318406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6pPr>
      <a:lvl7pPr marL="382088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7pPr>
      <a:lvl8pPr marL="445768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8pPr>
      <a:lvl9pPr marL="509449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DC082-012F-4E61-858B-C0FB30EFD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-167536"/>
            <a:ext cx="12191999" cy="6864224"/>
          </a:xfrm>
        </p:spPr>
        <p:txBody>
          <a:bodyPr/>
          <a:lstStyle/>
          <a:p>
            <a:pPr lvl="2"/>
            <a:r>
              <a:rPr lang="en-US" sz="1600" dirty="0"/>
              <a:t>17/18 October 2025 Copenhagen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Inter-Parliamentary Meeting on Renewable Energy and </a:t>
            </a:r>
            <a:br>
              <a:rPr lang="en-US" sz="25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sz="25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Energy Efficiency (IPM25 Copenhagen)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“Accelerating the energy transition in a world of geopolitical unrest”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Cross-Party Conference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5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 a 2040 energy efficiency target is a must to reach EU’s climate and energy security goals</a:t>
            </a:r>
            <a:endParaRPr lang="en-GB" sz="2500" b="1" dirty="0">
              <a:solidFill>
                <a:srgbClr val="000000"/>
              </a:solidFill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5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Wolfgang Eichhammer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Fraunhofer Institute for Systems and Innovation Research ISI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Utrecht University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Institute for European Energy and Climate Policy IEECP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816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8B1E2-8544-44E0-8AED-D2FD7091219F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21506" name="Picture 2" descr="D:\personal\iphone\IMG_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0" y="160906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91" y="1008990"/>
            <a:ext cx="2293051" cy="1590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490" y="999464"/>
            <a:ext cx="2075348" cy="160972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E0F509A-AEA2-80DA-08F5-01E27A83C5DA}"/>
              </a:ext>
            </a:extLst>
          </p:cNvPr>
          <p:cNvSpPr txBox="1">
            <a:spLocks/>
          </p:cNvSpPr>
          <p:nvPr/>
        </p:nvSpPr>
        <p:spPr>
          <a:xfrm>
            <a:off x="337457" y="145656"/>
            <a:ext cx="11342913" cy="382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Why Energy Efficiency and the Energy Efficiency First Principle are important – even in a world with a lot of renewables… </a:t>
            </a:r>
          </a:p>
        </p:txBody>
      </p:sp>
    </p:spTree>
    <p:extLst>
      <p:ext uri="{BB962C8B-B14F-4D97-AF65-F5344CB8AC3E}">
        <p14:creationId xmlns:p14="http://schemas.microsoft.com/office/powerpoint/2010/main" val="309233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4092-3E8B-5949-1764-16E225E94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63CEF661-EE4A-545C-3140-F4B659BEC4E4}"/>
              </a:ext>
            </a:extLst>
          </p:cNvPr>
          <p:cNvSpPr txBox="1"/>
          <p:nvPr/>
        </p:nvSpPr>
        <p:spPr>
          <a:xfrm>
            <a:off x="182938" y="5220057"/>
            <a:ext cx="1162018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500" dirty="0" err="1"/>
              <a:t>Some</a:t>
            </a:r>
            <a:r>
              <a:rPr lang="de-DE" sz="2500" dirty="0"/>
              <a:t> </a:t>
            </a:r>
            <a:r>
              <a:rPr lang="de-DE" sz="2500" dirty="0" err="1"/>
              <a:t>impacts</a:t>
            </a:r>
            <a:r>
              <a:rPr lang="de-DE" sz="2500" dirty="0"/>
              <a:t> </a:t>
            </a:r>
            <a:r>
              <a:rPr lang="de-DE" sz="2500" dirty="0" err="1"/>
              <a:t>are</a:t>
            </a:r>
            <a:r>
              <a:rPr lang="de-DE" sz="2500" dirty="0"/>
              <a:t> </a:t>
            </a:r>
            <a:r>
              <a:rPr lang="de-DE" sz="2500" dirty="0" err="1"/>
              <a:t>difficult</a:t>
            </a:r>
            <a:r>
              <a:rPr lang="de-DE" sz="2500" dirty="0"/>
              <a:t> </a:t>
            </a:r>
            <a:r>
              <a:rPr lang="de-DE" sz="2500" dirty="0" err="1"/>
              <a:t>to</a:t>
            </a:r>
            <a:r>
              <a:rPr lang="de-DE" sz="2500" dirty="0"/>
              <a:t> </a:t>
            </a:r>
            <a:r>
              <a:rPr lang="de-DE" sz="2500" dirty="0" err="1"/>
              <a:t>establish</a:t>
            </a:r>
            <a:r>
              <a:rPr lang="de-DE" sz="2500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500" dirty="0"/>
              <a:t>But not </a:t>
            </a:r>
            <a:r>
              <a:rPr lang="de-DE" sz="2500" dirty="0" err="1"/>
              <a:t>valuing</a:t>
            </a:r>
            <a:r>
              <a:rPr lang="de-DE" sz="2500" dirty="0"/>
              <a:t> </a:t>
            </a:r>
            <a:r>
              <a:rPr lang="de-DE" sz="2500" dirty="0" err="1"/>
              <a:t>them</a:t>
            </a:r>
            <a:r>
              <a:rPr lang="de-DE" sz="2500" dirty="0"/>
              <a:t>, </a:t>
            </a:r>
            <a:r>
              <a:rPr lang="de-DE" sz="2500" dirty="0" err="1"/>
              <a:t>even</a:t>
            </a:r>
            <a:r>
              <a:rPr lang="de-DE" sz="2500" dirty="0"/>
              <a:t> </a:t>
            </a:r>
            <a:r>
              <a:rPr lang="de-DE" sz="2500" dirty="0" err="1"/>
              <a:t>if</a:t>
            </a:r>
            <a:r>
              <a:rPr lang="de-DE" sz="2500" dirty="0"/>
              <a:t> </a:t>
            </a:r>
            <a:r>
              <a:rPr lang="de-DE" sz="2500" dirty="0" err="1"/>
              <a:t>methodologies</a:t>
            </a:r>
            <a:r>
              <a:rPr lang="de-DE" sz="2500" dirty="0"/>
              <a:t> </a:t>
            </a:r>
            <a:r>
              <a:rPr lang="de-DE" sz="2500" dirty="0" err="1"/>
              <a:t>need</a:t>
            </a:r>
            <a:r>
              <a:rPr lang="de-DE" sz="2500" dirty="0"/>
              <a:t> </a:t>
            </a:r>
            <a:r>
              <a:rPr lang="de-DE" sz="2500" dirty="0" err="1"/>
              <a:t>to</a:t>
            </a:r>
            <a:r>
              <a:rPr lang="de-DE" sz="2500" dirty="0"/>
              <a:t> </a:t>
            </a:r>
            <a:r>
              <a:rPr lang="de-DE" sz="2500" dirty="0" err="1"/>
              <a:t>develop</a:t>
            </a:r>
            <a:r>
              <a:rPr lang="de-DE" sz="2500" dirty="0"/>
              <a:t>, </a:t>
            </a:r>
            <a:r>
              <a:rPr lang="de-DE" sz="2500" dirty="0" err="1"/>
              <a:t>is</a:t>
            </a:r>
            <a:r>
              <a:rPr lang="de-DE" sz="2500" dirty="0"/>
              <a:t> also a </a:t>
            </a:r>
            <a:r>
              <a:rPr lang="de-DE" sz="2500" dirty="0" err="1"/>
              <a:t>choice</a:t>
            </a:r>
            <a:r>
              <a:rPr lang="de-DE" sz="2500" dirty="0"/>
              <a:t>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7E67E34-CC50-BFD9-A465-E647B240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98" y="1350545"/>
            <a:ext cx="7067913" cy="38927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5E6EE50-67D4-AE3B-B51E-2791BEFF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3" y="2222342"/>
            <a:ext cx="2710841" cy="2468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136B8-1027-29A5-44CF-8A6EABD11919}"/>
              </a:ext>
            </a:extLst>
          </p:cNvPr>
          <p:cNvSpPr txBox="1">
            <a:spLocks/>
          </p:cNvSpPr>
          <p:nvPr/>
        </p:nvSpPr>
        <p:spPr>
          <a:xfrm>
            <a:off x="376454" y="96220"/>
            <a:ext cx="11233150" cy="382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Valuing the unvaluable: </a:t>
            </a:r>
          </a:p>
          <a:p>
            <a:r>
              <a:rPr lang="en-US" dirty="0"/>
              <a:t>Energy Efficiency – a safety strategy towards the unknown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05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9D86-2EE0-BF7C-DF10-44FA16E64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226526B-EBA8-C557-5236-D981FD5057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CCF772E-B200-4A5A-A523-AC73A3B0B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7E66029-F6AF-3ED7-3127-A5C295ED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53" y="251625"/>
            <a:ext cx="11233150" cy="478464"/>
          </a:xfrm>
        </p:spPr>
        <p:txBody>
          <a:bodyPr/>
          <a:lstStyle/>
          <a:p>
            <a:r>
              <a:rPr lang="en-US" sz="30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Conclusion</a:t>
            </a:r>
            <a:endParaRPr lang="de-DE" sz="3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7560AE-B87F-02BE-B1DA-62E8645E1C0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09947" y="6455836"/>
            <a:ext cx="864000" cy="123111"/>
          </a:xfrm>
        </p:spPr>
        <p:txBody>
          <a:bodyPr/>
          <a:lstStyle/>
          <a:p>
            <a:fld id="{C2B7810E-492D-4394-8D48-0D6D43BDD76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5372AA-D1F2-C86A-5D8E-389807FF97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</p:spPr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55D0C1-A962-D0E3-4DAD-9F059ADA01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AEEA69-2FA1-6518-8A1F-0417031855D8}"/>
              </a:ext>
            </a:extLst>
          </p:cNvPr>
          <p:cNvSpPr/>
          <p:nvPr/>
        </p:nvSpPr>
        <p:spPr>
          <a:xfrm>
            <a:off x="488473" y="1217366"/>
            <a:ext cx="11233150" cy="4947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fr-FR" sz="2100" dirty="0"/>
              <a:t>Jean de la Fontaine : </a:t>
            </a:r>
            <a:br>
              <a:rPr lang="fr-FR" sz="2100" dirty="0"/>
            </a:br>
            <a:r>
              <a:rPr lang="fr-FR" sz="2100" dirty="0"/>
              <a:t>« </a:t>
            </a:r>
            <a:r>
              <a:rPr lang="fr-FR" sz="2100" b="1" dirty="0"/>
              <a:t>Rien ne sert de courir ; il faut partir à point</a:t>
            </a:r>
            <a:r>
              <a:rPr lang="fr-FR" sz="2100" dirty="0"/>
              <a:t> ».</a:t>
            </a:r>
            <a:endParaRPr lang="de-DE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de-DE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Energy Efficiency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decade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(Ukraine war)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argues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structured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Energy Efficiency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proper 2040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accompanying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frame (EED, EBPD, ….)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pricing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instruments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(but not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…).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cheap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 „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affordable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Cheap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renewables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will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competitive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economy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arising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cheap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endParaRPr lang="de-DE" sz="2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>
                <a:srgbClr val="179C7D"/>
              </a:buClr>
              <a:buFont typeface="Wingdings" panose="05000000000000000000" pitchFamily="2" charset="2"/>
              <a:buChar char="§"/>
            </a:pP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elements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last 2 </a:t>
            </a:r>
            <a:r>
              <a:rPr lang="de-DE" sz="2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</a:t>
            </a:r>
            <a:r>
              <a:rPr lang="de-DE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dependencies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unknowns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de-DE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biodiversity</a:t>
            </a:r>
            <a:r>
              <a:rPr lang="de-D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</a:t>
            </a:r>
            <a:endParaRPr lang="en-US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3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A0C5-7F99-786B-7E81-5C514ED30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ECB562-4167-F1BF-8664-2C7F2C270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83438"/>
            <a:ext cx="12191999" cy="3213225"/>
          </a:xfrm>
        </p:spPr>
        <p:txBody>
          <a:bodyPr/>
          <a:lstStyle/>
          <a:p>
            <a:pPr lvl="2"/>
            <a:r>
              <a:rPr lang="en-US" sz="1600" dirty="0"/>
              <a:t>Contact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5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Wolfgang Eichhammer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Fraunhofer Institute for Systems and Innovation Research ISI, wolfgang.eichhammer@isi.fraunhofer.de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Utrecht University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Institute for European Energy and Climate Policy IEECP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84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F44324-995D-02AE-C75B-515212E0F2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F4221C-C993-4597-8EE6-9265DA695E8C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15F19A-5B1C-E5FD-5A5A-AD6DC53C4C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9219BF-304C-6F12-1C78-36D534FF9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B977B8-6693-1008-36B0-59CACB63830D}"/>
              </a:ext>
            </a:extLst>
          </p:cNvPr>
          <p:cNvSpPr txBox="1"/>
          <p:nvPr/>
        </p:nvSpPr>
        <p:spPr>
          <a:xfrm>
            <a:off x="435006" y="2015321"/>
            <a:ext cx="11045151" cy="59512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Exploring Electrification Strategies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Residential/Commercial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Transport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Industry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Discussing (additional) Energy Efficiency Policies and Measures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Conclusions for the discussion on the 2040 carbon neutrality frame and the question of 2040 energy efficiency targets</a:t>
            </a:r>
            <a:endParaRPr lang="en-US" sz="20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4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A5738-E915-4794-F9C1-E82C1251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92CC-9E13-937C-00BE-68216FE9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8954"/>
            <a:ext cx="11233150" cy="788999"/>
          </a:xfrm>
        </p:spPr>
        <p:txBody>
          <a:bodyPr/>
          <a:lstStyle/>
          <a:p>
            <a:r>
              <a:rPr lang="en-GB" dirty="0"/>
              <a:t>Electrification // (additional) Energy Efficiency</a:t>
            </a:r>
            <a:br>
              <a:rPr lang="en-GB" dirty="0"/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Residential &amp; Commercial Sectors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36BA1-EE6C-875E-8897-2946846657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A7648-13A0-8ED6-52E5-1AB46F06AA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F82AC-E065-7640-6F9E-5F111FE3C1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3</a:t>
            </a:fld>
            <a:endParaRPr lang="de-D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282829-82DA-7EC3-02DD-BDE07D821AF9}"/>
              </a:ext>
            </a:extLst>
          </p:cNvPr>
          <p:cNvCxnSpPr>
            <a:cxnSpLocks/>
          </p:cNvCxnSpPr>
          <p:nvPr/>
        </p:nvCxnSpPr>
        <p:spPr>
          <a:xfrm>
            <a:off x="8574823" y="2019300"/>
            <a:ext cx="0" cy="38385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49CE13A9-1D95-0EA7-1CF7-B08A360179FD}"/>
              </a:ext>
            </a:extLst>
          </p:cNvPr>
          <p:cNvSpPr txBox="1">
            <a:spLocks/>
          </p:cNvSpPr>
          <p:nvPr/>
        </p:nvSpPr>
        <p:spPr bwMode="gray">
          <a:xfrm>
            <a:off x="5332354" y="1322242"/>
            <a:ext cx="2857495" cy="3827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Electrification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0EA1D2D-FD24-005A-F714-0384D3AA4A72}"/>
              </a:ext>
            </a:extLst>
          </p:cNvPr>
          <p:cNvSpPr txBox="1">
            <a:spLocks/>
          </p:cNvSpPr>
          <p:nvPr/>
        </p:nvSpPr>
        <p:spPr bwMode="gray">
          <a:xfrm>
            <a:off x="8855080" y="1065066"/>
            <a:ext cx="2857495" cy="788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(additional) </a:t>
            </a:r>
          </a:p>
          <a:p>
            <a:pPr algn="ctr"/>
            <a:r>
              <a:rPr lang="en-GB" dirty="0"/>
              <a:t>Energy Efficiency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F32C97-8B21-607E-8ED2-92BE67147686}"/>
              </a:ext>
            </a:extLst>
          </p:cNvPr>
          <p:cNvSpPr txBox="1"/>
          <p:nvPr/>
        </p:nvSpPr>
        <p:spPr>
          <a:xfrm>
            <a:off x="5434797" y="2330317"/>
            <a:ext cx="29520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Heat </a:t>
            </a:r>
            <a:r>
              <a:rPr lang="de-DE" sz="2000" dirty="0" err="1"/>
              <a:t>pumps</a:t>
            </a:r>
            <a:r>
              <a:rPr lang="de-DE" sz="2000" dirty="0"/>
              <a:t> („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thirds</a:t>
            </a:r>
            <a:r>
              <a:rPr lang="de-DE" sz="2000" dirty="0"/>
              <a:t> of </a:t>
            </a:r>
            <a:r>
              <a:rPr lang="de-DE" sz="2000" dirty="0" err="1"/>
              <a:t>free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“)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Hydrogen-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heating</a:t>
            </a:r>
            <a:r>
              <a:rPr lang="de-DE" sz="2000" dirty="0"/>
              <a:t>, e.g. </a:t>
            </a:r>
            <a:r>
              <a:rPr lang="de-DE" sz="2000" dirty="0" err="1"/>
              <a:t>synthetic</a:t>
            </a:r>
            <a:r>
              <a:rPr lang="de-DE" sz="2000" dirty="0"/>
              <a:t> </a:t>
            </a:r>
            <a:r>
              <a:rPr lang="de-DE" sz="2000" dirty="0" err="1"/>
              <a:t>methane</a:t>
            </a:r>
            <a:r>
              <a:rPr lang="de-DE" sz="2000" dirty="0"/>
              <a:t> (H2 </a:t>
            </a:r>
            <a:r>
              <a:rPr lang="de-DE" sz="2000" dirty="0" err="1"/>
              <a:t>Electricity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Rebound-</a:t>
            </a:r>
            <a:r>
              <a:rPr lang="de-DE" sz="2000" dirty="0" err="1"/>
              <a:t>effects</a:t>
            </a:r>
            <a:r>
              <a:rPr lang="de-DE" sz="2000" dirty="0"/>
              <a:t> (e.g. larger </a:t>
            </a:r>
            <a:r>
              <a:rPr lang="de-DE" sz="2000" dirty="0" err="1"/>
              <a:t>surfaces</a:t>
            </a:r>
            <a:r>
              <a:rPr lang="de-DE" sz="2000" dirty="0"/>
              <a:t>,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appliances</a:t>
            </a:r>
            <a:r>
              <a:rPr lang="de-DE" sz="2000" dirty="0"/>
              <a:t>, </a:t>
            </a:r>
            <a:r>
              <a:rPr lang="de-DE" sz="2000" dirty="0" err="1"/>
              <a:t>spread</a:t>
            </a:r>
            <a:r>
              <a:rPr lang="de-DE" sz="2000" dirty="0"/>
              <a:t> of AI and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centres</a:t>
            </a:r>
            <a:r>
              <a:rPr lang="de-DE" sz="2000" dirty="0"/>
              <a:t>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E99B87-678B-2E30-8E93-4BB90ADEEB88}"/>
              </a:ext>
            </a:extLst>
          </p:cNvPr>
          <p:cNvSpPr txBox="1"/>
          <p:nvPr/>
        </p:nvSpPr>
        <p:spPr>
          <a:xfrm>
            <a:off x="9011319" y="2330317"/>
            <a:ext cx="302533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Enhanced </a:t>
            </a:r>
            <a:r>
              <a:rPr lang="de-DE" sz="2000" dirty="0" err="1"/>
              <a:t>insulation</a:t>
            </a:r>
            <a:r>
              <a:rPr lang="de-DE" sz="2000" dirty="0"/>
              <a:t> </a:t>
            </a:r>
            <a:r>
              <a:rPr lang="de-DE" sz="2000" dirty="0" err="1"/>
              <a:t>strategies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heating</a:t>
            </a:r>
            <a:r>
              <a:rPr lang="de-DE" sz="2000" dirty="0"/>
              <a:t> and </a:t>
            </a:r>
            <a:r>
              <a:rPr lang="de-DE" sz="2000" dirty="0" err="1"/>
              <a:t>cooling</a:t>
            </a:r>
            <a:r>
              <a:rPr lang="de-DE" sz="2000" dirty="0"/>
              <a:t> (</a:t>
            </a:r>
            <a:r>
              <a:rPr lang="de-DE" sz="2000" dirty="0" err="1"/>
              <a:t>including</a:t>
            </a:r>
            <a:r>
              <a:rPr lang="de-DE" sz="2000" dirty="0"/>
              <a:t> </a:t>
            </a:r>
            <a:r>
              <a:rPr lang="de-DE" sz="2000" dirty="0" err="1"/>
              <a:t>functional</a:t>
            </a:r>
            <a:r>
              <a:rPr lang="de-DE" sz="2000" dirty="0"/>
              <a:t> </a:t>
            </a:r>
            <a:r>
              <a:rPr lang="de-DE" sz="2000" dirty="0" err="1"/>
              <a:t>buildings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Eco-design </a:t>
            </a:r>
            <a:r>
              <a:rPr lang="de-DE" sz="2000" dirty="0" err="1"/>
              <a:t>policies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Non-</a:t>
            </a: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heat</a:t>
            </a:r>
            <a:r>
              <a:rPr lang="de-DE" sz="2000" dirty="0"/>
              <a:t> (</a:t>
            </a:r>
            <a:r>
              <a:rPr lang="de-DE" sz="2000" dirty="0" err="1"/>
              <a:t>decarbonsied</a:t>
            </a:r>
            <a:r>
              <a:rPr lang="de-DE" sz="2000" dirty="0"/>
              <a:t> </a:t>
            </a:r>
            <a:r>
              <a:rPr lang="de-DE" sz="2000" dirty="0" err="1"/>
              <a:t>district</a:t>
            </a:r>
            <a:r>
              <a:rPr lang="de-DE" sz="2000" dirty="0"/>
              <a:t> </a:t>
            </a:r>
            <a:r>
              <a:rPr lang="de-DE" sz="2000" dirty="0" err="1"/>
              <a:t>heating</a:t>
            </a:r>
            <a:r>
              <a:rPr lang="de-DE" sz="2000" dirty="0"/>
              <a:t>, solar thermal, </a:t>
            </a:r>
            <a:r>
              <a:rPr lang="de-DE" sz="2000" dirty="0" err="1"/>
              <a:t>bioenergy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New Trends: </a:t>
            </a:r>
            <a:r>
              <a:rPr lang="de-DE" sz="2000" dirty="0" err="1"/>
              <a:t>Shared</a:t>
            </a:r>
            <a:r>
              <a:rPr lang="de-DE" sz="2000" dirty="0"/>
              <a:t> Economy, </a:t>
            </a:r>
            <a:r>
              <a:rPr lang="de-DE" sz="2000" dirty="0" err="1"/>
              <a:t>Prosumaging</a:t>
            </a:r>
            <a:r>
              <a:rPr lang="de-DE" sz="2000" dirty="0"/>
              <a:t>,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communities</a:t>
            </a:r>
            <a:r>
              <a:rPr lang="de-DE" sz="2000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547336-072A-099C-79BC-8E673332C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8" y="2016920"/>
            <a:ext cx="5177006" cy="33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1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F8D95-17BA-1618-B955-BA07883F4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ADEA-2344-0FFD-F542-4BB1DD25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8954"/>
            <a:ext cx="11233150" cy="788999"/>
          </a:xfrm>
        </p:spPr>
        <p:txBody>
          <a:bodyPr/>
          <a:lstStyle/>
          <a:p>
            <a:r>
              <a:rPr lang="en-GB" dirty="0"/>
              <a:t>Electrification // (additional) Energy Efficiency</a:t>
            </a:r>
            <a:br>
              <a:rPr lang="en-GB" dirty="0"/>
            </a:b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Transport Sector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9AD00-E2BE-A84F-7004-9447EC0567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4FA7C-9B90-D385-C0E0-EC7DDEF726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2B48B-59BB-4DD9-A232-1AECF67437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4</a:t>
            </a:fld>
            <a:endParaRPr lang="de-D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245D1-1A1D-B167-A467-5E0B0820F1D7}"/>
              </a:ext>
            </a:extLst>
          </p:cNvPr>
          <p:cNvCxnSpPr>
            <a:cxnSpLocks/>
          </p:cNvCxnSpPr>
          <p:nvPr/>
        </p:nvCxnSpPr>
        <p:spPr>
          <a:xfrm>
            <a:off x="8565298" y="2071717"/>
            <a:ext cx="0" cy="38385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57AB982B-5BEC-46D3-A27E-3D99E794639A}"/>
              </a:ext>
            </a:extLst>
          </p:cNvPr>
          <p:cNvSpPr txBox="1">
            <a:spLocks/>
          </p:cNvSpPr>
          <p:nvPr/>
        </p:nvSpPr>
        <p:spPr bwMode="gray">
          <a:xfrm>
            <a:off x="5332354" y="1246042"/>
            <a:ext cx="2857495" cy="3827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Electrification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9172F0A-8413-C2B2-CCA8-EDAB859E9636}"/>
              </a:ext>
            </a:extLst>
          </p:cNvPr>
          <p:cNvSpPr txBox="1">
            <a:spLocks/>
          </p:cNvSpPr>
          <p:nvPr/>
        </p:nvSpPr>
        <p:spPr bwMode="gray">
          <a:xfrm>
            <a:off x="8855080" y="960291"/>
            <a:ext cx="2857495" cy="788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(additional) </a:t>
            </a:r>
          </a:p>
          <a:p>
            <a:pPr algn="ctr"/>
            <a:r>
              <a:rPr lang="en-GB" dirty="0"/>
              <a:t>Energy Efficiency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9FF09E-835D-C94F-AF2B-8978B838AF3C}"/>
              </a:ext>
            </a:extLst>
          </p:cNvPr>
          <p:cNvSpPr txBox="1"/>
          <p:nvPr/>
        </p:nvSpPr>
        <p:spPr>
          <a:xfrm>
            <a:off x="5538952" y="2455805"/>
            <a:ext cx="285749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EV („5 </a:t>
            </a:r>
            <a:r>
              <a:rPr lang="de-DE" sz="2000" dirty="0" err="1"/>
              <a:t>times</a:t>
            </a:r>
            <a:r>
              <a:rPr lang="de-DE" sz="2000" dirty="0"/>
              <a:t> </a:t>
            </a:r>
            <a:r>
              <a:rPr lang="de-DE" sz="2000" dirty="0" err="1"/>
              <a:t>higher</a:t>
            </a:r>
            <a:r>
              <a:rPr lang="de-DE" sz="2000" dirty="0"/>
              <a:t> </a:t>
            </a:r>
            <a:r>
              <a:rPr lang="de-DE" sz="2000" dirty="0" err="1"/>
              <a:t>efficiency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synthetic</a:t>
            </a:r>
            <a:r>
              <a:rPr lang="de-DE" sz="2000" dirty="0"/>
              <a:t> </a:t>
            </a:r>
            <a:r>
              <a:rPr lang="de-DE" sz="2000" dirty="0" err="1"/>
              <a:t>fuels</a:t>
            </a:r>
            <a:r>
              <a:rPr lang="de-DE" sz="2000" dirty="0"/>
              <a:t>“)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Hydrogen-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transport</a:t>
            </a:r>
            <a:r>
              <a:rPr lang="de-DE" sz="2000" dirty="0"/>
              <a:t>: heavy </a:t>
            </a:r>
            <a:r>
              <a:rPr lang="de-DE" sz="2000" dirty="0" err="1"/>
              <a:t>trucks</a:t>
            </a:r>
            <a:r>
              <a:rPr lang="de-DE" sz="2000" dirty="0"/>
              <a:t>, </a:t>
            </a:r>
            <a:r>
              <a:rPr lang="de-DE" sz="2000" dirty="0" err="1"/>
              <a:t>kerosene</a:t>
            </a:r>
            <a:r>
              <a:rPr lang="de-DE" sz="2000" dirty="0"/>
              <a:t>, Maritime </a:t>
            </a:r>
            <a:r>
              <a:rPr lang="de-DE" sz="2000" dirty="0" err="1"/>
              <a:t>fuels</a:t>
            </a:r>
            <a:r>
              <a:rPr lang="de-DE" sz="2000" dirty="0"/>
              <a:t> (H2 </a:t>
            </a:r>
            <a:r>
              <a:rPr lang="de-DE" sz="2000" dirty="0" err="1"/>
              <a:t>Electricity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Rebound-</a:t>
            </a:r>
            <a:r>
              <a:rPr lang="de-DE" sz="2000" dirty="0" err="1"/>
              <a:t>effects</a:t>
            </a:r>
            <a:r>
              <a:rPr lang="de-DE" sz="2000" dirty="0"/>
              <a:t> (e.g. SUVs)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0A0D95-7890-75FD-DDB2-0F81F99B3C3C}"/>
              </a:ext>
            </a:extLst>
          </p:cNvPr>
          <p:cNvSpPr txBox="1"/>
          <p:nvPr/>
        </p:nvSpPr>
        <p:spPr>
          <a:xfrm>
            <a:off x="9061887" y="2457293"/>
            <a:ext cx="2793491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Light </a:t>
            </a:r>
            <a:r>
              <a:rPr lang="de-DE" sz="2000" dirty="0" err="1"/>
              <a:t>weight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More </a:t>
            </a:r>
            <a:r>
              <a:rPr lang="de-DE" sz="2000" dirty="0" err="1"/>
              <a:t>efficient</a:t>
            </a:r>
            <a:r>
              <a:rPr lang="de-DE" sz="2000" dirty="0"/>
              <a:t> </a:t>
            </a:r>
            <a:r>
              <a:rPr lang="de-DE" sz="2000" dirty="0" err="1"/>
              <a:t>vehicles</a:t>
            </a:r>
            <a:r>
              <a:rPr lang="de-DE" sz="2000" dirty="0"/>
              <a:t> (incl. </a:t>
            </a:r>
            <a:r>
              <a:rPr lang="de-DE" sz="2000" dirty="0" err="1"/>
              <a:t>ships</a:t>
            </a:r>
            <a:r>
              <a:rPr lang="de-DE" sz="2000" dirty="0"/>
              <a:t>, </a:t>
            </a:r>
            <a:r>
              <a:rPr lang="de-DE" sz="2000" dirty="0" err="1"/>
              <a:t>airplanes</a:t>
            </a:r>
            <a:r>
              <a:rPr lang="de-DE" sz="2000" dirty="0"/>
              <a:t> and </a:t>
            </a:r>
            <a:r>
              <a:rPr lang="de-DE" sz="2000" dirty="0" err="1"/>
              <a:t>trains</a:t>
            </a:r>
            <a:r>
              <a:rPr lang="de-DE" sz="2000" dirty="0"/>
              <a:t>) 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Eco-design </a:t>
            </a:r>
            <a:r>
              <a:rPr lang="de-DE" sz="2000" dirty="0" err="1"/>
              <a:t>policies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Modal shift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New Trends: </a:t>
            </a:r>
            <a:r>
              <a:rPr lang="de-DE" sz="2000" dirty="0" err="1"/>
              <a:t>Shared</a:t>
            </a:r>
            <a:r>
              <a:rPr lang="de-DE" sz="2000" dirty="0"/>
              <a:t> Economy, </a:t>
            </a:r>
            <a:r>
              <a:rPr lang="de-DE" sz="2000" dirty="0" err="1"/>
              <a:t>behavioural</a:t>
            </a:r>
            <a:r>
              <a:rPr lang="de-DE" sz="2000" dirty="0"/>
              <a:t> </a:t>
            </a:r>
            <a:r>
              <a:rPr lang="de-DE" sz="2000" dirty="0" err="1"/>
              <a:t>policies</a:t>
            </a:r>
            <a:r>
              <a:rPr lang="de-DE" sz="2000" dirty="0"/>
              <a:t>,…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B264FB-1654-EC3C-F046-4C4F0B260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1" y="2071717"/>
            <a:ext cx="5200548" cy="33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0AAFC-A736-FE10-22CE-B3D95071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5838-077F-EB06-4096-53EEAA30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8954"/>
            <a:ext cx="11233150" cy="788999"/>
          </a:xfrm>
        </p:spPr>
        <p:txBody>
          <a:bodyPr/>
          <a:lstStyle/>
          <a:p>
            <a:r>
              <a:rPr lang="en-GB" dirty="0"/>
              <a:t>Electrification // (additional) Energy Efficiency</a:t>
            </a:r>
            <a:br>
              <a:rPr lang="en-GB" dirty="0"/>
            </a:b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Industry Sector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06333-9AAC-B1CB-4F70-77DBDB098B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44E85-4888-A20C-4B82-8F4ACBADF6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6E939-7DE1-BBCC-CCAE-6A143D0809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5</a:t>
            </a:fld>
            <a:endParaRPr lang="de-D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7DD2ED-6160-16BC-A96A-6B787CE4E8CC}"/>
              </a:ext>
            </a:extLst>
          </p:cNvPr>
          <p:cNvCxnSpPr>
            <a:cxnSpLocks/>
          </p:cNvCxnSpPr>
          <p:nvPr/>
        </p:nvCxnSpPr>
        <p:spPr>
          <a:xfrm>
            <a:off x="8298598" y="2019300"/>
            <a:ext cx="0" cy="38385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64E09FBE-5C0A-320F-E47A-F7E356AADCD5}"/>
              </a:ext>
            </a:extLst>
          </p:cNvPr>
          <p:cNvSpPr txBox="1">
            <a:spLocks/>
          </p:cNvSpPr>
          <p:nvPr/>
        </p:nvSpPr>
        <p:spPr bwMode="gray">
          <a:xfrm>
            <a:off x="5332354" y="1174116"/>
            <a:ext cx="2857495" cy="3827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Electrification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20375F-4BD9-A45A-86B5-F45BE847BB35}"/>
              </a:ext>
            </a:extLst>
          </p:cNvPr>
          <p:cNvSpPr txBox="1">
            <a:spLocks/>
          </p:cNvSpPr>
          <p:nvPr/>
        </p:nvSpPr>
        <p:spPr bwMode="gray">
          <a:xfrm>
            <a:off x="8855080" y="963905"/>
            <a:ext cx="2857495" cy="788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(additional) </a:t>
            </a:r>
          </a:p>
          <a:p>
            <a:pPr algn="ctr"/>
            <a:r>
              <a:rPr lang="en-GB" dirty="0"/>
              <a:t>Energy Efficiency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1C6EE9-FF50-06B5-4829-701712C8B3B7}"/>
              </a:ext>
            </a:extLst>
          </p:cNvPr>
          <p:cNvSpPr txBox="1"/>
          <p:nvPr/>
        </p:nvSpPr>
        <p:spPr>
          <a:xfrm>
            <a:off x="5454329" y="1948549"/>
            <a:ext cx="2703987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Industrial </a:t>
            </a:r>
            <a:r>
              <a:rPr lang="de-DE" sz="2000" dirty="0" err="1"/>
              <a:t>heat</a:t>
            </a:r>
            <a:r>
              <a:rPr lang="de-DE" sz="2000" dirty="0"/>
              <a:t> </a:t>
            </a:r>
            <a:r>
              <a:rPr lang="de-DE" sz="2000" dirty="0" err="1"/>
              <a:t>pumps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Further </a:t>
            </a:r>
            <a:r>
              <a:rPr lang="de-DE" sz="2000" dirty="0" err="1"/>
              <a:t>electrification</a:t>
            </a:r>
            <a:r>
              <a:rPr lang="de-DE" sz="2000" dirty="0"/>
              <a:t> gas-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processes</a:t>
            </a:r>
            <a:r>
              <a:rPr lang="de-DE" sz="2000" dirty="0"/>
              <a:t> (</a:t>
            </a:r>
            <a:r>
              <a:rPr lang="de-DE" sz="2000" dirty="0" err="1"/>
              <a:t>steam</a:t>
            </a:r>
            <a:r>
              <a:rPr lang="de-DE" sz="2000" dirty="0"/>
              <a:t> </a:t>
            </a:r>
            <a:r>
              <a:rPr lang="de-DE" sz="2000" dirty="0" err="1"/>
              <a:t>generators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Hydrogen-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 intensive </a:t>
            </a:r>
            <a:r>
              <a:rPr lang="de-DE" sz="2000" dirty="0" err="1"/>
              <a:t>processes</a:t>
            </a:r>
            <a:r>
              <a:rPr lang="de-DE" sz="2000" dirty="0"/>
              <a:t> (iron/</a:t>
            </a:r>
            <a:r>
              <a:rPr lang="de-DE" sz="2000" dirty="0" err="1"/>
              <a:t>steel</a:t>
            </a:r>
            <a:r>
              <a:rPr lang="de-DE" sz="2000" dirty="0"/>
              <a:t>…)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Question of </a:t>
            </a:r>
            <a:r>
              <a:rPr lang="de-DE" sz="2000" dirty="0" err="1"/>
              <a:t>importing</a:t>
            </a:r>
            <a:r>
              <a:rPr lang="de-DE" sz="2000" dirty="0"/>
              <a:t> hydrogen, of </a:t>
            </a:r>
            <a:r>
              <a:rPr lang="de-DE" sz="2000" dirty="0" err="1"/>
              <a:t>moving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of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H2-based </a:t>
            </a:r>
            <a:r>
              <a:rPr lang="de-DE" sz="2000" dirty="0" err="1"/>
              <a:t>processes</a:t>
            </a:r>
            <a:r>
              <a:rPr lang="de-DE" sz="2000" dirty="0"/>
              <a:t> </a:t>
            </a:r>
            <a:r>
              <a:rPr lang="de-DE" sz="2000" dirty="0" err="1"/>
              <a:t>abroad</a:t>
            </a: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5F77DF-D0B2-2D24-D184-550EFAE45764}"/>
              </a:ext>
            </a:extLst>
          </p:cNvPr>
          <p:cNvSpPr txBox="1"/>
          <p:nvPr/>
        </p:nvSpPr>
        <p:spPr>
          <a:xfrm>
            <a:off x="8549173" y="1974056"/>
            <a:ext cx="3661442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motors</a:t>
            </a:r>
            <a:r>
              <a:rPr lang="de-DE" sz="2000" dirty="0"/>
              <a:t> and </a:t>
            </a:r>
            <a:r>
              <a:rPr lang="de-DE" sz="2000" dirty="0" err="1"/>
              <a:t>applications</a:t>
            </a:r>
            <a:r>
              <a:rPr lang="de-DE" sz="2000" dirty="0"/>
              <a:t> (70% of </a:t>
            </a:r>
            <a:r>
              <a:rPr lang="de-DE" sz="2000" dirty="0" err="1"/>
              <a:t>present</a:t>
            </a:r>
            <a:r>
              <a:rPr lang="de-DE" sz="2000" dirty="0"/>
              <a:t> </a:t>
            </a: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uses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Steam </a:t>
            </a:r>
            <a:r>
              <a:rPr lang="de-DE" sz="2000" dirty="0" err="1"/>
              <a:t>generators</a:t>
            </a:r>
            <a:r>
              <a:rPr lang="de-DE" sz="2000" dirty="0"/>
              <a:t> (30% of </a:t>
            </a:r>
            <a:r>
              <a:rPr lang="de-DE" sz="2000" dirty="0" err="1"/>
              <a:t>present</a:t>
            </a:r>
            <a:r>
              <a:rPr lang="de-DE" sz="2000" dirty="0"/>
              <a:t> thermal </a:t>
            </a:r>
            <a:r>
              <a:rPr lang="de-DE" sz="2000" dirty="0" err="1"/>
              <a:t>uses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Eco-design </a:t>
            </a:r>
            <a:r>
              <a:rPr lang="de-DE" sz="2000" dirty="0" err="1"/>
              <a:t>policies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Circular</a:t>
            </a:r>
            <a:r>
              <a:rPr lang="de-DE" sz="2000" dirty="0"/>
              <a:t> </a:t>
            </a:r>
            <a:r>
              <a:rPr lang="de-DE" sz="2000" dirty="0" err="1"/>
              <a:t>economy</a:t>
            </a:r>
            <a:r>
              <a:rPr lang="de-DE" sz="2000" dirty="0"/>
              <a:t> </a:t>
            </a:r>
            <a:r>
              <a:rPr lang="de-DE" sz="2000" dirty="0" err="1"/>
              <a:t>strategies</a:t>
            </a:r>
            <a:r>
              <a:rPr lang="de-DE" sz="2000" dirty="0"/>
              <a:t> (</a:t>
            </a:r>
            <a:r>
              <a:rPr lang="de-DE" sz="2000" dirty="0" err="1"/>
              <a:t>including</a:t>
            </a:r>
            <a:r>
              <a:rPr lang="de-DE" sz="2000" dirty="0"/>
              <a:t> material </a:t>
            </a:r>
            <a:r>
              <a:rPr lang="de-DE" sz="2000" dirty="0" err="1"/>
              <a:t>substitution</a:t>
            </a:r>
            <a:r>
              <a:rPr lang="de-DE" sz="2000" dirty="0"/>
              <a:t>)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R&amp;D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improving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-efficiency of </a:t>
            </a:r>
            <a:r>
              <a:rPr lang="de-DE" sz="2000" dirty="0" err="1"/>
              <a:t>energy</a:t>
            </a:r>
            <a:r>
              <a:rPr lang="de-DE" sz="2000" dirty="0"/>
              <a:t> intensive </a:t>
            </a:r>
            <a:r>
              <a:rPr lang="de-DE" sz="2000" dirty="0" err="1"/>
              <a:t>processes</a:t>
            </a:r>
            <a:r>
              <a:rPr lang="de-DE" sz="2000" dirty="0"/>
              <a:t> (</a:t>
            </a:r>
            <a:r>
              <a:rPr lang="de-DE" sz="2000" dirty="0" err="1"/>
              <a:t>cement</a:t>
            </a:r>
            <a:r>
              <a:rPr lang="de-DE" sz="2000" dirty="0"/>
              <a:t>, </a:t>
            </a:r>
            <a:r>
              <a:rPr lang="de-DE" sz="2000" dirty="0" err="1"/>
              <a:t>ammonia</a:t>
            </a:r>
            <a:r>
              <a:rPr lang="de-DE" sz="2000" dirty="0"/>
              <a:t>, </a:t>
            </a:r>
            <a:r>
              <a:rPr lang="de-DE" sz="2000" dirty="0" err="1"/>
              <a:t>steel</a:t>
            </a:r>
            <a:r>
              <a:rPr lang="de-DE" sz="2000" dirty="0"/>
              <a:t>...)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D80DF7-DFBE-0510-3AD2-23C20BB1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3" y="2227992"/>
            <a:ext cx="4903305" cy="31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5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F3CCD-9946-0075-866E-4ACA041D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1ED4-F095-8F33-0D41-A8A4929D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8954"/>
            <a:ext cx="11233150" cy="788999"/>
          </a:xfrm>
        </p:spPr>
        <p:txBody>
          <a:bodyPr/>
          <a:lstStyle/>
          <a:p>
            <a:r>
              <a:rPr lang="en-GB" dirty="0"/>
              <a:t>Electrification // (additional) Energy Efficiency</a:t>
            </a:r>
            <a:br>
              <a:rPr lang="en-GB" dirty="0"/>
            </a:br>
            <a:r>
              <a:rPr lang="en-GB" dirty="0">
                <a:solidFill>
                  <a:srgbClr val="7030A0"/>
                </a:solidFill>
              </a:rPr>
              <a:t>Overall final energy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B514E-76E3-E43D-29E5-5A382EB0ED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F953A-8C2B-55B6-C53D-7F08D4E0CB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886F-492D-B3C7-4C46-B000B257A1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6</a:t>
            </a:fld>
            <a:endParaRPr lang="de-D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B37371-5DDA-54AC-DF3E-8216B9F5092F}"/>
              </a:ext>
            </a:extLst>
          </p:cNvPr>
          <p:cNvCxnSpPr>
            <a:cxnSpLocks/>
          </p:cNvCxnSpPr>
          <p:nvPr/>
        </p:nvCxnSpPr>
        <p:spPr>
          <a:xfrm>
            <a:off x="8298598" y="2019300"/>
            <a:ext cx="0" cy="38385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E23D9444-A78B-C048-DA53-5C9699C578B1}"/>
              </a:ext>
            </a:extLst>
          </p:cNvPr>
          <p:cNvSpPr txBox="1">
            <a:spLocks/>
          </p:cNvSpPr>
          <p:nvPr/>
        </p:nvSpPr>
        <p:spPr bwMode="gray">
          <a:xfrm>
            <a:off x="5332354" y="1174116"/>
            <a:ext cx="2857495" cy="3827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Electrification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636B414-0184-89A1-0907-B15CE5223469}"/>
              </a:ext>
            </a:extLst>
          </p:cNvPr>
          <p:cNvSpPr txBox="1">
            <a:spLocks/>
          </p:cNvSpPr>
          <p:nvPr/>
        </p:nvSpPr>
        <p:spPr bwMode="gray">
          <a:xfrm>
            <a:off x="8855080" y="963905"/>
            <a:ext cx="2857495" cy="788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(additional) </a:t>
            </a:r>
          </a:p>
          <a:p>
            <a:pPr algn="ctr"/>
            <a:r>
              <a:rPr lang="en-GB" dirty="0"/>
              <a:t>Energy Efficiency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1464E9-5481-2B10-404F-D08EFC0561CE}"/>
              </a:ext>
            </a:extLst>
          </p:cNvPr>
          <p:cNvSpPr txBox="1"/>
          <p:nvPr/>
        </p:nvSpPr>
        <p:spPr>
          <a:xfrm>
            <a:off x="5454329" y="1948549"/>
            <a:ext cx="270398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Overall final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increases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50% (</a:t>
            </a:r>
            <a:r>
              <a:rPr lang="de-DE" sz="2000" dirty="0" err="1"/>
              <a:t>given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efficiency</a:t>
            </a:r>
            <a:r>
              <a:rPr lang="de-DE" sz="2000" dirty="0"/>
              <a:t> of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main</a:t>
            </a:r>
            <a:r>
              <a:rPr lang="de-DE" sz="2000" dirty="0"/>
              <a:t> </a:t>
            </a:r>
            <a:r>
              <a:rPr lang="de-DE" sz="2000" dirty="0" err="1"/>
              <a:t>electricification</a:t>
            </a:r>
            <a:r>
              <a:rPr lang="de-DE" sz="2000" dirty="0"/>
              <a:t> </a:t>
            </a:r>
            <a:r>
              <a:rPr lang="de-DE" sz="2000" dirty="0" err="1"/>
              <a:t>processes</a:t>
            </a:r>
            <a:r>
              <a:rPr lang="de-DE" sz="2000" dirty="0"/>
              <a:t>)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H2 </a:t>
            </a: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major</a:t>
            </a:r>
            <a:r>
              <a:rPr lang="de-DE" sz="2000" dirty="0"/>
              <a:t> </a:t>
            </a:r>
            <a:r>
              <a:rPr lang="de-DE" sz="2000" dirty="0" err="1"/>
              <a:t>driver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increase</a:t>
            </a:r>
            <a:endParaRPr lang="de-DE" sz="2000" dirty="0"/>
          </a:p>
          <a:p>
            <a:pPr algn="l">
              <a:buClr>
                <a:schemeClr val="accent1"/>
              </a:buClr>
            </a:pPr>
            <a:endParaRPr lang="de-DE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D7AEC3-2AE3-6133-3DAC-9C410A7F7831}"/>
              </a:ext>
            </a:extLst>
          </p:cNvPr>
          <p:cNvSpPr txBox="1"/>
          <p:nvPr/>
        </p:nvSpPr>
        <p:spPr>
          <a:xfrm>
            <a:off x="8549173" y="2164556"/>
            <a:ext cx="366144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Able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keep</a:t>
            </a:r>
            <a:r>
              <a:rPr lang="de-DE" sz="2000" dirty="0"/>
              <a:t> final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demand</a:t>
            </a:r>
            <a:r>
              <a:rPr lang="de-DE" sz="2000" dirty="0"/>
              <a:t> at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below</a:t>
            </a:r>
            <a:r>
              <a:rPr lang="de-DE" sz="2000" dirty="0"/>
              <a:t> </a:t>
            </a:r>
            <a:r>
              <a:rPr lang="de-DE" sz="2000" dirty="0" err="1"/>
              <a:t>present</a:t>
            </a:r>
            <a:r>
              <a:rPr lang="de-DE" sz="2000" dirty="0"/>
              <a:t> </a:t>
            </a:r>
            <a:r>
              <a:rPr lang="de-DE" sz="2000" dirty="0" err="1"/>
              <a:t>levels</a:t>
            </a:r>
            <a:endParaRPr lang="de-DE" sz="2000" dirty="0"/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demand</a:t>
            </a:r>
            <a:r>
              <a:rPr lang="de-DE" sz="2000" dirty="0"/>
              <a:t> </a:t>
            </a:r>
            <a:r>
              <a:rPr lang="de-DE" sz="2000" dirty="0" err="1"/>
              <a:t>increases</a:t>
            </a:r>
            <a:r>
              <a:rPr lang="de-DE" sz="2000" dirty="0"/>
              <a:t> also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factor</a:t>
            </a:r>
            <a:r>
              <a:rPr lang="de-DE" sz="2000" dirty="0"/>
              <a:t> 3-4</a:t>
            </a:r>
          </a:p>
          <a:p>
            <a:pPr marL="180000" indent="-18000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Share of H2-based </a:t>
            </a:r>
            <a:r>
              <a:rPr lang="de-DE" sz="2000" dirty="0" err="1"/>
              <a:t>processes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major</a:t>
            </a:r>
            <a:r>
              <a:rPr lang="de-DE" sz="2000" dirty="0"/>
              <a:t> </a:t>
            </a:r>
            <a:r>
              <a:rPr lang="de-DE" sz="2000" dirty="0" err="1"/>
              <a:t>influence</a:t>
            </a:r>
            <a:endParaRPr lang="de-DE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4086F7E-3A7C-A1A7-F9FA-08576F8A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4" y="2238703"/>
            <a:ext cx="4843167" cy="31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37C6-BC70-B30F-D29F-EF796DDC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46" y="-17572"/>
            <a:ext cx="11233150" cy="788999"/>
          </a:xfrm>
        </p:spPr>
        <p:txBody>
          <a:bodyPr/>
          <a:lstStyle/>
          <a:p>
            <a:r>
              <a:rPr lang="en-GB" dirty="0"/>
              <a:t>Results of the Study “</a:t>
            </a:r>
            <a:r>
              <a:rPr lang="en-US" dirty="0"/>
              <a:t>Fraunhofer IEG/ISI, d-fine: </a:t>
            </a:r>
            <a:br>
              <a:rPr lang="en-US" dirty="0"/>
            </a:br>
            <a:r>
              <a:rPr lang="en-US" dirty="0"/>
              <a:t>Integrated European Energy Infrastructures</a:t>
            </a:r>
            <a:r>
              <a:rPr lang="en-GB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B2AF3-67BF-AF63-706B-7B40C2314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841381"/>
            <a:ext cx="11233150" cy="318933"/>
          </a:xfrm>
        </p:spPr>
        <p:txBody>
          <a:bodyPr/>
          <a:lstStyle/>
          <a:p>
            <a:r>
              <a:rPr lang="en-GB" dirty="0"/>
              <a:t>Electricity Demand &amp; Supply in the EU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2E359-B359-2C42-4826-2624EA64376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18.10.2025</a:t>
            </a:fld>
            <a:endParaRPr lang="de-D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84D2E-F88D-1238-74A9-7BC1355C69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ISI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CCF2C-5DFD-4C45-F0CF-91E0D04321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95B8F-70DD-41A5-D8DA-18FA4DB58E22}"/>
              </a:ext>
            </a:extLst>
          </p:cNvPr>
          <p:cNvGrpSpPr/>
          <p:nvPr/>
        </p:nvGrpSpPr>
        <p:grpSpPr>
          <a:xfrm>
            <a:off x="6911029" y="4739696"/>
            <a:ext cx="4801546" cy="1136782"/>
            <a:chOff x="6911029" y="3665117"/>
            <a:chExt cx="4801546" cy="149447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F718948-3320-B253-0CC5-D88A21E0902A}"/>
                </a:ext>
              </a:extLst>
            </p:cNvPr>
            <p:cNvSpPr/>
            <p:nvPr/>
          </p:nvSpPr>
          <p:spPr>
            <a:xfrm>
              <a:off x="6911030" y="3665117"/>
              <a:ext cx="4801545" cy="1494472"/>
            </a:xfrm>
            <a:prstGeom prst="rect">
              <a:avLst/>
            </a:prstGeom>
            <a:solidFill>
              <a:srgbClr val="CCDEE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6" name="Gleichschenkliges Dreieck 15">
              <a:extLst>
                <a:ext uri="{FF2B5EF4-FFF2-40B4-BE49-F238E27FC236}">
                  <a16:creationId xmlns:a16="http://schemas.microsoft.com/office/drawing/2014/main" id="{DEBBBFAC-8709-FDB1-EF18-B664F279B9AB}"/>
                </a:ext>
              </a:extLst>
            </p:cNvPr>
            <p:cNvSpPr/>
            <p:nvPr/>
          </p:nvSpPr>
          <p:spPr>
            <a:xfrm rot="5400000">
              <a:off x="6368259" y="4207887"/>
              <a:ext cx="1494472" cy="408932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A8F6D31-C675-42EC-F33D-14CE27F94684}"/>
                </a:ext>
              </a:extLst>
            </p:cNvPr>
            <p:cNvSpPr txBox="1"/>
            <p:nvPr/>
          </p:nvSpPr>
          <p:spPr>
            <a:xfrm>
              <a:off x="7478656" y="3919909"/>
              <a:ext cx="4075225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600"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In particular, the capacities of </a:t>
              </a:r>
              <a:r>
                <a:rPr lang="en-US" sz="1600" b="1"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solar and wind </a:t>
              </a:r>
              <a:r>
                <a:rPr lang="en-US" sz="1600"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energy plants on the supply side and the demand from </a:t>
              </a:r>
              <a:r>
                <a:rPr lang="en-US" sz="1600" b="1" err="1"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electrolysers</a:t>
              </a:r>
              <a:r>
                <a:rPr lang="en-US" sz="1600"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 are growing.</a:t>
              </a:r>
              <a:endParaRPr lang="de-DE" sz="120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7BB84D1E-AB85-8E96-C09F-E76495A0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926776" y="1284184"/>
            <a:ext cx="5605540" cy="47618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DFAC462-B424-411E-2FFC-851CEEC8B854}"/>
              </a:ext>
            </a:extLst>
          </p:cNvPr>
          <p:cNvGraphicFramePr>
            <a:graphicFrameLocks noGrp="1"/>
          </p:cNvGraphicFramePr>
          <p:nvPr/>
        </p:nvGraphicFramePr>
        <p:xfrm>
          <a:off x="9058366" y="238993"/>
          <a:ext cx="2454557" cy="22023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31858">
                  <a:extLst>
                    <a:ext uri="{9D8B030D-6E8A-4147-A177-3AD203B41FA5}">
                      <a16:colId xmlns:a16="http://schemas.microsoft.com/office/drawing/2014/main" val="541606243"/>
                    </a:ext>
                  </a:extLst>
                </a:gridCol>
                <a:gridCol w="1122699">
                  <a:extLst>
                    <a:ext uri="{9D8B030D-6E8A-4147-A177-3AD203B41FA5}">
                      <a16:colId xmlns:a16="http://schemas.microsoft.com/office/drawing/2014/main" val="1858920532"/>
                    </a:ext>
                  </a:extLst>
                </a:gridCol>
              </a:tblGrid>
              <a:tr h="1140561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CN: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GB" sz="1200" b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ross-sectoral,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GB" sz="1200" b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ational view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CE: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GB" sz="1200" b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ross-sectoral, </a:t>
                      </a: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GB" sz="1200" b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uropean view</a:t>
                      </a:r>
                      <a:endParaRPr lang="en-GB" sz="1200" b="1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2186910"/>
                  </a:ext>
                </a:extLst>
              </a:tr>
              <a:tr h="1061793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SN: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ectoral</a:t>
                      </a:r>
                      <a:r>
                        <a:rPr lang="en-GB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ational view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SE: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GB" sz="1200" b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ectoral, </a:t>
                      </a: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GB" sz="1200" b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GB" sz="1200" b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uropean view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773269"/>
                  </a:ext>
                </a:extLst>
              </a:tr>
            </a:tbl>
          </a:graphicData>
        </a:graphic>
      </p:graphicFrame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24FFA84-C87E-140E-9F29-13B9D386A5FD}"/>
              </a:ext>
            </a:extLst>
          </p:cNvPr>
          <p:cNvCxnSpPr>
            <a:cxnSpLocks/>
          </p:cNvCxnSpPr>
          <p:nvPr/>
        </p:nvCxnSpPr>
        <p:spPr>
          <a:xfrm>
            <a:off x="9195439" y="2364185"/>
            <a:ext cx="2340000" cy="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E5DE6C3-18C7-064A-FB66-DA9F42A9FAA6}"/>
              </a:ext>
            </a:extLst>
          </p:cNvPr>
          <p:cNvCxnSpPr>
            <a:cxnSpLocks/>
          </p:cNvCxnSpPr>
          <p:nvPr/>
        </p:nvCxnSpPr>
        <p:spPr>
          <a:xfrm flipV="1">
            <a:off x="9195439" y="204185"/>
            <a:ext cx="0" cy="216000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chemeClr val="tx2"/>
                </a:gs>
              </a:gsLst>
              <a:lin ang="5400000" scaled="1"/>
              <a:tileRect/>
            </a:gra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D8060EC-0F89-1085-022B-74D64A266BCA}"/>
              </a:ext>
            </a:extLst>
          </p:cNvPr>
          <p:cNvSpPr txBox="1"/>
          <p:nvPr/>
        </p:nvSpPr>
        <p:spPr>
          <a:xfrm flipH="1">
            <a:off x="7637350" y="2398993"/>
            <a:ext cx="5571193" cy="231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200" b="1"/>
              <a:t>National </a:t>
            </a:r>
            <a:r>
              <a:rPr lang="de-DE" sz="1200" b="1" err="1"/>
              <a:t>policy</a:t>
            </a:r>
            <a:r>
              <a:rPr lang="de-DE" sz="1200" b="1"/>
              <a:t> </a:t>
            </a:r>
            <a:r>
              <a:rPr lang="de-DE" sz="1200" b="1" err="1"/>
              <a:t>dimension</a:t>
            </a:r>
            <a:endParaRPr lang="de-DE" sz="1200" b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00362F-81EC-8841-8862-A7C03625C54E}"/>
              </a:ext>
            </a:extLst>
          </p:cNvPr>
          <p:cNvSpPr txBox="1"/>
          <p:nvPr/>
        </p:nvSpPr>
        <p:spPr>
          <a:xfrm rot="16200000" flipH="1">
            <a:off x="7113809" y="1224465"/>
            <a:ext cx="3763956" cy="231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200" b="1" err="1"/>
              <a:t>Sectoral</a:t>
            </a:r>
            <a:r>
              <a:rPr lang="de-DE" sz="1200" b="1"/>
              <a:t> </a:t>
            </a:r>
            <a:r>
              <a:rPr lang="de-DE" sz="1200" b="1" err="1"/>
              <a:t>policy</a:t>
            </a:r>
            <a:r>
              <a:rPr lang="de-DE" sz="1200" b="1"/>
              <a:t> </a:t>
            </a:r>
            <a:r>
              <a:rPr lang="de-DE" sz="1200" b="1" err="1"/>
              <a:t>dimension</a:t>
            </a:r>
            <a:endParaRPr lang="de-DE" sz="1200" b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5EE2F2-DB16-5E39-18AB-D44F2731EA05}"/>
              </a:ext>
            </a:extLst>
          </p:cNvPr>
          <p:cNvGrpSpPr/>
          <p:nvPr/>
        </p:nvGrpSpPr>
        <p:grpSpPr>
          <a:xfrm>
            <a:off x="6911029" y="3256955"/>
            <a:ext cx="4801546" cy="1136782"/>
            <a:chOff x="6911029" y="3665117"/>
            <a:chExt cx="4801546" cy="1494472"/>
          </a:xfrm>
        </p:grpSpPr>
        <p:sp>
          <p:nvSpPr>
            <p:cNvPr id="19" name="Rechteck 14">
              <a:extLst>
                <a:ext uri="{FF2B5EF4-FFF2-40B4-BE49-F238E27FC236}">
                  <a16:creationId xmlns:a16="http://schemas.microsoft.com/office/drawing/2014/main" id="{1422F4CE-B849-0F87-B516-BDBB9AA82075}"/>
                </a:ext>
              </a:extLst>
            </p:cNvPr>
            <p:cNvSpPr/>
            <p:nvPr/>
          </p:nvSpPr>
          <p:spPr>
            <a:xfrm>
              <a:off x="6911030" y="3665117"/>
              <a:ext cx="4801545" cy="1494472"/>
            </a:xfrm>
            <a:prstGeom prst="rect">
              <a:avLst/>
            </a:prstGeom>
            <a:solidFill>
              <a:srgbClr val="CCDEE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Gleichschenkliges Dreieck 15">
              <a:extLst>
                <a:ext uri="{FF2B5EF4-FFF2-40B4-BE49-F238E27FC236}">
                  <a16:creationId xmlns:a16="http://schemas.microsoft.com/office/drawing/2014/main" id="{DE82B9BB-55E0-C069-043A-9199A0EA9A1C}"/>
                </a:ext>
              </a:extLst>
            </p:cNvPr>
            <p:cNvSpPr/>
            <p:nvPr/>
          </p:nvSpPr>
          <p:spPr>
            <a:xfrm rot="5400000">
              <a:off x="6368259" y="4207887"/>
              <a:ext cx="1494472" cy="408932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" name="Textfeld 16">
              <a:extLst>
                <a:ext uri="{FF2B5EF4-FFF2-40B4-BE49-F238E27FC236}">
                  <a16:creationId xmlns:a16="http://schemas.microsoft.com/office/drawing/2014/main" id="{B41AF065-BE09-8F57-FA84-5BA49C2DA553}"/>
                </a:ext>
              </a:extLst>
            </p:cNvPr>
            <p:cNvSpPr txBox="1"/>
            <p:nvPr/>
          </p:nvSpPr>
          <p:spPr>
            <a:xfrm>
              <a:off x="7478656" y="3764962"/>
              <a:ext cx="4075225" cy="12947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GB" sz="1600" dirty="0"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B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oth the </a:t>
              </a:r>
              <a:r>
                <a:rPr lang="en-GB" sz="1600" b="1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electrification 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of demand sectors and the </a:t>
              </a:r>
              <a:r>
                <a:rPr lang="en-GB" sz="1600" b="1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increased hydrogen 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demand</a:t>
              </a:r>
              <a:r>
                <a:rPr lang="en-GB" sz="1600" b="1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require a </a:t>
              </a:r>
              <a:r>
                <a:rPr lang="en-GB" sz="1600" b="1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tripling of the electricity supply 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and </a:t>
              </a:r>
              <a:b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</a:br>
              <a:r>
                <a:rPr lang="en-GB" sz="1600" b="1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renewable 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energy to increase </a:t>
              </a:r>
              <a:r>
                <a:rPr lang="en-GB" sz="1600" b="1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ninefold</a:t>
              </a:r>
              <a:r>
                <a:rPr lang="en-GB" sz="1600" dirty="0">
                  <a:effectLst/>
                  <a:latin typeface="Frutiger LT Com 45 Light" panose="020B0303030504020204" pitchFamily="34" charset="0"/>
                  <a:ea typeface="Segoe UI" panose="020B0502040204020203" pitchFamily="34" charset="0"/>
                  <a:cs typeface="Times New Roman" panose="02020603050405020304" pitchFamily="18" charset="0"/>
                </a:rPr>
                <a:t>.</a:t>
              </a:r>
              <a:endParaRPr lang="de-DE" sz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8AD98-6085-EE47-B0D4-75E837A63A3C}"/>
              </a:ext>
            </a:extLst>
          </p:cNvPr>
          <p:cNvGrpSpPr/>
          <p:nvPr/>
        </p:nvGrpSpPr>
        <p:grpSpPr>
          <a:xfrm>
            <a:off x="6475903" y="1097254"/>
            <a:ext cx="144043" cy="4887621"/>
            <a:chOff x="6475903" y="1097254"/>
            <a:chExt cx="144043" cy="488762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1FE205-3A55-A953-CAA3-B2933C57F7E4}"/>
                </a:ext>
              </a:extLst>
            </p:cNvPr>
            <p:cNvCxnSpPr>
              <a:cxnSpLocks/>
            </p:cNvCxnSpPr>
            <p:nvPr/>
          </p:nvCxnSpPr>
          <p:spPr>
            <a:xfrm>
              <a:off x="6535966" y="1097254"/>
              <a:ext cx="0" cy="228512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2265F6-C125-41A4-6FA2-7017FE8BECAC}"/>
                </a:ext>
              </a:extLst>
            </p:cNvPr>
            <p:cNvCxnSpPr>
              <a:cxnSpLocks/>
            </p:cNvCxnSpPr>
            <p:nvPr/>
          </p:nvCxnSpPr>
          <p:spPr>
            <a:xfrm>
              <a:off x="6535966" y="3715155"/>
              <a:ext cx="0" cy="226972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770CD84F-122F-0C32-F329-A601D1B1BED4}"/>
                </a:ext>
              </a:extLst>
            </p:cNvPr>
            <p:cNvSpPr/>
            <p:nvPr/>
          </p:nvSpPr>
          <p:spPr>
            <a:xfrm>
              <a:off x="6475903" y="3436277"/>
              <a:ext cx="144043" cy="224981"/>
            </a:xfrm>
            <a:prstGeom prst="chevron">
              <a:avLst/>
            </a:prstGeom>
            <a:solidFill>
              <a:srgbClr val="179C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de-DE" sz="14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D5B4A3DC-98CC-DD40-B7B7-F5D592BFFFBA}"/>
              </a:ext>
            </a:extLst>
          </p:cNvPr>
          <p:cNvSpPr txBox="1"/>
          <p:nvPr/>
        </p:nvSpPr>
        <p:spPr>
          <a:xfrm>
            <a:off x="472946" y="6609949"/>
            <a:ext cx="6106509" cy="238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1400" dirty="0"/>
              <a:t>Source: Fraunhofer IEG/ISI, d-fine: Integrated European Energy </a:t>
            </a:r>
            <a:r>
              <a:rPr lang="de-DE" sz="1400" dirty="0" err="1"/>
              <a:t>Infrastructures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3964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F9585-4BCE-9A6E-178B-C51DCA297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A2C58E7-462A-2F73-BFEE-F18D97FE6653}"/>
              </a:ext>
            </a:extLst>
          </p:cNvPr>
          <p:cNvSpPr txBox="1">
            <a:spLocks/>
          </p:cNvSpPr>
          <p:nvPr/>
        </p:nvSpPr>
        <p:spPr>
          <a:xfrm>
            <a:off x="257175" y="-111512"/>
            <a:ext cx="11896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00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FF0000"/>
                </a:solidFill>
              </a:rPr>
              <a:t>The </a:t>
            </a:r>
            <a:r>
              <a:rPr lang="de-DE" dirty="0" err="1">
                <a:solidFill>
                  <a:srgbClr val="FF0000"/>
                </a:solidFill>
              </a:rPr>
              <a:t>strategic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contribution</a:t>
            </a:r>
            <a:r>
              <a:rPr lang="de-DE" dirty="0">
                <a:solidFill>
                  <a:srgbClr val="FF0000"/>
                </a:solidFill>
              </a:rPr>
              <a:t> of </a:t>
            </a:r>
            <a:r>
              <a:rPr lang="de-DE" dirty="0" err="1">
                <a:solidFill>
                  <a:srgbClr val="FF0000"/>
                </a:solidFill>
              </a:rPr>
              <a:t>energy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efficiency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supply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security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F7A993-A5E8-90CB-54F8-D011AE98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84" y="898851"/>
            <a:ext cx="7950616" cy="564595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215EF5-65E6-E5FF-2100-FE75DB7C2C66}"/>
              </a:ext>
            </a:extLst>
          </p:cNvPr>
          <p:cNvSpPr txBox="1"/>
          <p:nvPr/>
        </p:nvSpPr>
        <p:spPr>
          <a:xfrm>
            <a:off x="0" y="6634977"/>
            <a:ext cx="121421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https://op.europa.eu/o/opportal-service/download-handler?identifier=9f833801-5c6e-11f0-a9d0-01aa75ed71a1&amp;format=PDF&amp;language=en&amp;productionSystem=cellar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F08F3B-C2C7-F74C-2E46-2A820DD44BE9}"/>
              </a:ext>
            </a:extLst>
          </p:cNvPr>
          <p:cNvSpPr txBox="1"/>
          <p:nvPr/>
        </p:nvSpPr>
        <p:spPr>
          <a:xfrm>
            <a:off x="9795641" y="2701159"/>
            <a:ext cx="22597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3000" b="1" dirty="0">
                <a:solidFill>
                  <a:srgbClr val="00B050"/>
                </a:solidFill>
              </a:rPr>
              <a:t>Strategy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1F2C4A-137D-4CA8-747E-18F0FCDC3ABE}"/>
              </a:ext>
            </a:extLst>
          </p:cNvPr>
          <p:cNvSpPr txBox="1"/>
          <p:nvPr/>
        </p:nvSpPr>
        <p:spPr>
          <a:xfrm>
            <a:off x="26275" y="2701159"/>
            <a:ext cx="22597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3000" b="1" dirty="0" err="1">
                <a:solidFill>
                  <a:srgbClr val="00B0F0"/>
                </a:solidFill>
              </a:rPr>
              <a:t>Urgency</a:t>
            </a:r>
            <a:endParaRPr lang="de-DE" sz="3000" b="1" dirty="0">
              <a:solidFill>
                <a:srgbClr val="00B0F0"/>
              </a:solidFill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1B34EFA-559C-86D4-8459-2F96F8B46DAD}"/>
              </a:ext>
            </a:extLst>
          </p:cNvPr>
          <p:cNvCxnSpPr/>
          <p:nvPr/>
        </p:nvCxnSpPr>
        <p:spPr>
          <a:xfrm>
            <a:off x="1955384" y="2924175"/>
            <a:ext cx="2397541" cy="504825"/>
          </a:xfrm>
          <a:prstGeom prst="straightConnector1">
            <a:avLst/>
          </a:prstGeom>
          <a:ln w="41275"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7A6E5AD-8DA0-2CE2-BE01-3579CFFC28A1}"/>
              </a:ext>
            </a:extLst>
          </p:cNvPr>
          <p:cNvCxnSpPr>
            <a:cxnSpLocks/>
          </p:cNvCxnSpPr>
          <p:nvPr/>
        </p:nvCxnSpPr>
        <p:spPr>
          <a:xfrm flipH="1">
            <a:off x="7839077" y="2924175"/>
            <a:ext cx="2229833" cy="491061"/>
          </a:xfrm>
          <a:prstGeom prst="straightConnector1">
            <a:avLst/>
          </a:prstGeom>
          <a:ln w="41275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0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6D5C-4F24-E002-CBE0-6E5E67B09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9F003B8-C526-7F43-992B-4661B303FD45}"/>
              </a:ext>
            </a:extLst>
          </p:cNvPr>
          <p:cNvSpPr txBox="1"/>
          <p:nvPr/>
        </p:nvSpPr>
        <p:spPr>
          <a:xfrm>
            <a:off x="1523" y="6611779"/>
            <a:ext cx="6094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https://tradingeconomics.com/commodity/eu-natural-gas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67A5411-1AF7-E684-9EC4-6358E985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145656"/>
            <a:ext cx="11342913" cy="382733"/>
          </a:xfrm>
        </p:spPr>
        <p:txBody>
          <a:bodyPr/>
          <a:lstStyle/>
          <a:p>
            <a:r>
              <a:rPr lang="de-DE" dirty="0"/>
              <a:t>Gas </a:t>
            </a:r>
            <a:r>
              <a:rPr lang="de-DE" dirty="0" err="1"/>
              <a:t>price</a:t>
            </a:r>
            <a:r>
              <a:rPr lang="de-DE" dirty="0"/>
              <a:t> in Europe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A5BCF8-0F53-2DE0-6ADC-D7E7650DD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1" y="1947808"/>
            <a:ext cx="7162799" cy="403437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4CC3342-C758-0E23-2EC5-53288CA01910}"/>
              </a:ext>
            </a:extLst>
          </p:cNvPr>
          <p:cNvGrpSpPr/>
          <p:nvPr/>
        </p:nvGrpSpPr>
        <p:grpSpPr>
          <a:xfrm>
            <a:off x="3542969" y="3964993"/>
            <a:ext cx="5139231" cy="1613166"/>
            <a:chOff x="3542969" y="3964993"/>
            <a:chExt cx="5139231" cy="161316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73CD0781-B174-8865-07F2-338692439F1A}"/>
                </a:ext>
              </a:extLst>
            </p:cNvPr>
            <p:cNvGrpSpPr/>
            <p:nvPr/>
          </p:nvGrpSpPr>
          <p:grpSpPr>
            <a:xfrm>
              <a:off x="7075916" y="4897821"/>
              <a:ext cx="1606284" cy="680338"/>
              <a:chOff x="7075917" y="853624"/>
              <a:chExt cx="1606284" cy="5066672"/>
            </a:xfrm>
          </p:grpSpPr>
          <p:sp>
            <p:nvSpPr>
              <p:cNvPr id="14" name="Bogen 13">
                <a:extLst>
                  <a:ext uri="{FF2B5EF4-FFF2-40B4-BE49-F238E27FC236}">
                    <a16:creationId xmlns:a16="http://schemas.microsoft.com/office/drawing/2014/main" id="{3A23B3B4-BD14-26CC-5774-E3C25FFA87E9}"/>
                  </a:ext>
                </a:extLst>
              </p:cNvPr>
              <p:cNvSpPr/>
              <p:nvPr/>
            </p:nvSpPr>
            <p:spPr>
              <a:xfrm>
                <a:off x="7725104" y="862521"/>
                <a:ext cx="478549" cy="5057775"/>
              </a:xfrm>
              <a:prstGeom prst="arc">
                <a:avLst/>
              </a:prstGeom>
              <a:ln w="412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Bogen 14">
                <a:extLst>
                  <a:ext uri="{FF2B5EF4-FFF2-40B4-BE49-F238E27FC236}">
                    <a16:creationId xmlns:a16="http://schemas.microsoft.com/office/drawing/2014/main" id="{8458AB51-B755-ADD0-A6EF-C60AF33C3576}"/>
                  </a:ext>
                </a:extLst>
              </p:cNvPr>
              <p:cNvSpPr/>
              <p:nvPr/>
            </p:nvSpPr>
            <p:spPr>
              <a:xfrm flipH="1">
                <a:off x="7660808" y="853624"/>
                <a:ext cx="591044" cy="5057775"/>
              </a:xfrm>
              <a:prstGeom prst="arc">
                <a:avLst/>
              </a:prstGeom>
              <a:ln w="412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Bogen 15">
                <a:extLst>
                  <a:ext uri="{FF2B5EF4-FFF2-40B4-BE49-F238E27FC236}">
                    <a16:creationId xmlns:a16="http://schemas.microsoft.com/office/drawing/2014/main" id="{406FC87B-DEDD-2441-88E3-F58D192BA5E1}"/>
                  </a:ext>
                </a:extLst>
              </p:cNvPr>
              <p:cNvSpPr/>
              <p:nvPr/>
            </p:nvSpPr>
            <p:spPr>
              <a:xfrm rot="10800000">
                <a:off x="8203652" y="1292773"/>
                <a:ext cx="478549" cy="4134717"/>
              </a:xfrm>
              <a:prstGeom prst="arc">
                <a:avLst/>
              </a:prstGeom>
              <a:ln w="412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Bogen 16">
                <a:extLst>
                  <a:ext uri="{FF2B5EF4-FFF2-40B4-BE49-F238E27FC236}">
                    <a16:creationId xmlns:a16="http://schemas.microsoft.com/office/drawing/2014/main" id="{9395A642-603C-DD3D-8945-5B418B601071}"/>
                  </a:ext>
                </a:extLst>
              </p:cNvPr>
              <p:cNvSpPr/>
              <p:nvPr/>
            </p:nvSpPr>
            <p:spPr>
              <a:xfrm rot="10800000" flipH="1">
                <a:off x="7075917" y="1324048"/>
                <a:ext cx="591045" cy="4134717"/>
              </a:xfrm>
              <a:prstGeom prst="arc">
                <a:avLst/>
              </a:prstGeom>
              <a:ln w="412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5BA3D45-283C-C9AC-E1BD-3E60DEFD3453}"/>
                </a:ext>
              </a:extLst>
            </p:cNvPr>
            <p:cNvSpPr txBox="1"/>
            <p:nvPr/>
          </p:nvSpPr>
          <p:spPr>
            <a:xfrm>
              <a:off x="3542969" y="3964993"/>
              <a:ext cx="3520965" cy="11541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2500" b="1" dirty="0" err="1">
                  <a:solidFill>
                    <a:srgbClr val="00B050"/>
                  </a:solidFill>
                </a:rPr>
                <a:t>with</a:t>
              </a:r>
              <a:r>
                <a:rPr lang="de-DE" sz="2500" b="1" dirty="0">
                  <a:solidFill>
                    <a:srgbClr val="00B050"/>
                  </a:solidFill>
                </a:rPr>
                <a:t> „</a:t>
              </a:r>
              <a:r>
                <a:rPr lang="de-DE" sz="2500" b="1" dirty="0" err="1">
                  <a:solidFill>
                    <a:srgbClr val="00B050"/>
                  </a:solidFill>
                </a:rPr>
                <a:t>correct</a:t>
              </a:r>
              <a:r>
                <a:rPr lang="de-DE" sz="2500" b="1" dirty="0">
                  <a:solidFill>
                    <a:srgbClr val="00B050"/>
                  </a:solidFill>
                </a:rPr>
                <a:t>“ </a:t>
              </a:r>
              <a:r>
                <a:rPr lang="de-DE" sz="2500" b="1" dirty="0" err="1">
                  <a:solidFill>
                    <a:srgbClr val="00B050"/>
                  </a:solidFill>
                </a:rPr>
                <a:t>achievement</a:t>
              </a:r>
              <a:r>
                <a:rPr lang="de-DE" sz="2500" b="1" dirty="0">
                  <a:solidFill>
                    <a:srgbClr val="00B050"/>
                  </a:solidFill>
                </a:rPr>
                <a:t> of 2020 </a:t>
              </a:r>
              <a:r>
                <a:rPr lang="de-DE" sz="2500" b="1" dirty="0" err="1">
                  <a:solidFill>
                    <a:srgbClr val="00B050"/>
                  </a:solidFill>
                </a:rPr>
                <a:t>targets</a:t>
              </a:r>
              <a:endParaRPr lang="de-DE" sz="25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C559EE5-A328-6F55-8E3A-D79826A778D8}"/>
                </a:ext>
              </a:extLst>
            </p:cNvPr>
            <p:cNvCxnSpPr>
              <a:endCxn id="15" idx="0"/>
            </p:cNvCxnSpPr>
            <p:nvPr/>
          </p:nvCxnSpPr>
          <p:spPr>
            <a:xfrm>
              <a:off x="7075915" y="4572000"/>
              <a:ext cx="880414" cy="325821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E1A7BD-A9E8-E62B-69A4-EDCDBC3E0282}"/>
              </a:ext>
            </a:extLst>
          </p:cNvPr>
          <p:cNvGrpSpPr/>
          <p:nvPr/>
        </p:nvGrpSpPr>
        <p:grpSpPr>
          <a:xfrm>
            <a:off x="7075917" y="791742"/>
            <a:ext cx="4506483" cy="5128554"/>
            <a:chOff x="7075917" y="791742"/>
            <a:chExt cx="4506483" cy="5128554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68D68D0-57F0-88F3-153E-FB66B1D322F2}"/>
                </a:ext>
              </a:extLst>
            </p:cNvPr>
            <p:cNvGrpSpPr/>
            <p:nvPr/>
          </p:nvGrpSpPr>
          <p:grpSpPr>
            <a:xfrm>
              <a:off x="7075917" y="853624"/>
              <a:ext cx="1606284" cy="5066672"/>
              <a:chOff x="7075917" y="853624"/>
              <a:chExt cx="1606284" cy="5066672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E3FBB8D6-D1BD-CD73-2793-CB4477679461}"/>
                  </a:ext>
                </a:extLst>
              </p:cNvPr>
              <p:cNvSpPr/>
              <p:nvPr/>
            </p:nvSpPr>
            <p:spPr>
              <a:xfrm>
                <a:off x="7725104" y="862521"/>
                <a:ext cx="478549" cy="5057775"/>
              </a:xfrm>
              <a:prstGeom prst="arc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Bogen 8">
                <a:extLst>
                  <a:ext uri="{FF2B5EF4-FFF2-40B4-BE49-F238E27FC236}">
                    <a16:creationId xmlns:a16="http://schemas.microsoft.com/office/drawing/2014/main" id="{0354AC91-6402-9028-F5B2-9EE07732859B}"/>
                  </a:ext>
                </a:extLst>
              </p:cNvPr>
              <p:cNvSpPr/>
              <p:nvPr/>
            </p:nvSpPr>
            <p:spPr>
              <a:xfrm flipH="1">
                <a:off x="7660808" y="853624"/>
                <a:ext cx="591044" cy="5057775"/>
              </a:xfrm>
              <a:prstGeom prst="arc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Bogen 9">
                <a:extLst>
                  <a:ext uri="{FF2B5EF4-FFF2-40B4-BE49-F238E27FC236}">
                    <a16:creationId xmlns:a16="http://schemas.microsoft.com/office/drawing/2014/main" id="{FAA58A81-01EA-B430-89EB-C1B969C0C8EB}"/>
                  </a:ext>
                </a:extLst>
              </p:cNvPr>
              <p:cNvSpPr/>
              <p:nvPr/>
            </p:nvSpPr>
            <p:spPr>
              <a:xfrm rot="10800000">
                <a:off x="8203652" y="1292773"/>
                <a:ext cx="478549" cy="4134717"/>
              </a:xfrm>
              <a:prstGeom prst="arc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Bogen 10">
                <a:extLst>
                  <a:ext uri="{FF2B5EF4-FFF2-40B4-BE49-F238E27FC236}">
                    <a16:creationId xmlns:a16="http://schemas.microsoft.com/office/drawing/2014/main" id="{E205D6D3-40C0-6901-85E1-1BAF58AABCC8}"/>
                  </a:ext>
                </a:extLst>
              </p:cNvPr>
              <p:cNvSpPr/>
              <p:nvPr/>
            </p:nvSpPr>
            <p:spPr>
              <a:xfrm rot="10800000" flipH="1">
                <a:off x="7075917" y="1324048"/>
                <a:ext cx="591045" cy="4134717"/>
              </a:xfrm>
              <a:prstGeom prst="arc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9E8CCD4-46A3-0AFA-754E-47076EC39F93}"/>
                </a:ext>
              </a:extLst>
            </p:cNvPr>
            <p:cNvSpPr txBox="1"/>
            <p:nvPr/>
          </p:nvSpPr>
          <p:spPr>
            <a:xfrm>
              <a:off x="8061435" y="791742"/>
              <a:ext cx="3520965" cy="1154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2500" b="1" dirty="0" err="1">
                  <a:solidFill>
                    <a:srgbClr val="FF0000"/>
                  </a:solidFill>
                </a:rPr>
                <a:t>without</a:t>
              </a:r>
              <a:r>
                <a:rPr lang="de-DE" sz="2500" b="1" dirty="0">
                  <a:solidFill>
                    <a:srgbClr val="FF0000"/>
                  </a:solidFill>
                </a:rPr>
                <a:t> </a:t>
              </a:r>
              <a:r>
                <a:rPr lang="de-DE" sz="2500" b="1" dirty="0" err="1">
                  <a:solidFill>
                    <a:srgbClr val="FF0000"/>
                  </a:solidFill>
                </a:rPr>
                <a:t>strategic</a:t>
              </a:r>
              <a:r>
                <a:rPr lang="de-DE" sz="2500" b="1" dirty="0">
                  <a:solidFill>
                    <a:srgbClr val="FF0000"/>
                  </a:solidFill>
                </a:rPr>
                <a:t> Energy Efficiency </a:t>
              </a:r>
              <a:r>
                <a:rPr lang="de-DE" sz="2500" b="1" dirty="0" err="1">
                  <a:solidFill>
                    <a:srgbClr val="FF0000"/>
                  </a:solidFill>
                </a:rPr>
                <a:t>Measures</a:t>
              </a:r>
              <a:r>
                <a:rPr lang="de-DE" sz="2500" b="1" dirty="0">
                  <a:solidFill>
                    <a:srgbClr val="FF0000"/>
                  </a:solidFill>
                </a:rPr>
                <a:t> 2015-2022</a:t>
              </a:r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93F36974-EB23-B610-8800-AB6165F3D568}"/>
                </a:ext>
              </a:extLst>
            </p:cNvPr>
            <p:cNvCxnSpPr>
              <a:cxnSpLocks/>
            </p:cNvCxnSpPr>
            <p:nvPr/>
          </p:nvCxnSpPr>
          <p:spPr>
            <a:xfrm>
              <a:off x="8085396" y="1183101"/>
              <a:ext cx="357529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9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ASTERFINISHLAYOUT" val="original_offices_layout"/>
  <p:tag name="SIZETAGS" val="CONTENTTOP-100|CONTENTLEFT-21|CONTENTWIDTH-738|CONTENTHEIGHT-396|SUBTITLEHEIGHT-33,92811|THMHEIGHT-36,8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IVDXKPXfPar1rdOB2G6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arker"/>
  <p:tag name="STYLE" val="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_Fraunhofer_Master_16-9_ISI_EN_public.potx" id="{FC286446-CEB6-47D7-BF77-35AE1741399C}" vid="{09B256A0-8456-471E-A5BC-8F5AC17B5253}"/>
    </a:ext>
  </a:extLst>
</a:theme>
</file>

<file path=ppt/theme/theme2.xml><?xml version="1.0" encoding="utf-8"?>
<a:theme xmlns:a="http://schemas.openxmlformats.org/drawingml/2006/main" name="d-fine_SlideMaster_V2">
  <a:themeElements>
    <a:clrScheme name="d-fine V2">
      <a:dk1>
        <a:srgbClr val="003C50"/>
      </a:dk1>
      <a:lt1>
        <a:srgbClr val="FFFFFF"/>
      </a:lt1>
      <a:dk2>
        <a:srgbClr val="136B93"/>
      </a:dk2>
      <a:lt2>
        <a:srgbClr val="F07D00"/>
      </a:lt2>
      <a:accent1>
        <a:srgbClr val="1E9BD7"/>
      </a:accent1>
      <a:accent2>
        <a:srgbClr val="BE5A19"/>
      </a:accent2>
      <a:accent3>
        <a:srgbClr val="FFAA0A"/>
      </a:accent3>
      <a:accent4>
        <a:srgbClr val="EFEEEB"/>
      </a:accent4>
      <a:accent5>
        <a:srgbClr val="E0DFDA"/>
      </a:accent5>
      <a:accent6>
        <a:srgbClr val="99B1B9"/>
      </a:accent6>
      <a:hlink>
        <a:srgbClr val="1E9BD7"/>
      </a:hlink>
      <a:folHlink>
        <a:srgbClr val="BE5A19"/>
      </a:folHlink>
    </a:clrScheme>
    <a:fontScheme name="d-fine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5"/>
        </a:solidFill>
        <a:ln w="9525">
          <a:solidFill>
            <a:schemeClr val="accent5"/>
          </a:solidFill>
        </a:ln>
      </a:spPr>
      <a:bodyPr lIns="36000" tIns="36000" rIns="36000" bIns="36000" rtlCol="0" anchor="ctr"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no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5D37122-A856-4D93-B794-845448D3D740}" vid="{DC5CD2F2-F82A-4E9A-91AC-C2FEE91EB22C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43EE7905-1AE4-483A-8087-5A84576BC5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43B95-0D9E-4A10-B7E0-5A026C35D76E}"/>
</file>

<file path=customXml/itemProps3.xml><?xml version="1.0" encoding="utf-8"?>
<ds:datastoreItem xmlns:ds="http://schemas.openxmlformats.org/officeDocument/2006/customXml" ds:itemID="{EC2C50B6-1067-417A-81FE-D1A41986C17E}">
  <ds:schemaRefs>
    <ds:schemaRef ds:uri="a350843e-29fc-4db5-bcf5-fbdb78ac791d"/>
    <ds:schemaRef ds:uri="fd017a60-e5a5-4d06-9473-9213a0cdf4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PP_Fraunhofer_Master_16-9_ISI_EN_public</Template>
  <TotalTime>0</TotalTime>
  <Words>926</Words>
  <Application>Microsoft Office PowerPoint</Application>
  <PresentationFormat>Breitbild</PresentationFormat>
  <Paragraphs>137</Paragraphs>
  <Slides>13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Arial</vt:lpstr>
      <vt:lpstr>Frutiger LT Com 45 Light</vt:lpstr>
      <vt:lpstr>Frutiger LT Com 65 Bold</vt:lpstr>
      <vt:lpstr>Frutiger LT Com 75 Black</vt:lpstr>
      <vt:lpstr>Roboto</vt:lpstr>
      <vt:lpstr>Roboto Light</vt:lpstr>
      <vt:lpstr>Times New Roman</vt:lpstr>
      <vt:lpstr>Wingdings</vt:lpstr>
      <vt:lpstr>Fraunhofer_Master_16-9</vt:lpstr>
      <vt:lpstr>d-fine_SlideMaster_V2</vt:lpstr>
      <vt:lpstr>think-cell Folie</vt:lpstr>
      <vt:lpstr>think-cell Slide</vt:lpstr>
      <vt:lpstr>PowerPoint-Präsentation</vt:lpstr>
      <vt:lpstr>PowerPoint-Präsentation</vt:lpstr>
      <vt:lpstr>Electrification // (additional) Energy Efficiency Residential &amp; Commercial Sectors</vt:lpstr>
      <vt:lpstr>Electrification // (additional) Energy Efficiency Transport Sector</vt:lpstr>
      <vt:lpstr>Electrification // (additional) Energy Efficiency Industry Sector</vt:lpstr>
      <vt:lpstr>Electrification // (additional) Energy Efficiency Overall final energy</vt:lpstr>
      <vt:lpstr>Results of the Study “Fraunhofer IEG/ISI, d-fine:  Integrated European Energy Infrastructures”</vt:lpstr>
      <vt:lpstr>PowerPoint-Präsentation</vt:lpstr>
      <vt:lpstr>Gas price in Europe (with or without strategic energy efficiency measures)</vt:lpstr>
      <vt:lpstr>PowerPoint-Präsentation</vt:lpstr>
      <vt:lpstr>PowerPoint-Präsentation</vt:lpstr>
      <vt:lpstr>Conclusion</vt:lpstr>
      <vt:lpstr>PowerPoint-Präsentation</vt:lpstr>
    </vt:vector>
  </TitlesOfParts>
  <Company>Fraunhofer 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Eichhammer, Wolfgang</dc:creator>
  <cp:lastModifiedBy>Eichhammer, Wolfgang</cp:lastModifiedBy>
  <cp:revision>27</cp:revision>
  <dcterms:created xsi:type="dcterms:W3CDTF">2023-12-13T15:41:49Z</dcterms:created>
  <dcterms:modified xsi:type="dcterms:W3CDTF">2025-10-18T16:52:59Z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