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Arimo" panose="020B0604020202020204" charset="0"/>
      <p:regular r:id="rId10"/>
    </p:embeddedFont>
    <p:embeddedFont>
      <p:font typeface="Neurial Grotesk 1" panose="020B0604020202020204" charset="0"/>
      <p:regular r:id="rId11"/>
    </p:embeddedFont>
    <p:embeddedFont>
      <p:font typeface="Neurial Grotesk 2" panose="020B0604020202020204" charset="0"/>
      <p:regular r:id="rId12"/>
    </p:embeddedFont>
    <p:embeddedFont>
      <p:font typeface="Neurial Grotesk 3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500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18" Type="http://schemas.openxmlformats.org/officeDocument/2006/relationships/image" Target="../media/image2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svg"/><Relationship Id="rId20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svg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7.png"/><Relationship Id="rId7" Type="http://schemas.openxmlformats.org/officeDocument/2006/relationships/image" Target="../media/image3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svg"/><Relationship Id="rId4" Type="http://schemas.openxmlformats.org/officeDocument/2006/relationships/image" Target="../media/image8.sv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9258300"/>
            <a:chOff x="0" y="0"/>
            <a:chExt cx="24384000" cy="1234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2344400"/>
            </a:xfrm>
            <a:custGeom>
              <a:avLst/>
              <a:gdLst/>
              <a:ahLst/>
              <a:cxnLst/>
              <a:rect l="l" t="t" r="r" b="b"/>
              <a:pathLst>
                <a:path w="24384000" h="12344400">
                  <a:moveTo>
                    <a:pt x="0" y="12344400"/>
                  </a:moveTo>
                  <a:lnTo>
                    <a:pt x="24384000" y="12344400"/>
                  </a:lnTo>
                  <a:lnTo>
                    <a:pt x="24384000" y="0"/>
                  </a:lnTo>
                  <a:lnTo>
                    <a:pt x="0" y="0"/>
                  </a:lnTo>
                  <a:lnTo>
                    <a:pt x="0" y="12344400"/>
                  </a:lnTo>
                  <a:close/>
                </a:path>
              </a:pathLst>
            </a:custGeom>
            <a:solidFill>
              <a:srgbClr val="F5F1F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152400" y="-31749"/>
            <a:ext cx="17009004" cy="10356850"/>
            <a:chOff x="0" y="0"/>
            <a:chExt cx="22475613" cy="1367959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475571" cy="13679043"/>
            </a:xfrm>
            <a:custGeom>
              <a:avLst/>
              <a:gdLst/>
              <a:ahLst/>
              <a:cxnLst/>
              <a:rect l="l" t="t" r="r" b="b"/>
              <a:pathLst>
                <a:path w="22475571" h="13679043">
                  <a:moveTo>
                    <a:pt x="22475444" y="13679043"/>
                  </a:moveTo>
                  <a:lnTo>
                    <a:pt x="127" y="13679043"/>
                  </a:lnTo>
                  <a:lnTo>
                    <a:pt x="0" y="0"/>
                  </a:lnTo>
                  <a:lnTo>
                    <a:pt x="22475571" y="0"/>
                  </a:lnTo>
                  <a:lnTo>
                    <a:pt x="22475444" y="13679043"/>
                  </a:lnTo>
                  <a:close/>
                </a:path>
              </a:pathLst>
            </a:custGeom>
            <a:solidFill>
              <a:srgbClr val="03534E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/>
          <p:cNvSpPr/>
          <p:nvPr/>
        </p:nvSpPr>
        <p:spPr>
          <a:xfrm>
            <a:off x="11328559" y="0"/>
            <a:ext cx="6959441" cy="10287000"/>
          </a:xfrm>
          <a:custGeom>
            <a:avLst/>
            <a:gdLst/>
            <a:ahLst/>
            <a:cxnLst/>
            <a:rect l="l" t="t" r="r" b="b"/>
            <a:pathLst>
              <a:path w="6959441" h="10287000">
                <a:moveTo>
                  <a:pt x="0" y="0"/>
                </a:moveTo>
                <a:lnTo>
                  <a:pt x="6959441" y="0"/>
                </a:lnTo>
                <a:lnTo>
                  <a:pt x="695944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" b="-1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9418832" y="0"/>
            <a:ext cx="2285908" cy="10277474"/>
          </a:xfrm>
          <a:custGeom>
            <a:avLst/>
            <a:gdLst/>
            <a:ahLst/>
            <a:cxnLst/>
            <a:rect l="l" t="t" r="r" b="b"/>
            <a:pathLst>
              <a:path w="2285908" h="10277474">
                <a:moveTo>
                  <a:pt x="0" y="0"/>
                </a:moveTo>
                <a:lnTo>
                  <a:pt x="2285908" y="0"/>
                </a:lnTo>
                <a:lnTo>
                  <a:pt x="2285908" y="10277474"/>
                </a:lnTo>
                <a:lnTo>
                  <a:pt x="0" y="102774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8" r="-6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9418828" y="0"/>
            <a:ext cx="3589654" cy="10255250"/>
          </a:xfrm>
          <a:custGeom>
            <a:avLst/>
            <a:gdLst/>
            <a:ahLst/>
            <a:cxnLst/>
            <a:rect l="l" t="t" r="r" b="b"/>
            <a:pathLst>
              <a:path w="3589654" h="10255250">
                <a:moveTo>
                  <a:pt x="0" y="0"/>
                </a:moveTo>
                <a:lnTo>
                  <a:pt x="3589654" y="0"/>
                </a:lnTo>
                <a:lnTo>
                  <a:pt x="3589654" y="10255250"/>
                </a:lnTo>
                <a:lnTo>
                  <a:pt x="0" y="102552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603440" y="3621782"/>
            <a:ext cx="8540560" cy="467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</a:pPr>
            <a:r>
              <a:rPr lang="en-US" sz="4999" dirty="0">
                <a:solidFill>
                  <a:srgbClr val="C7FA64"/>
                </a:solidFill>
                <a:latin typeface="Arimo"/>
                <a:ea typeface="Arimo"/>
                <a:cs typeface="Arimo"/>
                <a:sym typeface="Arimo"/>
              </a:rPr>
              <a:t>Decarbonised district heating and cooling:</a:t>
            </a:r>
          </a:p>
          <a:p>
            <a:pPr algn="l">
              <a:lnSpc>
                <a:spcPts val="5999"/>
              </a:lnSpc>
            </a:pPr>
            <a:r>
              <a:rPr lang="en-US" sz="4999" dirty="0">
                <a:solidFill>
                  <a:srgbClr val="C7FA64"/>
                </a:solidFill>
                <a:latin typeface="Arimo"/>
                <a:ea typeface="Arimo"/>
                <a:cs typeface="Arimo"/>
                <a:sym typeface="Arimo"/>
              </a:rPr>
              <a:t>A major building block of Europe’s zero-carbon roadmap</a:t>
            </a:r>
          </a:p>
          <a:p>
            <a:pPr algn="l">
              <a:lnSpc>
                <a:spcPts val="7079"/>
              </a:lnSpc>
            </a:pPr>
            <a:endParaRPr lang="en-US" sz="4999" dirty="0">
              <a:solidFill>
                <a:srgbClr val="C7FA64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457200" y="499802"/>
            <a:ext cx="5429249" cy="1809749"/>
          </a:xfrm>
          <a:custGeom>
            <a:avLst/>
            <a:gdLst/>
            <a:ahLst/>
            <a:cxnLst/>
            <a:rect l="l" t="t" r="r" b="b"/>
            <a:pathLst>
              <a:path w="5429249" h="1809749">
                <a:moveTo>
                  <a:pt x="0" y="0"/>
                </a:moveTo>
                <a:lnTo>
                  <a:pt x="5429249" y="0"/>
                </a:lnTo>
                <a:lnTo>
                  <a:pt x="5429249" y="1809749"/>
                </a:lnTo>
                <a:lnTo>
                  <a:pt x="0" y="180974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35" b="-13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603440" y="8328025"/>
            <a:ext cx="3452194" cy="1308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C8FA64"/>
                </a:solidFill>
                <a:latin typeface="Neurial Grotesk 1"/>
                <a:ea typeface="Neurial Grotesk 1"/>
                <a:cs typeface="Neurial Grotesk 1"/>
                <a:sym typeface="Neurial Grotesk 1"/>
              </a:rPr>
              <a:t>EUFORES</a:t>
            </a:r>
          </a:p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C8FA64"/>
                </a:solidFill>
                <a:latin typeface="Neurial Grotesk 1"/>
                <a:ea typeface="Neurial Grotesk 1"/>
                <a:cs typeface="Neurial Grotesk 1"/>
                <a:sym typeface="Neurial Grotesk 1"/>
              </a:rPr>
              <a:t>IPM25 Copenhagen</a:t>
            </a:r>
          </a:p>
          <a:p>
            <a:pPr marL="0" lvl="0" indent="0" algn="l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C8FA64"/>
                </a:solidFill>
                <a:latin typeface="Neurial Grotesk 1"/>
                <a:ea typeface="Neurial Grotesk 1"/>
                <a:cs typeface="Neurial Grotesk 1"/>
                <a:sym typeface="Neurial Grotesk 1"/>
              </a:rPr>
              <a:t>18 October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686491" y="8547100"/>
            <a:ext cx="4732337" cy="86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C8FA64"/>
                </a:solidFill>
                <a:latin typeface="Neurial Grotesk 1"/>
                <a:ea typeface="Neurial Grotesk 1"/>
                <a:cs typeface="Neurial Grotesk 1"/>
                <a:sym typeface="Neurial Grotesk 1"/>
              </a:rPr>
              <a:t>Pauline Lucas</a:t>
            </a:r>
          </a:p>
          <a:p>
            <a:pPr marL="0" lvl="0" indent="0" algn="l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C8FA64"/>
                </a:solidFill>
                <a:latin typeface="Neurial Grotesk 1"/>
                <a:ea typeface="Neurial Grotesk 1"/>
                <a:cs typeface="Neurial Grotesk 1"/>
                <a:sym typeface="Neurial Grotesk 1"/>
              </a:rPr>
              <a:t>Policy Director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34175"/>
            <a:chOff x="0" y="0"/>
            <a:chExt cx="24384000" cy="13789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4384000" cy="1378900"/>
              <a:chOff x="0" y="0"/>
              <a:chExt cx="4816593" cy="27237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816592" cy="272375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272375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272375"/>
                    </a:lnTo>
                    <a:lnTo>
                      <a:pt x="0" y="272375"/>
                    </a:lnTo>
                    <a:close/>
                  </a:path>
                </a:pathLst>
              </a:custGeom>
              <a:solidFill>
                <a:srgbClr val="8E023B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57150"/>
                <a:ext cx="4816593" cy="329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439310" y="302311"/>
              <a:ext cx="5217380" cy="7076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479"/>
                </a:lnSpc>
                <a:spcBef>
                  <a:spcPct val="0"/>
                </a:spcBef>
              </a:pPr>
              <a:r>
                <a:rPr lang="en-US" sz="3199">
                  <a:solidFill>
                    <a:srgbClr val="FC9F0B"/>
                  </a:solidFill>
                  <a:latin typeface="Neurial Grotesk 2"/>
                  <a:ea typeface="Neurial Grotesk 2"/>
                  <a:cs typeface="Neurial Grotesk 2"/>
                  <a:sym typeface="Neurial Grotesk 2"/>
                </a:rPr>
                <a:t>DHC+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14758118" y="9460471"/>
            <a:ext cx="3224751" cy="629834"/>
          </a:xfrm>
          <a:custGeom>
            <a:avLst/>
            <a:gdLst/>
            <a:ahLst/>
            <a:cxnLst/>
            <a:rect l="l" t="t" r="r" b="b"/>
            <a:pathLst>
              <a:path w="3224751" h="629834">
                <a:moveTo>
                  <a:pt x="0" y="0"/>
                </a:moveTo>
                <a:lnTo>
                  <a:pt x="3224751" y="0"/>
                </a:lnTo>
                <a:lnTo>
                  <a:pt x="3224751" y="629834"/>
                </a:lnTo>
                <a:lnTo>
                  <a:pt x="0" y="6298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0" y="9258300"/>
            <a:ext cx="18288000" cy="1028700"/>
            <a:chOff x="0" y="0"/>
            <a:chExt cx="24384000" cy="1371600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384000" cy="1371600"/>
              <a:chOff x="0" y="0"/>
              <a:chExt cx="4816593" cy="270933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4816592" cy="270933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270933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270933"/>
                    </a:lnTo>
                    <a:lnTo>
                      <a:pt x="0" y="270933"/>
                    </a:lnTo>
                    <a:close/>
                  </a:path>
                </a:pathLst>
              </a:custGeom>
              <a:solidFill>
                <a:srgbClr val="03544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57150"/>
                <a:ext cx="4816593" cy="3280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356519" y="249937"/>
              <a:ext cx="2615180" cy="871727"/>
            </a:xfrm>
            <a:custGeom>
              <a:avLst/>
              <a:gdLst/>
              <a:ahLst/>
              <a:cxnLst/>
              <a:rect l="l" t="t" r="r" b="b"/>
              <a:pathLst>
                <a:path w="2615180" h="871727">
                  <a:moveTo>
                    <a:pt x="0" y="0"/>
                  </a:moveTo>
                  <a:lnTo>
                    <a:pt x="2615180" y="0"/>
                  </a:lnTo>
                  <a:lnTo>
                    <a:pt x="2615180" y="871726"/>
                  </a:lnTo>
                  <a:lnTo>
                    <a:pt x="0" y="8717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8668508" y="427567"/>
              <a:ext cx="5217380" cy="42746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2800"/>
                </a:lnSpc>
                <a:spcBef>
                  <a:spcPct val="0"/>
                </a:spcBef>
              </a:pPr>
              <a:r>
                <a:rPr lang="en-US" sz="2000" dirty="0">
                  <a:solidFill>
                    <a:srgbClr val="C8FA64"/>
                  </a:solidFill>
                  <a:latin typeface="Neurial Grotesk 1"/>
                  <a:ea typeface="Neurial Grotesk 1"/>
                  <a:cs typeface="Neurial Grotesk 1"/>
                  <a:sym typeface="Neurial Grotesk 1"/>
                </a:rPr>
                <a:t>The Heating &amp; Cooling Network</a:t>
              </a: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547" y="2755315"/>
            <a:ext cx="1953773" cy="195377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547" y="4897809"/>
            <a:ext cx="1953773" cy="195377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3547" y="7040303"/>
            <a:ext cx="1953773" cy="1953773"/>
          </a:xfrm>
          <a:prstGeom prst="rect">
            <a:avLst/>
          </a:prstGeom>
        </p:spPr>
      </p:pic>
      <p:sp>
        <p:nvSpPr>
          <p:cNvPr id="17" name="Freeform 17"/>
          <p:cNvSpPr/>
          <p:nvPr/>
        </p:nvSpPr>
        <p:spPr>
          <a:xfrm>
            <a:off x="569872" y="3159852"/>
            <a:ext cx="1084889" cy="1084889"/>
          </a:xfrm>
          <a:custGeom>
            <a:avLst/>
            <a:gdLst/>
            <a:ahLst/>
            <a:cxnLst/>
            <a:rect l="l" t="t" r="r" b="b"/>
            <a:pathLst>
              <a:path w="1084889" h="1084889">
                <a:moveTo>
                  <a:pt x="0" y="0"/>
                </a:moveTo>
                <a:lnTo>
                  <a:pt x="1084889" y="0"/>
                </a:lnTo>
                <a:lnTo>
                  <a:pt x="1084889" y="1084889"/>
                </a:lnTo>
                <a:lnTo>
                  <a:pt x="0" y="10848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683336" y="7631742"/>
            <a:ext cx="857961" cy="857961"/>
          </a:xfrm>
          <a:custGeom>
            <a:avLst/>
            <a:gdLst/>
            <a:ahLst/>
            <a:cxnLst/>
            <a:rect l="l" t="t" r="r" b="b"/>
            <a:pathLst>
              <a:path w="857961" h="857961">
                <a:moveTo>
                  <a:pt x="0" y="0"/>
                </a:moveTo>
                <a:lnTo>
                  <a:pt x="857961" y="0"/>
                </a:lnTo>
                <a:lnTo>
                  <a:pt x="857961" y="857961"/>
                </a:lnTo>
                <a:lnTo>
                  <a:pt x="0" y="85796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729885" y="5492264"/>
            <a:ext cx="764862" cy="764862"/>
          </a:xfrm>
          <a:custGeom>
            <a:avLst/>
            <a:gdLst/>
            <a:ahLst/>
            <a:cxnLst/>
            <a:rect l="l" t="t" r="r" b="b"/>
            <a:pathLst>
              <a:path w="764862" h="764862">
                <a:moveTo>
                  <a:pt x="0" y="0"/>
                </a:moveTo>
                <a:lnTo>
                  <a:pt x="764863" y="0"/>
                </a:lnTo>
                <a:lnTo>
                  <a:pt x="764863" y="764862"/>
                </a:lnTo>
                <a:lnTo>
                  <a:pt x="0" y="76486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6834341" y="2576041"/>
            <a:ext cx="11301259" cy="6356958"/>
          </a:xfrm>
          <a:custGeom>
            <a:avLst/>
            <a:gdLst/>
            <a:ahLst/>
            <a:cxnLst/>
            <a:rect l="l" t="t" r="r" b="b"/>
            <a:pathLst>
              <a:path w="11301259" h="6356958">
                <a:moveTo>
                  <a:pt x="0" y="0"/>
                </a:moveTo>
                <a:lnTo>
                  <a:pt x="11301259" y="0"/>
                </a:lnTo>
                <a:lnTo>
                  <a:pt x="11301259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7889644" y="7014980"/>
            <a:ext cx="2181547" cy="1289840"/>
          </a:xfrm>
          <a:custGeom>
            <a:avLst/>
            <a:gdLst/>
            <a:ahLst/>
            <a:cxnLst/>
            <a:rect l="l" t="t" r="r" b="b"/>
            <a:pathLst>
              <a:path w="2181547" h="1289840">
                <a:moveTo>
                  <a:pt x="0" y="0"/>
                </a:moveTo>
                <a:lnTo>
                  <a:pt x="2181547" y="0"/>
                </a:lnTo>
                <a:lnTo>
                  <a:pt x="2181547" y="1289840"/>
                </a:lnTo>
                <a:lnTo>
                  <a:pt x="0" y="128984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2" name="Group 22"/>
          <p:cNvGrpSpPr/>
          <p:nvPr/>
        </p:nvGrpSpPr>
        <p:grpSpPr>
          <a:xfrm>
            <a:off x="13794899" y="3372507"/>
            <a:ext cx="3048853" cy="2091182"/>
            <a:chOff x="0" y="0"/>
            <a:chExt cx="802990" cy="550764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02990" cy="550764"/>
            </a:xfrm>
            <a:custGeom>
              <a:avLst/>
              <a:gdLst/>
              <a:ahLst/>
              <a:cxnLst/>
              <a:rect l="l" t="t" r="r" b="b"/>
              <a:pathLst>
                <a:path w="802990" h="550764">
                  <a:moveTo>
                    <a:pt x="129504" y="0"/>
                  </a:moveTo>
                  <a:lnTo>
                    <a:pt x="673486" y="0"/>
                  </a:lnTo>
                  <a:cubicBezTo>
                    <a:pt x="745009" y="0"/>
                    <a:pt x="802990" y="57981"/>
                    <a:pt x="802990" y="129504"/>
                  </a:cubicBezTo>
                  <a:lnTo>
                    <a:pt x="802990" y="421260"/>
                  </a:lnTo>
                  <a:cubicBezTo>
                    <a:pt x="802990" y="492783"/>
                    <a:pt x="745009" y="550764"/>
                    <a:pt x="673486" y="550764"/>
                  </a:cubicBezTo>
                  <a:lnTo>
                    <a:pt x="129504" y="550764"/>
                  </a:lnTo>
                  <a:cubicBezTo>
                    <a:pt x="57981" y="550764"/>
                    <a:pt x="0" y="492783"/>
                    <a:pt x="0" y="421260"/>
                  </a:cubicBezTo>
                  <a:lnTo>
                    <a:pt x="0" y="129504"/>
                  </a:lnTo>
                  <a:cubicBezTo>
                    <a:pt x="0" y="57981"/>
                    <a:pt x="57981" y="0"/>
                    <a:pt x="129504" y="0"/>
                  </a:cubicBezTo>
                  <a:close/>
                </a:path>
              </a:pathLst>
            </a:custGeom>
            <a:solidFill>
              <a:srgbClr val="C8FA6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66675"/>
              <a:ext cx="802990" cy="6174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r>
                <a:rPr lang="en-US" sz="2799">
                  <a:solidFill>
                    <a:srgbClr val="03544F"/>
                  </a:solidFill>
                  <a:latin typeface="Neurial Grotesk 1"/>
                  <a:ea typeface="Neurial Grotesk 1"/>
                  <a:cs typeface="Neurial Grotesk 1"/>
                  <a:sym typeface="Neurial Grotesk 1"/>
                </a:rPr>
                <a:t>Heat decarbonisation is a matter of energy security</a:t>
              </a:r>
            </a:p>
          </p:txBody>
        </p:sp>
      </p:grpSp>
      <p:sp>
        <p:nvSpPr>
          <p:cNvPr id="25" name="Freeform 25"/>
          <p:cNvSpPr/>
          <p:nvPr/>
        </p:nvSpPr>
        <p:spPr>
          <a:xfrm>
            <a:off x="6065433" y="5492264"/>
            <a:ext cx="897199" cy="382431"/>
          </a:xfrm>
          <a:custGeom>
            <a:avLst/>
            <a:gdLst/>
            <a:ahLst/>
            <a:cxnLst/>
            <a:rect l="l" t="t" r="r" b="b"/>
            <a:pathLst>
              <a:path w="897199" h="382431">
                <a:moveTo>
                  <a:pt x="0" y="0"/>
                </a:moveTo>
                <a:lnTo>
                  <a:pt x="897199" y="0"/>
                </a:lnTo>
                <a:lnTo>
                  <a:pt x="897199" y="382431"/>
                </a:lnTo>
                <a:lnTo>
                  <a:pt x="0" y="38243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TextBox 26"/>
          <p:cNvSpPr txBox="1"/>
          <p:nvPr/>
        </p:nvSpPr>
        <p:spPr>
          <a:xfrm>
            <a:off x="0" y="457172"/>
            <a:ext cx="18288000" cy="680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336"/>
              </a:lnSpc>
              <a:spcBef>
                <a:spcPct val="0"/>
              </a:spcBef>
            </a:pPr>
            <a:r>
              <a:rPr lang="en-US" sz="4600">
                <a:solidFill>
                  <a:srgbClr val="03544F"/>
                </a:solidFill>
                <a:latin typeface="Neurial Grotesk 1"/>
                <a:ea typeface="Neurial Grotesk 1"/>
                <a:cs typeface="Neurial Grotesk 1"/>
                <a:sym typeface="Neurial Grotesk 1"/>
              </a:rPr>
              <a:t>The heating &amp; cooling decarbonisation gap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058961" y="2898155"/>
            <a:ext cx="5726034" cy="1057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46"/>
              </a:lnSpc>
            </a:pPr>
            <a:r>
              <a:rPr lang="en-US" sz="3574">
                <a:solidFill>
                  <a:srgbClr val="03544F"/>
                </a:solidFill>
                <a:latin typeface="Neurial Grotesk 1"/>
                <a:ea typeface="Neurial Grotesk 1"/>
                <a:cs typeface="Neurial Grotesk 1"/>
                <a:sym typeface="Neurial Grotesk 1"/>
              </a:rPr>
              <a:t>42,5% renewable </a:t>
            </a:r>
          </a:p>
          <a:p>
            <a:pPr marL="0" lvl="0" indent="0" algn="l">
              <a:lnSpc>
                <a:spcPts val="4146"/>
              </a:lnSpc>
              <a:spcBef>
                <a:spcPct val="0"/>
              </a:spcBef>
            </a:pPr>
            <a:r>
              <a:rPr lang="en-US" sz="3574">
                <a:solidFill>
                  <a:srgbClr val="03544F"/>
                </a:solidFill>
                <a:latin typeface="Neurial Grotesk 1"/>
                <a:ea typeface="Neurial Grotesk 1"/>
                <a:cs typeface="Neurial Grotesk 1"/>
                <a:sym typeface="Neurial Grotesk 1"/>
              </a:rPr>
              <a:t>electricity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058961" y="5055398"/>
            <a:ext cx="4081301" cy="10563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46"/>
              </a:lnSpc>
              <a:spcBef>
                <a:spcPct val="0"/>
              </a:spcBef>
            </a:pPr>
            <a:r>
              <a:rPr lang="en-US" sz="3574">
                <a:solidFill>
                  <a:srgbClr val="03544F"/>
                </a:solidFill>
                <a:latin typeface="Neurial Grotesk 1"/>
                <a:ea typeface="Neurial Grotesk 1"/>
                <a:cs typeface="Neurial Grotesk 1"/>
                <a:sym typeface="Neurial Grotesk 1"/>
              </a:rPr>
              <a:t>26,2% renewable heating &amp; cooling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058961" y="7212642"/>
            <a:ext cx="4903671" cy="1057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46"/>
              </a:lnSpc>
              <a:spcBef>
                <a:spcPct val="0"/>
              </a:spcBef>
            </a:pPr>
            <a:r>
              <a:rPr lang="en-US" sz="3574">
                <a:solidFill>
                  <a:srgbClr val="03544F"/>
                </a:solidFill>
                <a:latin typeface="Neurial Grotesk 1"/>
                <a:ea typeface="Neurial Grotesk 1"/>
                <a:cs typeface="Neurial Grotesk 1"/>
                <a:sym typeface="Neurial Grotesk 1"/>
              </a:rPr>
              <a:t>44,1% renewable and waste heat based DHC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028700" y="1594965"/>
            <a:ext cx="16604561" cy="514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3544F"/>
                </a:solidFill>
                <a:latin typeface="Neurial Grotesk 1"/>
                <a:ea typeface="Neurial Grotesk 1"/>
                <a:cs typeface="Neurial Grotesk 1"/>
                <a:sym typeface="Neurial Grotesk 1"/>
              </a:rPr>
              <a:t>2/3 of all fossil gas consumed in the EU used to generate heat or cold in buildings and industry.</a:t>
            </a:r>
          </a:p>
        </p:txBody>
      </p:sp>
      <p:sp>
        <p:nvSpPr>
          <p:cNvPr id="31" name="Freeform 31"/>
          <p:cNvSpPr/>
          <p:nvPr/>
        </p:nvSpPr>
        <p:spPr>
          <a:xfrm>
            <a:off x="6992445" y="7825973"/>
            <a:ext cx="897199" cy="382431"/>
          </a:xfrm>
          <a:custGeom>
            <a:avLst/>
            <a:gdLst/>
            <a:ahLst/>
            <a:cxnLst/>
            <a:rect l="l" t="t" r="r" b="b"/>
            <a:pathLst>
              <a:path w="897199" h="382431">
                <a:moveTo>
                  <a:pt x="0" y="0"/>
                </a:moveTo>
                <a:lnTo>
                  <a:pt x="897199" y="0"/>
                </a:lnTo>
                <a:lnTo>
                  <a:pt x="897199" y="382431"/>
                </a:lnTo>
                <a:lnTo>
                  <a:pt x="0" y="382431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34175"/>
            <a:chOff x="0" y="0"/>
            <a:chExt cx="24384000" cy="13789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4384000" cy="1378900"/>
              <a:chOff x="0" y="0"/>
              <a:chExt cx="4816593" cy="27237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816592" cy="272375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272375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272375"/>
                    </a:lnTo>
                    <a:lnTo>
                      <a:pt x="0" y="272375"/>
                    </a:lnTo>
                    <a:close/>
                  </a:path>
                </a:pathLst>
              </a:custGeom>
              <a:solidFill>
                <a:srgbClr val="8E023B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57150"/>
                <a:ext cx="4816593" cy="329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439310" y="302311"/>
              <a:ext cx="5217380" cy="7076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479"/>
                </a:lnSpc>
                <a:spcBef>
                  <a:spcPct val="0"/>
                </a:spcBef>
              </a:pPr>
              <a:r>
                <a:rPr lang="en-US" sz="3199">
                  <a:solidFill>
                    <a:srgbClr val="FC9F0B"/>
                  </a:solidFill>
                  <a:latin typeface="Neurial Grotesk 2"/>
                  <a:ea typeface="Neurial Grotesk 2"/>
                  <a:cs typeface="Neurial Grotesk 2"/>
                  <a:sym typeface="Neurial Grotesk 2"/>
                </a:rPr>
                <a:t>DHC+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14758118" y="9460471"/>
            <a:ext cx="3224751" cy="629834"/>
          </a:xfrm>
          <a:custGeom>
            <a:avLst/>
            <a:gdLst/>
            <a:ahLst/>
            <a:cxnLst/>
            <a:rect l="l" t="t" r="r" b="b"/>
            <a:pathLst>
              <a:path w="3224751" h="629834">
                <a:moveTo>
                  <a:pt x="0" y="0"/>
                </a:moveTo>
                <a:lnTo>
                  <a:pt x="3224751" y="0"/>
                </a:lnTo>
                <a:lnTo>
                  <a:pt x="3224751" y="629834"/>
                </a:lnTo>
                <a:lnTo>
                  <a:pt x="0" y="6298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0" y="9258300"/>
            <a:ext cx="18288000" cy="1028700"/>
            <a:chOff x="0" y="0"/>
            <a:chExt cx="24384000" cy="1371600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384000" cy="1371600"/>
              <a:chOff x="0" y="0"/>
              <a:chExt cx="4816593" cy="270933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4816592" cy="270933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270933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270933"/>
                    </a:lnTo>
                    <a:lnTo>
                      <a:pt x="0" y="270933"/>
                    </a:lnTo>
                    <a:close/>
                  </a:path>
                </a:pathLst>
              </a:custGeom>
              <a:solidFill>
                <a:srgbClr val="008778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57150"/>
                <a:ext cx="4816593" cy="3280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356519" y="249937"/>
              <a:ext cx="2615180" cy="871727"/>
            </a:xfrm>
            <a:custGeom>
              <a:avLst/>
              <a:gdLst/>
              <a:ahLst/>
              <a:cxnLst/>
              <a:rect l="l" t="t" r="r" b="b"/>
              <a:pathLst>
                <a:path w="2615180" h="871727">
                  <a:moveTo>
                    <a:pt x="0" y="0"/>
                  </a:moveTo>
                  <a:lnTo>
                    <a:pt x="2615180" y="0"/>
                  </a:lnTo>
                  <a:lnTo>
                    <a:pt x="2615180" y="871726"/>
                  </a:lnTo>
                  <a:lnTo>
                    <a:pt x="0" y="8717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8329504" y="427567"/>
              <a:ext cx="5556384" cy="42746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2800"/>
                </a:lnSpc>
                <a:spcBef>
                  <a:spcPct val="0"/>
                </a:spcBef>
              </a:pPr>
              <a:r>
                <a:rPr lang="en-US" sz="2000" dirty="0">
                  <a:solidFill>
                    <a:srgbClr val="C8FA64"/>
                  </a:solidFill>
                  <a:latin typeface="Neurial Grotesk 1"/>
                  <a:ea typeface="Neurial Grotesk 1"/>
                  <a:cs typeface="Neurial Grotesk 1"/>
                  <a:sym typeface="Neurial Grotesk 1"/>
                </a:rPr>
                <a:t>The Heating &amp; Cooling Network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0" y="0"/>
            <a:ext cx="9459955" cy="9258300"/>
            <a:chOff x="0" y="0"/>
            <a:chExt cx="2491511" cy="24384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491511" cy="2438400"/>
            </a:xfrm>
            <a:custGeom>
              <a:avLst/>
              <a:gdLst/>
              <a:ahLst/>
              <a:cxnLst/>
              <a:rect l="l" t="t" r="r" b="b"/>
              <a:pathLst>
                <a:path w="2491511" h="2438400">
                  <a:moveTo>
                    <a:pt x="0" y="0"/>
                  </a:moveTo>
                  <a:lnTo>
                    <a:pt x="2491511" y="0"/>
                  </a:lnTo>
                  <a:lnTo>
                    <a:pt x="2491511" y="2438400"/>
                  </a:lnTo>
                  <a:lnTo>
                    <a:pt x="0" y="2438400"/>
                  </a:lnTo>
                  <a:close/>
                </a:path>
              </a:pathLst>
            </a:custGeom>
            <a:solidFill>
              <a:srgbClr val="03534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2491511" cy="2495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0" y="326839"/>
            <a:ext cx="9459955" cy="1447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C7FA64"/>
                </a:solidFill>
                <a:latin typeface="Neurial Grotesk 3"/>
                <a:ea typeface="Neurial Grotesk 3"/>
                <a:cs typeface="Neurial Grotesk 3"/>
                <a:sym typeface="Neurial Grotesk 3"/>
              </a:rPr>
              <a:t>District heating and cooling: </a:t>
            </a:r>
          </a:p>
          <a:p>
            <a:pPr algn="ctr">
              <a:lnSpc>
                <a:spcPts val="5879"/>
              </a:lnSpc>
            </a:pPr>
            <a:r>
              <a:rPr lang="en-US" sz="4199">
                <a:solidFill>
                  <a:srgbClr val="C7FA64"/>
                </a:solidFill>
                <a:latin typeface="Neurial Grotesk 3"/>
                <a:ea typeface="Neurial Grotesk 3"/>
                <a:cs typeface="Neurial Grotesk 3"/>
                <a:sym typeface="Neurial Grotesk 3"/>
              </a:rPr>
              <a:t>a unique energy infrastructure 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280462" y="2665028"/>
            <a:ext cx="11100318" cy="6928792"/>
            <a:chOff x="0" y="0"/>
            <a:chExt cx="14800424" cy="9238390"/>
          </a:xfrm>
        </p:grpSpPr>
        <p:sp>
          <p:nvSpPr>
            <p:cNvPr id="19" name="TextBox 19"/>
            <p:cNvSpPr txBox="1"/>
            <p:nvPr/>
          </p:nvSpPr>
          <p:spPr>
            <a:xfrm>
              <a:off x="3713930" y="127999"/>
              <a:ext cx="11086493" cy="91103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963"/>
                </a:lnSpc>
              </a:pPr>
              <a:r>
                <a:rPr lang="en-US" sz="3545">
                  <a:solidFill>
                    <a:srgbClr val="C7FA64"/>
                  </a:solidFill>
                  <a:latin typeface="Neurial Grotesk 1"/>
                  <a:ea typeface="Neurial Grotesk 1"/>
                  <a:cs typeface="Neurial Grotesk 1"/>
                  <a:sym typeface="Neurial Grotesk 1"/>
                </a:rPr>
                <a:t>% of the heat market</a:t>
              </a:r>
            </a:p>
            <a:p>
              <a:pPr algn="l">
                <a:lnSpc>
                  <a:spcPts val="4963"/>
                </a:lnSpc>
              </a:pPr>
              <a:endParaRPr lang="en-US" sz="3545">
                <a:solidFill>
                  <a:srgbClr val="C7FA64"/>
                </a:solidFill>
                <a:latin typeface="Neurial Grotesk 1"/>
                <a:ea typeface="Neurial Grotesk 1"/>
                <a:cs typeface="Neurial Grotesk 1"/>
                <a:sym typeface="Neurial Grotesk 1"/>
              </a:endParaRPr>
            </a:p>
            <a:p>
              <a:pPr algn="l">
                <a:lnSpc>
                  <a:spcPts val="4963"/>
                </a:lnSpc>
              </a:pPr>
              <a:r>
                <a:rPr lang="en-US" sz="3545">
                  <a:solidFill>
                    <a:srgbClr val="C7FA64"/>
                  </a:solidFill>
                  <a:latin typeface="Neurial Grotesk 1"/>
                  <a:ea typeface="Neurial Grotesk 1"/>
                  <a:cs typeface="Neurial Grotesk 1"/>
                  <a:sym typeface="Neurial Grotesk 1"/>
                </a:rPr>
                <a:t>Million citizens connected</a:t>
              </a:r>
            </a:p>
            <a:p>
              <a:pPr algn="l">
                <a:lnSpc>
                  <a:spcPts val="4963"/>
                </a:lnSpc>
              </a:pPr>
              <a:r>
                <a:rPr lang="en-US" sz="3545">
                  <a:solidFill>
                    <a:srgbClr val="C7FA64"/>
                  </a:solidFill>
                  <a:latin typeface="Neurial Grotesk 1"/>
                  <a:ea typeface="Neurial Grotesk 1"/>
                  <a:cs typeface="Neurial Grotesk 1"/>
                  <a:sym typeface="Neurial Grotesk 1"/>
                </a:rPr>
                <a:t>in the EU</a:t>
              </a:r>
            </a:p>
            <a:p>
              <a:pPr algn="l">
                <a:lnSpc>
                  <a:spcPts val="4963"/>
                </a:lnSpc>
              </a:pPr>
              <a:endParaRPr lang="en-US" sz="3545">
                <a:solidFill>
                  <a:srgbClr val="C7FA64"/>
                </a:solidFill>
                <a:latin typeface="Neurial Grotesk 1"/>
                <a:ea typeface="Neurial Grotesk 1"/>
                <a:cs typeface="Neurial Grotesk 1"/>
                <a:sym typeface="Neurial Grotesk 1"/>
              </a:endParaRPr>
            </a:p>
            <a:p>
              <a:pPr algn="l">
                <a:lnSpc>
                  <a:spcPts val="4963"/>
                </a:lnSpc>
              </a:pPr>
              <a:r>
                <a:rPr lang="en-US" sz="3545">
                  <a:solidFill>
                    <a:srgbClr val="C7FA64"/>
                  </a:solidFill>
                  <a:latin typeface="Neurial Grotesk 1"/>
                  <a:ea typeface="Neurial Grotesk 1"/>
                  <a:cs typeface="Neurial Grotesk 1"/>
                  <a:sym typeface="Neurial Grotesk 1"/>
                </a:rPr>
                <a:t>DHC Networks in the EU</a:t>
              </a:r>
            </a:p>
            <a:p>
              <a:pPr algn="l">
                <a:lnSpc>
                  <a:spcPts val="4963"/>
                </a:lnSpc>
              </a:pPr>
              <a:endParaRPr lang="en-US" sz="3545">
                <a:solidFill>
                  <a:srgbClr val="C7FA64"/>
                </a:solidFill>
                <a:latin typeface="Neurial Grotesk 1"/>
                <a:ea typeface="Neurial Grotesk 1"/>
                <a:cs typeface="Neurial Grotesk 1"/>
                <a:sym typeface="Neurial Grotesk 1"/>
              </a:endParaRPr>
            </a:p>
            <a:p>
              <a:pPr algn="l">
                <a:lnSpc>
                  <a:spcPts val="4963"/>
                </a:lnSpc>
              </a:pPr>
              <a:r>
                <a:rPr lang="en-US" sz="3545">
                  <a:solidFill>
                    <a:srgbClr val="C7FA64"/>
                  </a:solidFill>
                  <a:latin typeface="Neurial Grotesk 1"/>
                  <a:ea typeface="Neurial Grotesk 1"/>
                  <a:cs typeface="Neurial Grotesk 1"/>
                  <a:sym typeface="Neurial Grotesk 1"/>
                </a:rPr>
                <a:t>% of renewable &amp; waste heat </a:t>
              </a:r>
            </a:p>
            <a:p>
              <a:pPr algn="l">
                <a:lnSpc>
                  <a:spcPts val="4963"/>
                </a:lnSpc>
              </a:pPr>
              <a:r>
                <a:rPr lang="en-US" sz="3545">
                  <a:solidFill>
                    <a:srgbClr val="C7FA64"/>
                  </a:solidFill>
                  <a:latin typeface="Neurial Grotesk 1"/>
                  <a:ea typeface="Neurial Grotesk 1"/>
                  <a:cs typeface="Neurial Grotesk 1"/>
                  <a:sym typeface="Neurial Grotesk 1"/>
                </a:rPr>
                <a:t>in the mix</a:t>
              </a:r>
            </a:p>
            <a:p>
              <a:pPr algn="l">
                <a:lnSpc>
                  <a:spcPts val="4963"/>
                </a:lnSpc>
              </a:pPr>
              <a:endParaRPr lang="en-US" sz="3545">
                <a:solidFill>
                  <a:srgbClr val="C7FA64"/>
                </a:solidFill>
                <a:latin typeface="Neurial Grotesk 1"/>
                <a:ea typeface="Neurial Grotesk 1"/>
                <a:cs typeface="Neurial Grotesk 1"/>
                <a:sym typeface="Neurial Grotesk 1"/>
              </a:endParaRPr>
            </a:p>
            <a:p>
              <a:pPr algn="l">
                <a:lnSpc>
                  <a:spcPts val="4963"/>
                </a:lnSpc>
              </a:pPr>
              <a:endParaRPr lang="en-US" sz="3545">
                <a:solidFill>
                  <a:srgbClr val="C7FA64"/>
                </a:solidFill>
                <a:latin typeface="Neurial Grotesk 1"/>
                <a:ea typeface="Neurial Grotesk 1"/>
                <a:cs typeface="Neurial Grotesk 1"/>
                <a:sym typeface="Neurial Grotesk 1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792894" y="1867591"/>
              <a:ext cx="1368283" cy="11385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139"/>
                </a:lnSpc>
              </a:pPr>
              <a:r>
                <a:rPr lang="en-US" sz="5099">
                  <a:solidFill>
                    <a:srgbClr val="C7FA64"/>
                  </a:solidFill>
                  <a:latin typeface="Neurial Grotesk 2"/>
                  <a:ea typeface="Neurial Grotesk 2"/>
                  <a:cs typeface="Neurial Grotesk 2"/>
                  <a:sym typeface="Neurial Grotesk 2"/>
                </a:rPr>
                <a:t>80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4094866"/>
              <a:ext cx="3166534" cy="11385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139"/>
                </a:lnSpc>
              </a:pPr>
              <a:r>
                <a:rPr lang="en-US" sz="5099">
                  <a:solidFill>
                    <a:srgbClr val="C7FA64"/>
                  </a:solidFill>
                  <a:latin typeface="Neurial Grotesk 2"/>
                  <a:ea typeface="Neurial Grotesk 2"/>
                  <a:cs typeface="Neurial Grotesk 2"/>
                  <a:sym typeface="Neurial Grotesk 2"/>
                </a:rPr>
                <a:t>19.000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025157" y="-104775"/>
              <a:ext cx="3166534" cy="11385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139"/>
                </a:lnSpc>
              </a:pPr>
              <a:r>
                <a:rPr lang="en-US" sz="5099">
                  <a:solidFill>
                    <a:srgbClr val="C7FA64"/>
                  </a:solidFill>
                  <a:latin typeface="Neurial Grotesk 2"/>
                  <a:ea typeface="Neurial Grotesk 2"/>
                  <a:cs typeface="Neurial Grotesk 2"/>
                  <a:sym typeface="Neurial Grotesk 2"/>
                </a:rPr>
                <a:t>13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558800" y="5819511"/>
              <a:ext cx="3166534" cy="11385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139"/>
                </a:lnSpc>
              </a:pPr>
              <a:r>
                <a:rPr lang="en-US" sz="5099">
                  <a:solidFill>
                    <a:srgbClr val="C7FA64"/>
                  </a:solidFill>
                  <a:latin typeface="Neurial Grotesk 2"/>
                  <a:ea typeface="Neurial Grotesk 2"/>
                  <a:cs typeface="Neurial Grotesk 2"/>
                  <a:sym typeface="Neurial Grotesk 2"/>
                </a:rPr>
                <a:t>44,1</a:t>
              </a: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9763037" y="7653165"/>
            <a:ext cx="8219833" cy="1099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3534E"/>
                </a:solidFill>
                <a:latin typeface="Neurial Grotesk 3"/>
                <a:ea typeface="Neurial Grotesk 3"/>
                <a:cs typeface="Neurial Grotesk 3"/>
                <a:sym typeface="Neurial Grotesk 3"/>
              </a:rPr>
              <a:t>Harnessing local recovered and renewables energy sources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9763037" y="412564"/>
            <a:ext cx="8219833" cy="6792436"/>
            <a:chOff x="0" y="0"/>
            <a:chExt cx="10959777" cy="905658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0959777" cy="9056582"/>
            </a:xfrm>
            <a:custGeom>
              <a:avLst/>
              <a:gdLst/>
              <a:ahLst/>
              <a:cxnLst/>
              <a:rect l="l" t="t" r="r" b="b"/>
              <a:pathLst>
                <a:path w="10959777" h="9056582">
                  <a:moveTo>
                    <a:pt x="0" y="0"/>
                  </a:moveTo>
                  <a:lnTo>
                    <a:pt x="10959777" y="0"/>
                  </a:lnTo>
                  <a:lnTo>
                    <a:pt x="10959777" y="9056582"/>
                  </a:lnTo>
                  <a:lnTo>
                    <a:pt x="0" y="90565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51944" t="-15198" r="-61991" b="-30428"/>
              </a:stretch>
            </a:blipFill>
            <a:ln w="38100" cap="sq">
              <a:solidFill>
                <a:srgbClr val="F5F1F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" name="Group 27"/>
            <p:cNvGrpSpPr/>
            <p:nvPr/>
          </p:nvGrpSpPr>
          <p:grpSpPr>
            <a:xfrm>
              <a:off x="7760671" y="4296052"/>
              <a:ext cx="2072548" cy="362878"/>
              <a:chOff x="0" y="0"/>
              <a:chExt cx="409392" cy="7168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409392" cy="71680"/>
              </a:xfrm>
              <a:custGeom>
                <a:avLst/>
                <a:gdLst/>
                <a:ahLst/>
                <a:cxnLst/>
                <a:rect l="l" t="t" r="r" b="b"/>
                <a:pathLst>
                  <a:path w="409392" h="71680">
                    <a:moveTo>
                      <a:pt x="0" y="0"/>
                    </a:moveTo>
                    <a:lnTo>
                      <a:pt x="409392" y="0"/>
                    </a:lnTo>
                    <a:lnTo>
                      <a:pt x="409392" y="71680"/>
                    </a:lnTo>
                    <a:lnTo>
                      <a:pt x="0" y="71680"/>
                    </a:lnTo>
                    <a:close/>
                  </a:path>
                </a:pathLst>
              </a:custGeom>
              <a:solidFill>
                <a:srgbClr val="F5F2F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57150"/>
                <a:ext cx="409392" cy="12883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sp>
          <p:nvSpPr>
            <p:cNvPr id="30" name="TextBox 30"/>
            <p:cNvSpPr txBox="1"/>
            <p:nvPr/>
          </p:nvSpPr>
          <p:spPr>
            <a:xfrm>
              <a:off x="7735271" y="4219871"/>
              <a:ext cx="1354534" cy="4390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18"/>
                </a:lnSpc>
                <a:spcBef>
                  <a:spcPct val="0"/>
                </a:spcBef>
              </a:pPr>
              <a:r>
                <a:rPr lang="en-US" sz="1941">
                  <a:solidFill>
                    <a:srgbClr val="03534E"/>
                  </a:solidFill>
                  <a:latin typeface="Neurial Grotesk 1"/>
                  <a:ea typeface="Neurial Grotesk 1"/>
                  <a:cs typeface="Neurial Grotesk 1"/>
                  <a:sym typeface="Neurial Grotesk 1"/>
                </a:rPr>
                <a:t>activities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0708" y="9278772"/>
            <a:ext cx="18360000" cy="1028700"/>
            <a:chOff x="0" y="0"/>
            <a:chExt cx="24480000" cy="1371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479377" cy="1371600"/>
            </a:xfrm>
            <a:custGeom>
              <a:avLst/>
              <a:gdLst/>
              <a:ahLst/>
              <a:cxnLst/>
              <a:rect l="l" t="t" r="r" b="b"/>
              <a:pathLst>
                <a:path w="24479377" h="1371600">
                  <a:moveTo>
                    <a:pt x="24479377" y="1371600"/>
                  </a:moveTo>
                  <a:lnTo>
                    <a:pt x="0" y="1371600"/>
                  </a:lnTo>
                  <a:lnTo>
                    <a:pt x="0" y="0"/>
                  </a:lnTo>
                  <a:lnTo>
                    <a:pt x="24479377" y="0"/>
                  </a:lnTo>
                  <a:lnTo>
                    <a:pt x="24479377" y="1371600"/>
                  </a:lnTo>
                  <a:close/>
                </a:path>
              </a:pathLst>
            </a:custGeom>
            <a:solidFill>
              <a:srgbClr val="03534E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314248" y="9477056"/>
            <a:ext cx="1868805" cy="594995"/>
          </a:xfrm>
          <a:custGeom>
            <a:avLst/>
            <a:gdLst/>
            <a:ahLst/>
            <a:cxnLst/>
            <a:rect l="l" t="t" r="r" b="b"/>
            <a:pathLst>
              <a:path w="1868805" h="594995">
                <a:moveTo>
                  <a:pt x="0" y="0"/>
                </a:moveTo>
                <a:lnTo>
                  <a:pt x="1868805" y="0"/>
                </a:lnTo>
                <a:lnTo>
                  <a:pt x="1868805" y="594994"/>
                </a:lnTo>
                <a:lnTo>
                  <a:pt x="0" y="5949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-30708" y="135338"/>
            <a:ext cx="18318708" cy="1133358"/>
            <a:chOff x="0" y="0"/>
            <a:chExt cx="24424944" cy="151114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424945" cy="1511144"/>
            </a:xfrm>
            <a:custGeom>
              <a:avLst/>
              <a:gdLst/>
              <a:ahLst/>
              <a:cxnLst/>
              <a:rect l="l" t="t" r="r" b="b"/>
              <a:pathLst>
                <a:path w="24424945" h="1511144">
                  <a:moveTo>
                    <a:pt x="0" y="0"/>
                  </a:moveTo>
                  <a:lnTo>
                    <a:pt x="24424945" y="0"/>
                  </a:lnTo>
                  <a:lnTo>
                    <a:pt x="24424945" y="1511144"/>
                  </a:lnTo>
                  <a:lnTo>
                    <a:pt x="0" y="151114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47625"/>
              <a:ext cx="24424944" cy="146351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5615"/>
                </a:lnSpc>
              </a:pPr>
              <a:r>
                <a:rPr lang="en-US" sz="5199">
                  <a:solidFill>
                    <a:srgbClr val="03534E"/>
                  </a:solidFill>
                  <a:latin typeface="Neurial Grotesk 3"/>
                  <a:ea typeface="Neurial Grotesk 3"/>
                  <a:cs typeface="Neurial Grotesk 3"/>
                  <a:sym typeface="Neurial Grotesk 3"/>
                </a:rPr>
                <a:t>On the cusp of a clean energy revolution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772910" y="3185498"/>
            <a:ext cx="1505878" cy="1105116"/>
            <a:chOff x="0" y="0"/>
            <a:chExt cx="421652" cy="30943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1652" cy="309437"/>
            </a:xfrm>
            <a:custGeom>
              <a:avLst/>
              <a:gdLst/>
              <a:ahLst/>
              <a:cxnLst/>
              <a:rect l="l" t="t" r="r" b="b"/>
              <a:pathLst>
                <a:path w="421652" h="309437">
                  <a:moveTo>
                    <a:pt x="154719" y="0"/>
                  </a:moveTo>
                  <a:lnTo>
                    <a:pt x="266934" y="0"/>
                  </a:lnTo>
                  <a:cubicBezTo>
                    <a:pt x="352382" y="0"/>
                    <a:pt x="421652" y="69270"/>
                    <a:pt x="421652" y="154719"/>
                  </a:cubicBezTo>
                  <a:lnTo>
                    <a:pt x="421652" y="154719"/>
                  </a:lnTo>
                  <a:cubicBezTo>
                    <a:pt x="421652" y="195753"/>
                    <a:pt x="405352" y="235106"/>
                    <a:pt x="376336" y="264121"/>
                  </a:cubicBezTo>
                  <a:cubicBezTo>
                    <a:pt x="347321" y="293137"/>
                    <a:pt x="307967" y="309437"/>
                    <a:pt x="266934" y="309437"/>
                  </a:cubicBezTo>
                  <a:lnTo>
                    <a:pt x="154719" y="309437"/>
                  </a:lnTo>
                  <a:cubicBezTo>
                    <a:pt x="113685" y="309437"/>
                    <a:pt x="74331" y="293137"/>
                    <a:pt x="45316" y="264121"/>
                  </a:cubicBezTo>
                  <a:cubicBezTo>
                    <a:pt x="16301" y="235106"/>
                    <a:pt x="0" y="195753"/>
                    <a:pt x="0" y="154719"/>
                  </a:cubicBezTo>
                  <a:lnTo>
                    <a:pt x="0" y="154719"/>
                  </a:lnTo>
                  <a:cubicBezTo>
                    <a:pt x="0" y="113685"/>
                    <a:pt x="16301" y="74331"/>
                    <a:pt x="45316" y="45316"/>
                  </a:cubicBezTo>
                  <a:cubicBezTo>
                    <a:pt x="74331" y="16301"/>
                    <a:pt x="113685" y="0"/>
                    <a:pt x="154719" y="0"/>
                  </a:cubicBezTo>
                  <a:close/>
                </a:path>
              </a:pathLst>
            </a:custGeom>
            <a:solidFill>
              <a:srgbClr val="00877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421652" cy="3856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760"/>
                </a:lnSpc>
                <a:spcBef>
                  <a:spcPct val="0"/>
                </a:spcBef>
              </a:pPr>
              <a:r>
                <a:rPr lang="en-US" sz="3400">
                  <a:solidFill>
                    <a:srgbClr val="F5F2F0"/>
                  </a:solidFill>
                  <a:latin typeface="Neurial Grotesk 2"/>
                  <a:ea typeface="Neurial Grotesk 2"/>
                  <a:cs typeface="Neurial Grotesk 2"/>
                  <a:sym typeface="Neurial Grotesk 2"/>
                </a:rPr>
                <a:t>+9.7%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772910" y="5955176"/>
            <a:ext cx="1505878" cy="1105116"/>
            <a:chOff x="0" y="0"/>
            <a:chExt cx="421652" cy="30943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21652" cy="309437"/>
            </a:xfrm>
            <a:custGeom>
              <a:avLst/>
              <a:gdLst/>
              <a:ahLst/>
              <a:cxnLst/>
              <a:rect l="l" t="t" r="r" b="b"/>
              <a:pathLst>
                <a:path w="421652" h="309437">
                  <a:moveTo>
                    <a:pt x="154719" y="0"/>
                  </a:moveTo>
                  <a:lnTo>
                    <a:pt x="266934" y="0"/>
                  </a:lnTo>
                  <a:cubicBezTo>
                    <a:pt x="352382" y="0"/>
                    <a:pt x="421652" y="69270"/>
                    <a:pt x="421652" y="154719"/>
                  </a:cubicBezTo>
                  <a:lnTo>
                    <a:pt x="421652" y="154719"/>
                  </a:lnTo>
                  <a:cubicBezTo>
                    <a:pt x="421652" y="195753"/>
                    <a:pt x="405352" y="235106"/>
                    <a:pt x="376336" y="264121"/>
                  </a:cubicBezTo>
                  <a:cubicBezTo>
                    <a:pt x="347321" y="293137"/>
                    <a:pt x="307967" y="309437"/>
                    <a:pt x="266934" y="309437"/>
                  </a:cubicBezTo>
                  <a:lnTo>
                    <a:pt x="154719" y="309437"/>
                  </a:lnTo>
                  <a:cubicBezTo>
                    <a:pt x="113685" y="309437"/>
                    <a:pt x="74331" y="293137"/>
                    <a:pt x="45316" y="264121"/>
                  </a:cubicBezTo>
                  <a:cubicBezTo>
                    <a:pt x="16301" y="235106"/>
                    <a:pt x="0" y="195753"/>
                    <a:pt x="0" y="154719"/>
                  </a:cubicBezTo>
                  <a:lnTo>
                    <a:pt x="0" y="154719"/>
                  </a:lnTo>
                  <a:cubicBezTo>
                    <a:pt x="0" y="113685"/>
                    <a:pt x="16301" y="74331"/>
                    <a:pt x="45316" y="45316"/>
                  </a:cubicBezTo>
                  <a:cubicBezTo>
                    <a:pt x="74331" y="16301"/>
                    <a:pt x="113685" y="0"/>
                    <a:pt x="154719" y="0"/>
                  </a:cubicBezTo>
                  <a:close/>
                </a:path>
              </a:pathLst>
            </a:custGeom>
            <a:solidFill>
              <a:srgbClr val="00877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421652" cy="3856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759"/>
                </a:lnSpc>
                <a:spcBef>
                  <a:spcPct val="0"/>
                </a:spcBef>
              </a:pPr>
              <a:r>
                <a:rPr lang="en-US" sz="3399">
                  <a:solidFill>
                    <a:srgbClr val="F5F2F0"/>
                  </a:solidFill>
                  <a:latin typeface="Neurial Grotesk 2"/>
                  <a:ea typeface="Neurial Grotesk 2"/>
                  <a:cs typeface="Neurial Grotesk 2"/>
                  <a:sym typeface="Neurial Grotesk 2"/>
                </a:rPr>
                <a:t>+44%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772910" y="7305901"/>
            <a:ext cx="1505878" cy="1105116"/>
            <a:chOff x="0" y="0"/>
            <a:chExt cx="421652" cy="30943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21652" cy="309437"/>
            </a:xfrm>
            <a:custGeom>
              <a:avLst/>
              <a:gdLst/>
              <a:ahLst/>
              <a:cxnLst/>
              <a:rect l="l" t="t" r="r" b="b"/>
              <a:pathLst>
                <a:path w="421652" h="309437">
                  <a:moveTo>
                    <a:pt x="154719" y="0"/>
                  </a:moveTo>
                  <a:lnTo>
                    <a:pt x="266934" y="0"/>
                  </a:lnTo>
                  <a:cubicBezTo>
                    <a:pt x="352382" y="0"/>
                    <a:pt x="421652" y="69270"/>
                    <a:pt x="421652" y="154719"/>
                  </a:cubicBezTo>
                  <a:lnTo>
                    <a:pt x="421652" y="154719"/>
                  </a:lnTo>
                  <a:cubicBezTo>
                    <a:pt x="421652" y="195753"/>
                    <a:pt x="405352" y="235106"/>
                    <a:pt x="376336" y="264121"/>
                  </a:cubicBezTo>
                  <a:cubicBezTo>
                    <a:pt x="347321" y="293137"/>
                    <a:pt x="307967" y="309437"/>
                    <a:pt x="266934" y="309437"/>
                  </a:cubicBezTo>
                  <a:lnTo>
                    <a:pt x="154719" y="309437"/>
                  </a:lnTo>
                  <a:cubicBezTo>
                    <a:pt x="113685" y="309437"/>
                    <a:pt x="74331" y="293137"/>
                    <a:pt x="45316" y="264121"/>
                  </a:cubicBezTo>
                  <a:cubicBezTo>
                    <a:pt x="16301" y="235106"/>
                    <a:pt x="0" y="195753"/>
                    <a:pt x="0" y="154719"/>
                  </a:cubicBezTo>
                  <a:lnTo>
                    <a:pt x="0" y="154719"/>
                  </a:lnTo>
                  <a:cubicBezTo>
                    <a:pt x="0" y="113685"/>
                    <a:pt x="16301" y="74331"/>
                    <a:pt x="45316" y="45316"/>
                  </a:cubicBezTo>
                  <a:cubicBezTo>
                    <a:pt x="74331" y="16301"/>
                    <a:pt x="113685" y="0"/>
                    <a:pt x="154719" y="0"/>
                  </a:cubicBezTo>
                  <a:close/>
                </a:path>
              </a:pathLst>
            </a:custGeom>
            <a:solidFill>
              <a:srgbClr val="00877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76200"/>
              <a:ext cx="421652" cy="3856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759"/>
                </a:lnSpc>
                <a:spcBef>
                  <a:spcPct val="0"/>
                </a:spcBef>
              </a:pPr>
              <a:r>
                <a:rPr lang="en-US" sz="3399">
                  <a:solidFill>
                    <a:srgbClr val="F5F2F0"/>
                  </a:solidFill>
                  <a:latin typeface="Neurial Grotesk 2"/>
                  <a:ea typeface="Neurial Grotesk 2"/>
                  <a:cs typeface="Neurial Grotesk 2"/>
                  <a:sym typeface="Neurial Grotesk 2"/>
                </a:rPr>
                <a:t>+80%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772910" y="4609102"/>
            <a:ext cx="1505878" cy="1105116"/>
            <a:chOff x="0" y="0"/>
            <a:chExt cx="421652" cy="30943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21652" cy="309437"/>
            </a:xfrm>
            <a:custGeom>
              <a:avLst/>
              <a:gdLst/>
              <a:ahLst/>
              <a:cxnLst/>
              <a:rect l="l" t="t" r="r" b="b"/>
              <a:pathLst>
                <a:path w="421652" h="309437">
                  <a:moveTo>
                    <a:pt x="154719" y="0"/>
                  </a:moveTo>
                  <a:lnTo>
                    <a:pt x="266934" y="0"/>
                  </a:lnTo>
                  <a:cubicBezTo>
                    <a:pt x="352382" y="0"/>
                    <a:pt x="421652" y="69270"/>
                    <a:pt x="421652" y="154719"/>
                  </a:cubicBezTo>
                  <a:lnTo>
                    <a:pt x="421652" y="154719"/>
                  </a:lnTo>
                  <a:cubicBezTo>
                    <a:pt x="421652" y="195753"/>
                    <a:pt x="405352" y="235106"/>
                    <a:pt x="376336" y="264121"/>
                  </a:cubicBezTo>
                  <a:cubicBezTo>
                    <a:pt x="347321" y="293137"/>
                    <a:pt x="307967" y="309437"/>
                    <a:pt x="266934" y="309437"/>
                  </a:cubicBezTo>
                  <a:lnTo>
                    <a:pt x="154719" y="309437"/>
                  </a:lnTo>
                  <a:cubicBezTo>
                    <a:pt x="113685" y="309437"/>
                    <a:pt x="74331" y="293137"/>
                    <a:pt x="45316" y="264121"/>
                  </a:cubicBezTo>
                  <a:cubicBezTo>
                    <a:pt x="16301" y="235106"/>
                    <a:pt x="0" y="195753"/>
                    <a:pt x="0" y="154719"/>
                  </a:cubicBezTo>
                  <a:lnTo>
                    <a:pt x="0" y="154719"/>
                  </a:lnTo>
                  <a:cubicBezTo>
                    <a:pt x="0" y="113685"/>
                    <a:pt x="16301" y="74331"/>
                    <a:pt x="45316" y="45316"/>
                  </a:cubicBezTo>
                  <a:cubicBezTo>
                    <a:pt x="74331" y="16301"/>
                    <a:pt x="113685" y="0"/>
                    <a:pt x="154719" y="0"/>
                  </a:cubicBezTo>
                  <a:close/>
                </a:path>
              </a:pathLst>
            </a:custGeom>
            <a:solidFill>
              <a:srgbClr val="00877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76200"/>
              <a:ext cx="421652" cy="3856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759"/>
                </a:lnSpc>
                <a:spcBef>
                  <a:spcPct val="0"/>
                </a:spcBef>
              </a:pPr>
              <a:r>
                <a:rPr lang="en-US" sz="3399">
                  <a:solidFill>
                    <a:srgbClr val="F5F2F0"/>
                  </a:solidFill>
                  <a:latin typeface="Neurial Grotesk 2"/>
                  <a:ea typeface="Neurial Grotesk 2"/>
                  <a:cs typeface="Neurial Grotesk 2"/>
                  <a:sym typeface="Neurial Grotesk 2"/>
                </a:rPr>
                <a:t>+20%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815568" y="1678271"/>
            <a:ext cx="4743890" cy="557847"/>
            <a:chOff x="0" y="0"/>
            <a:chExt cx="1369391" cy="16103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369391" cy="161030"/>
            </a:xfrm>
            <a:custGeom>
              <a:avLst/>
              <a:gdLst/>
              <a:ahLst/>
              <a:cxnLst/>
              <a:rect l="l" t="t" r="r" b="b"/>
              <a:pathLst>
                <a:path w="1369391" h="161030">
                  <a:moveTo>
                    <a:pt x="80515" y="0"/>
                  </a:moveTo>
                  <a:lnTo>
                    <a:pt x="1288875" y="0"/>
                  </a:lnTo>
                  <a:cubicBezTo>
                    <a:pt x="1310229" y="0"/>
                    <a:pt x="1330709" y="8483"/>
                    <a:pt x="1345808" y="23582"/>
                  </a:cubicBezTo>
                  <a:cubicBezTo>
                    <a:pt x="1360908" y="38682"/>
                    <a:pt x="1369391" y="59161"/>
                    <a:pt x="1369391" y="80515"/>
                  </a:cubicBezTo>
                  <a:lnTo>
                    <a:pt x="1369391" y="80515"/>
                  </a:lnTo>
                  <a:cubicBezTo>
                    <a:pt x="1369391" y="101869"/>
                    <a:pt x="1360908" y="122349"/>
                    <a:pt x="1345808" y="137448"/>
                  </a:cubicBezTo>
                  <a:cubicBezTo>
                    <a:pt x="1330709" y="152548"/>
                    <a:pt x="1310229" y="161030"/>
                    <a:pt x="1288875" y="161030"/>
                  </a:cubicBezTo>
                  <a:lnTo>
                    <a:pt x="80515" y="161030"/>
                  </a:lnTo>
                  <a:cubicBezTo>
                    <a:pt x="59161" y="161030"/>
                    <a:pt x="38682" y="152548"/>
                    <a:pt x="23582" y="137448"/>
                  </a:cubicBezTo>
                  <a:cubicBezTo>
                    <a:pt x="8483" y="122349"/>
                    <a:pt x="0" y="101869"/>
                    <a:pt x="0" y="80515"/>
                  </a:cubicBezTo>
                  <a:lnTo>
                    <a:pt x="0" y="80515"/>
                  </a:lnTo>
                  <a:cubicBezTo>
                    <a:pt x="0" y="59161"/>
                    <a:pt x="8483" y="38682"/>
                    <a:pt x="23582" y="23582"/>
                  </a:cubicBezTo>
                  <a:cubicBezTo>
                    <a:pt x="38682" y="8483"/>
                    <a:pt x="59161" y="0"/>
                    <a:pt x="80515" y="0"/>
                  </a:cubicBezTo>
                  <a:close/>
                </a:path>
              </a:pathLst>
            </a:custGeom>
            <a:solidFill>
              <a:srgbClr val="C8FA6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57150"/>
              <a:ext cx="1369391" cy="2181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>
                  <a:solidFill>
                    <a:srgbClr val="03544F"/>
                  </a:solidFill>
                  <a:latin typeface="Neurial Grotesk 2"/>
                  <a:ea typeface="Neurial Grotesk 2"/>
                  <a:cs typeface="Neurial Grotesk 2"/>
                  <a:sym typeface="Neurial Grotesk 2"/>
                </a:rPr>
                <a:t>DHC Market Outlook 2025</a:t>
              </a:r>
            </a:p>
          </p:txBody>
        </p:sp>
      </p:grpSp>
      <p:sp>
        <p:nvSpPr>
          <p:cNvPr id="23" name="Freeform 23"/>
          <p:cNvSpPr/>
          <p:nvPr/>
        </p:nvSpPr>
        <p:spPr>
          <a:xfrm>
            <a:off x="2918746" y="5161660"/>
            <a:ext cx="2537533" cy="3580792"/>
          </a:xfrm>
          <a:custGeom>
            <a:avLst/>
            <a:gdLst/>
            <a:ahLst/>
            <a:cxnLst/>
            <a:rect l="l" t="t" r="r" b="b"/>
            <a:pathLst>
              <a:path w="2537533" h="3580792">
                <a:moveTo>
                  <a:pt x="0" y="0"/>
                </a:moveTo>
                <a:lnTo>
                  <a:pt x="2537534" y="0"/>
                </a:lnTo>
                <a:lnTo>
                  <a:pt x="2537534" y="3580792"/>
                </a:lnTo>
                <a:lnTo>
                  <a:pt x="0" y="35807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TextBox 24"/>
          <p:cNvSpPr txBox="1"/>
          <p:nvPr/>
        </p:nvSpPr>
        <p:spPr>
          <a:xfrm>
            <a:off x="1248651" y="2650592"/>
            <a:ext cx="6897702" cy="2148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03544F"/>
                </a:solidFill>
                <a:latin typeface="Neurial Grotesk 1"/>
                <a:ea typeface="Neurial Grotesk 1"/>
                <a:cs typeface="Neurial Grotesk 1"/>
                <a:sym typeface="Neurial Grotesk 1"/>
              </a:rPr>
              <a:t>Trends:</a:t>
            </a:r>
          </a:p>
          <a:p>
            <a:pPr algn="l">
              <a:lnSpc>
                <a:spcPts val="1400"/>
              </a:lnSpc>
            </a:pPr>
            <a:endParaRPr lang="en-US" sz="2799">
              <a:solidFill>
                <a:srgbClr val="03544F"/>
              </a:solidFill>
              <a:latin typeface="Neurial Grotesk 1"/>
              <a:ea typeface="Neurial Grotesk 1"/>
              <a:cs typeface="Neurial Grotesk 1"/>
              <a:sym typeface="Neurial Grotesk 1"/>
            </a:endParaRPr>
          </a:p>
          <a:p>
            <a:pPr marL="604518" lvl="1" indent="-302259" algn="l">
              <a:lnSpc>
                <a:spcPts val="3919"/>
              </a:lnSpc>
              <a:buAutoNum type="arabicPeriod"/>
            </a:pPr>
            <a:r>
              <a:rPr lang="en-US" sz="2799">
                <a:solidFill>
                  <a:srgbClr val="03544F"/>
                </a:solidFill>
                <a:latin typeface="Neurial Grotesk 1"/>
                <a:ea typeface="Neurial Grotesk 1"/>
                <a:cs typeface="Neurial Grotesk 1"/>
                <a:sym typeface="Neurial Grotesk 1"/>
              </a:rPr>
              <a:t> Defossilisation &amp; Diversification</a:t>
            </a:r>
          </a:p>
          <a:p>
            <a:pPr marL="604518" lvl="1" indent="-302259" algn="l">
              <a:lnSpc>
                <a:spcPts val="3919"/>
              </a:lnSpc>
              <a:buAutoNum type="arabicPeriod"/>
            </a:pPr>
            <a:r>
              <a:rPr lang="en-US" sz="2799">
                <a:solidFill>
                  <a:srgbClr val="03544F"/>
                </a:solidFill>
                <a:latin typeface="Neurial Grotesk 1"/>
                <a:ea typeface="Neurial Grotesk 1"/>
                <a:cs typeface="Neurial Grotesk 1"/>
                <a:sym typeface="Neurial Grotesk 1"/>
              </a:rPr>
              <a:t> Electrification &amp; System Integration</a:t>
            </a:r>
          </a:p>
          <a:p>
            <a:pPr marL="604518" lvl="1" indent="-302259" algn="l">
              <a:lnSpc>
                <a:spcPts val="3919"/>
              </a:lnSpc>
              <a:buAutoNum type="arabicPeriod"/>
            </a:pPr>
            <a:r>
              <a:rPr lang="en-US" sz="2799">
                <a:solidFill>
                  <a:srgbClr val="03544F"/>
                </a:solidFill>
                <a:latin typeface="Neurial Grotesk 1"/>
                <a:ea typeface="Neurial Grotesk 1"/>
                <a:cs typeface="Neurial Grotesk 1"/>
                <a:sym typeface="Neurial Grotesk 1"/>
              </a:rPr>
              <a:t> Expansion &amp; Growth</a:t>
            </a:r>
          </a:p>
        </p:txBody>
      </p:sp>
      <p:sp>
        <p:nvSpPr>
          <p:cNvPr id="25" name="AutoShape 25"/>
          <p:cNvSpPr/>
          <p:nvPr/>
        </p:nvSpPr>
        <p:spPr>
          <a:xfrm>
            <a:off x="7995823" y="1678271"/>
            <a:ext cx="0" cy="7283670"/>
          </a:xfrm>
          <a:prstGeom prst="line">
            <a:avLst/>
          </a:prstGeom>
          <a:ln w="47625" cap="flat">
            <a:solidFill>
              <a:srgbClr val="03544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6" name="Group 26"/>
          <p:cNvGrpSpPr/>
          <p:nvPr/>
        </p:nvGrpSpPr>
        <p:grpSpPr>
          <a:xfrm rot="5400000">
            <a:off x="7590021" y="4891356"/>
            <a:ext cx="1256823" cy="445219"/>
            <a:chOff x="0" y="0"/>
            <a:chExt cx="812800" cy="287928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287928"/>
            </a:xfrm>
            <a:custGeom>
              <a:avLst/>
              <a:gdLst/>
              <a:ahLst/>
              <a:cxnLst/>
              <a:rect l="l" t="t" r="r" b="b"/>
              <a:pathLst>
                <a:path w="812800" h="287928">
                  <a:moveTo>
                    <a:pt x="406400" y="0"/>
                  </a:moveTo>
                  <a:lnTo>
                    <a:pt x="812800" y="287928"/>
                  </a:lnTo>
                  <a:lnTo>
                    <a:pt x="0" y="287928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3544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127000" y="76531"/>
              <a:ext cx="558800" cy="1908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>
            <a:off x="15858352" y="7858459"/>
            <a:ext cx="2206112" cy="2213591"/>
          </a:xfrm>
          <a:custGeom>
            <a:avLst/>
            <a:gdLst/>
            <a:ahLst/>
            <a:cxnLst/>
            <a:rect l="l" t="t" r="r" b="b"/>
            <a:pathLst>
              <a:path w="2206112" h="2213591">
                <a:moveTo>
                  <a:pt x="0" y="0"/>
                </a:moveTo>
                <a:lnTo>
                  <a:pt x="2206112" y="0"/>
                </a:lnTo>
                <a:lnTo>
                  <a:pt x="2206112" y="2213591"/>
                </a:lnTo>
                <a:lnTo>
                  <a:pt x="0" y="221359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TextBox 30"/>
          <p:cNvSpPr txBox="1"/>
          <p:nvPr/>
        </p:nvSpPr>
        <p:spPr>
          <a:xfrm>
            <a:off x="11665820" y="3128348"/>
            <a:ext cx="6118998" cy="1045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11"/>
              </a:lnSpc>
            </a:pPr>
            <a:r>
              <a:rPr lang="en-US" sz="3008">
                <a:solidFill>
                  <a:srgbClr val="03544F"/>
                </a:solidFill>
                <a:latin typeface="Neurial Grotesk 1"/>
                <a:ea typeface="Neurial Grotesk 1"/>
                <a:cs typeface="Neurial Grotesk 1"/>
                <a:sym typeface="Neurial Grotesk 1"/>
              </a:rPr>
              <a:t>Growth over the past 5 years on the largest markets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1665820" y="4610563"/>
            <a:ext cx="5171780" cy="1045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11"/>
              </a:lnSpc>
              <a:spcBef>
                <a:spcPct val="0"/>
              </a:spcBef>
            </a:pPr>
            <a:r>
              <a:rPr lang="en-US" sz="3008">
                <a:solidFill>
                  <a:srgbClr val="03544F"/>
                </a:solidFill>
                <a:latin typeface="Neurial Grotesk 1"/>
                <a:ea typeface="Neurial Grotesk 1"/>
                <a:cs typeface="Neurial Grotesk 1"/>
                <a:sym typeface="Neurial Grotesk 1"/>
              </a:rPr>
              <a:t>W</a:t>
            </a:r>
            <a:r>
              <a:rPr lang="en-US" sz="3008" u="none" strike="noStrike">
                <a:solidFill>
                  <a:srgbClr val="03544F"/>
                </a:solidFill>
                <a:latin typeface="Neurial Grotesk 1"/>
                <a:ea typeface="Neurial Grotesk 1"/>
                <a:cs typeface="Neurial Grotesk 1"/>
                <a:sym typeface="Neurial Grotesk 1"/>
              </a:rPr>
              <a:t>aste heat supply, reaching 4.1% of the mix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1665820" y="6222714"/>
            <a:ext cx="4884701" cy="512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11"/>
              </a:lnSpc>
              <a:spcBef>
                <a:spcPct val="0"/>
              </a:spcBef>
            </a:pPr>
            <a:r>
              <a:rPr lang="en-US" sz="3008">
                <a:solidFill>
                  <a:srgbClr val="03544F"/>
                </a:solidFill>
                <a:latin typeface="Neurial Grotesk 1"/>
                <a:ea typeface="Neurial Grotesk 1"/>
                <a:cs typeface="Neurial Grotesk 1"/>
                <a:sym typeface="Neurial Grotesk 1"/>
              </a:rPr>
              <a:t>L</a:t>
            </a:r>
            <a:r>
              <a:rPr lang="en-US" sz="3008" u="none" strike="noStrike">
                <a:solidFill>
                  <a:srgbClr val="03544F"/>
                </a:solidFill>
                <a:latin typeface="Neurial Grotesk 1"/>
                <a:ea typeface="Neurial Grotesk 1"/>
                <a:cs typeface="Neurial Grotesk 1"/>
                <a:sym typeface="Neurial Grotesk 1"/>
              </a:rPr>
              <a:t>arge heat pumps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1665820" y="7609929"/>
            <a:ext cx="4884701" cy="512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11"/>
              </a:lnSpc>
              <a:spcBef>
                <a:spcPct val="0"/>
              </a:spcBef>
            </a:pPr>
            <a:r>
              <a:rPr lang="en-US" sz="3008">
                <a:solidFill>
                  <a:srgbClr val="03544F"/>
                </a:solidFill>
                <a:latin typeface="Neurial Grotesk 1"/>
                <a:ea typeface="Neurial Grotesk 1"/>
                <a:cs typeface="Neurial Grotesk 1"/>
                <a:sym typeface="Neurial Grotesk 1"/>
              </a:rPr>
              <a:t>E</a:t>
            </a:r>
            <a:r>
              <a:rPr lang="en-US" sz="3008" u="none" strike="noStrike">
                <a:solidFill>
                  <a:srgbClr val="03544F"/>
                </a:solidFill>
                <a:latin typeface="Neurial Grotesk 1"/>
                <a:ea typeface="Neurial Grotesk 1"/>
                <a:cs typeface="Neurial Grotesk 1"/>
                <a:sym typeface="Neurial Grotesk 1"/>
              </a:rPr>
              <a:t>lectric boilers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9859033" y="2091725"/>
            <a:ext cx="5558218" cy="5984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13"/>
              </a:lnSpc>
            </a:pPr>
            <a:r>
              <a:rPr lang="en-US" sz="3438">
                <a:solidFill>
                  <a:srgbClr val="03544F"/>
                </a:solidFill>
                <a:latin typeface="Neurial Grotesk 3"/>
                <a:ea typeface="Neurial Grotesk 3"/>
                <a:cs typeface="Neurial Grotesk 3"/>
                <a:sym typeface="Neurial Grotesk 3"/>
              </a:rPr>
              <a:t>from 2022 to 2023: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040438"/>
            <a:ext cx="18288000" cy="1245692"/>
          </a:xfrm>
          <a:custGeom>
            <a:avLst/>
            <a:gdLst/>
            <a:ahLst/>
            <a:cxnLst/>
            <a:rect l="l" t="t" r="r" b="b"/>
            <a:pathLst>
              <a:path w="18288000" h="1245692">
                <a:moveTo>
                  <a:pt x="0" y="0"/>
                </a:moveTo>
                <a:lnTo>
                  <a:pt x="18288000" y="0"/>
                </a:lnTo>
                <a:lnTo>
                  <a:pt x="18288000" y="1245692"/>
                </a:lnTo>
                <a:lnTo>
                  <a:pt x="0" y="12456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0" y="342096"/>
            <a:ext cx="18288000" cy="736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15"/>
              </a:lnSpc>
              <a:spcBef>
                <a:spcPct val="0"/>
              </a:spcBef>
            </a:pPr>
            <a:r>
              <a:rPr lang="en-US" sz="5199" b="1" u="none" strike="noStrike">
                <a:solidFill>
                  <a:srgbClr val="03534E"/>
                </a:solidFill>
                <a:latin typeface="Neurial Grotesk 3"/>
                <a:ea typeface="Neurial Grotesk 3"/>
                <a:cs typeface="Neurial Grotesk 3"/>
                <a:sym typeface="Neurial Grotesk 3"/>
              </a:rPr>
              <a:t>We have what it takes!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9258300"/>
            <a:ext cx="18288000" cy="1028700"/>
            <a:chOff x="0" y="0"/>
            <a:chExt cx="24384000" cy="137160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4384000" cy="1371600"/>
              <a:chOff x="0" y="0"/>
              <a:chExt cx="4816593" cy="270933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816592" cy="270933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270933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270933"/>
                    </a:lnTo>
                    <a:lnTo>
                      <a:pt x="0" y="270933"/>
                    </a:lnTo>
                    <a:close/>
                  </a:path>
                </a:pathLst>
              </a:custGeom>
              <a:solidFill>
                <a:srgbClr val="03544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57150"/>
                <a:ext cx="4816593" cy="3280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356519" y="249937"/>
              <a:ext cx="2615180" cy="871727"/>
            </a:xfrm>
            <a:custGeom>
              <a:avLst/>
              <a:gdLst/>
              <a:ahLst/>
              <a:cxnLst/>
              <a:rect l="l" t="t" r="r" b="b"/>
              <a:pathLst>
                <a:path w="2615180" h="871727">
                  <a:moveTo>
                    <a:pt x="0" y="0"/>
                  </a:moveTo>
                  <a:lnTo>
                    <a:pt x="2615180" y="0"/>
                  </a:lnTo>
                  <a:lnTo>
                    <a:pt x="2615180" y="871726"/>
                  </a:lnTo>
                  <a:lnTo>
                    <a:pt x="0" y="8717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8694400" y="427565"/>
              <a:ext cx="5191488" cy="42746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2800"/>
                </a:lnSpc>
                <a:spcBef>
                  <a:spcPct val="0"/>
                </a:spcBef>
              </a:pPr>
              <a:r>
                <a:rPr lang="en-US" sz="2000" dirty="0">
                  <a:solidFill>
                    <a:srgbClr val="C8FA64"/>
                  </a:solidFill>
                  <a:latin typeface="Neurial Grotesk 1"/>
                  <a:ea typeface="Neurial Grotesk 1"/>
                  <a:cs typeface="Neurial Grotesk 1"/>
                  <a:sym typeface="Neurial Grotesk 1"/>
                </a:rPr>
                <a:t>The Heating &amp; Cooling Network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2943131" y="1697693"/>
            <a:ext cx="12225274" cy="5146212"/>
          </a:xfrm>
          <a:custGeom>
            <a:avLst/>
            <a:gdLst/>
            <a:ahLst/>
            <a:cxnLst/>
            <a:rect l="l" t="t" r="r" b="b"/>
            <a:pathLst>
              <a:path w="12225274" h="5146212">
                <a:moveTo>
                  <a:pt x="0" y="0"/>
                </a:moveTo>
                <a:lnTo>
                  <a:pt x="12225274" y="0"/>
                </a:lnTo>
                <a:lnTo>
                  <a:pt x="12225274" y="5146213"/>
                </a:lnTo>
                <a:lnTo>
                  <a:pt x="0" y="514621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066800" y="7241187"/>
            <a:ext cx="15743604" cy="1443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85"/>
              </a:lnSpc>
              <a:spcBef>
                <a:spcPct val="0"/>
              </a:spcBef>
            </a:pPr>
            <a:r>
              <a:rPr lang="en-US" sz="2775" dirty="0">
                <a:solidFill>
                  <a:srgbClr val="03544F"/>
                </a:solidFill>
                <a:latin typeface="Neurial Grotesk 3"/>
                <a:ea typeface="Neurial Grotesk 3"/>
                <a:cs typeface="Neurial Grotesk 3"/>
                <a:sym typeface="Neurial Grotesk 3"/>
              </a:rPr>
              <a:t>Beyond renewable electricity sources, the untapped potential of renewable and waste heat sources in Europe amount to 2000 TWh/y, equivalent to the forecasted heat demands for space and water heating by 2050 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24384000" cy="13716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4384000" cy="1371600"/>
              <a:chOff x="0" y="0"/>
              <a:chExt cx="4816593" cy="27093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816592" cy="270933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270933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270933"/>
                    </a:lnTo>
                    <a:lnTo>
                      <a:pt x="0" y="270933"/>
                    </a:lnTo>
                    <a:close/>
                  </a:path>
                </a:pathLst>
              </a:custGeom>
              <a:solidFill>
                <a:srgbClr val="03544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57150"/>
                <a:ext cx="4816593" cy="3280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sp>
          <p:nvSpPr>
            <p:cNvPr id="6" name="Freeform 6"/>
            <p:cNvSpPr/>
            <p:nvPr/>
          </p:nvSpPr>
          <p:spPr>
            <a:xfrm>
              <a:off x="356519" y="249937"/>
              <a:ext cx="2615180" cy="871727"/>
            </a:xfrm>
            <a:custGeom>
              <a:avLst/>
              <a:gdLst/>
              <a:ahLst/>
              <a:cxnLst/>
              <a:rect l="l" t="t" r="r" b="b"/>
              <a:pathLst>
                <a:path w="2615180" h="871727">
                  <a:moveTo>
                    <a:pt x="0" y="0"/>
                  </a:moveTo>
                  <a:lnTo>
                    <a:pt x="2615180" y="0"/>
                  </a:lnTo>
                  <a:lnTo>
                    <a:pt x="2615180" y="871726"/>
                  </a:lnTo>
                  <a:lnTo>
                    <a:pt x="0" y="8717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8694400" y="427567"/>
              <a:ext cx="5191488" cy="42746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2800"/>
                </a:lnSpc>
                <a:spcBef>
                  <a:spcPct val="0"/>
                </a:spcBef>
              </a:pPr>
              <a:r>
                <a:rPr lang="en-US" sz="2000" dirty="0">
                  <a:solidFill>
                    <a:srgbClr val="C8FA64"/>
                  </a:solidFill>
                  <a:latin typeface="Neurial Grotesk 1"/>
                  <a:ea typeface="Neurial Grotesk 1"/>
                  <a:cs typeface="Neurial Grotesk 1"/>
                  <a:sym typeface="Neurial Grotesk 1"/>
                </a:rPr>
                <a:t>The Heating &amp; Cooling Network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454567" y="1998816"/>
            <a:ext cx="13550513" cy="5089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2299" lvl="1" indent="-311149" algn="l">
              <a:lnSpc>
                <a:spcPts val="4035"/>
              </a:lnSpc>
              <a:buFont typeface="Arial"/>
              <a:buChar char="•"/>
            </a:pPr>
            <a:r>
              <a:rPr lang="en-US" sz="2882">
                <a:solidFill>
                  <a:srgbClr val="03544F"/>
                </a:solidFill>
                <a:latin typeface="Neurial Grotesk 1"/>
                <a:ea typeface="Neurial Grotesk 1"/>
                <a:cs typeface="Neurial Grotesk 1"/>
                <a:sym typeface="Neurial Grotesk 1"/>
              </a:rPr>
              <a:t>The contribution of DHC networks to reducing peak capacity needs in Sweden, according to a report by the Swedish Energy Agency</a:t>
            </a:r>
          </a:p>
          <a:p>
            <a:pPr algn="l">
              <a:lnSpc>
                <a:spcPts val="5233"/>
              </a:lnSpc>
            </a:pPr>
            <a:endParaRPr lang="en-US" sz="2882">
              <a:solidFill>
                <a:srgbClr val="03544F"/>
              </a:solidFill>
              <a:latin typeface="Neurial Grotesk 1"/>
              <a:ea typeface="Neurial Grotesk 1"/>
              <a:cs typeface="Neurial Grotesk 1"/>
              <a:sym typeface="Neurial Grotesk 1"/>
            </a:endParaRPr>
          </a:p>
          <a:p>
            <a:pPr marL="622299" lvl="1" indent="-311149" algn="l">
              <a:lnSpc>
                <a:spcPts val="4035"/>
              </a:lnSpc>
              <a:buFont typeface="Arial"/>
              <a:buChar char="•"/>
            </a:pPr>
            <a:r>
              <a:rPr lang="en-US" sz="2882">
                <a:solidFill>
                  <a:srgbClr val="03544F"/>
                </a:solidFill>
                <a:latin typeface="Neurial Grotesk 1"/>
                <a:ea typeface="Neurial Grotesk 1"/>
                <a:cs typeface="Neurial Grotesk 1"/>
                <a:sym typeface="Neurial Grotesk 1"/>
              </a:rPr>
              <a:t>Energy system costs reduction for final consumers, resulting from the deployment of DHC networks in the Netherlands according to a recent study </a:t>
            </a:r>
          </a:p>
          <a:p>
            <a:pPr algn="l">
              <a:lnSpc>
                <a:spcPts val="3103"/>
              </a:lnSpc>
            </a:pPr>
            <a:endParaRPr lang="en-US" sz="2882">
              <a:solidFill>
                <a:srgbClr val="03544F"/>
              </a:solidFill>
              <a:latin typeface="Neurial Grotesk 1"/>
              <a:ea typeface="Neurial Grotesk 1"/>
              <a:cs typeface="Neurial Grotesk 1"/>
              <a:sym typeface="Neurial Grotesk 1"/>
            </a:endParaRPr>
          </a:p>
          <a:p>
            <a:pPr algn="l">
              <a:lnSpc>
                <a:spcPts val="4083"/>
              </a:lnSpc>
            </a:pPr>
            <a:endParaRPr lang="en-US" sz="2882">
              <a:solidFill>
                <a:srgbClr val="03544F"/>
              </a:solidFill>
              <a:latin typeface="Neurial Grotesk 1"/>
              <a:ea typeface="Neurial Grotesk 1"/>
              <a:cs typeface="Neurial Grotesk 1"/>
              <a:sym typeface="Neurial Grotesk 1"/>
            </a:endParaRPr>
          </a:p>
          <a:p>
            <a:pPr marL="622299" lvl="1" indent="-311149" algn="l">
              <a:lnSpc>
                <a:spcPts val="4035"/>
              </a:lnSpc>
              <a:buFont typeface="Arial"/>
              <a:buChar char="•"/>
            </a:pPr>
            <a:r>
              <a:rPr lang="en-US" sz="2882">
                <a:solidFill>
                  <a:srgbClr val="03544F"/>
                </a:solidFill>
                <a:latin typeface="Neurial Grotesk 1"/>
                <a:ea typeface="Neurial Grotesk 1"/>
                <a:cs typeface="Neurial Grotesk 1"/>
                <a:sym typeface="Neurial Grotesk 1"/>
              </a:rPr>
              <a:t>Compensation paid to RES producers due to forced reduction in RES production, in 7 countries (FR, FI, DE, HU, PO, SP, UK)</a:t>
            </a:r>
          </a:p>
          <a:p>
            <a:pPr algn="l">
              <a:lnSpc>
                <a:spcPts val="4035"/>
              </a:lnSpc>
            </a:pPr>
            <a:endParaRPr lang="en-US" sz="2882">
              <a:solidFill>
                <a:srgbClr val="03544F"/>
              </a:solidFill>
              <a:latin typeface="Neurial Grotesk 1"/>
              <a:ea typeface="Neurial Grotesk 1"/>
              <a:cs typeface="Neurial Grotesk 1"/>
              <a:sym typeface="Neurial Grotesk 1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1282920" y="1732803"/>
            <a:ext cx="2171646" cy="1486932"/>
            <a:chOff x="0" y="0"/>
            <a:chExt cx="601491" cy="41184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01491" cy="411842"/>
            </a:xfrm>
            <a:custGeom>
              <a:avLst/>
              <a:gdLst/>
              <a:ahLst/>
              <a:cxnLst/>
              <a:rect l="l" t="t" r="r" b="b"/>
              <a:pathLst>
                <a:path w="601491" h="411842">
                  <a:moveTo>
                    <a:pt x="181815" y="0"/>
                  </a:moveTo>
                  <a:lnTo>
                    <a:pt x="419676" y="0"/>
                  </a:lnTo>
                  <a:cubicBezTo>
                    <a:pt x="520089" y="0"/>
                    <a:pt x="601491" y="81401"/>
                    <a:pt x="601491" y="181815"/>
                  </a:cubicBezTo>
                  <a:lnTo>
                    <a:pt x="601491" y="230027"/>
                  </a:lnTo>
                  <a:cubicBezTo>
                    <a:pt x="601491" y="330441"/>
                    <a:pt x="520089" y="411842"/>
                    <a:pt x="419676" y="411842"/>
                  </a:cubicBezTo>
                  <a:lnTo>
                    <a:pt x="181815" y="411842"/>
                  </a:lnTo>
                  <a:cubicBezTo>
                    <a:pt x="81401" y="411842"/>
                    <a:pt x="0" y="330441"/>
                    <a:pt x="0" y="230027"/>
                  </a:cubicBezTo>
                  <a:lnTo>
                    <a:pt x="0" y="181815"/>
                  </a:lnTo>
                  <a:cubicBezTo>
                    <a:pt x="0" y="81401"/>
                    <a:pt x="81401" y="0"/>
                    <a:pt x="181815" y="0"/>
                  </a:cubicBezTo>
                  <a:close/>
                </a:path>
              </a:pathLst>
            </a:custGeom>
            <a:solidFill>
              <a:srgbClr val="03534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85725"/>
              <a:ext cx="601491" cy="497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C7FA64"/>
                  </a:solidFill>
                  <a:latin typeface="Neurial Grotesk 2"/>
                  <a:ea typeface="Neurial Grotesk 2"/>
                  <a:cs typeface="Neurial Grotesk 2"/>
                  <a:sym typeface="Neurial Grotesk 2"/>
                </a:rPr>
                <a:t>10 GW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282920" y="3487088"/>
            <a:ext cx="2171646" cy="1486932"/>
            <a:chOff x="0" y="0"/>
            <a:chExt cx="601491" cy="41184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01491" cy="411842"/>
            </a:xfrm>
            <a:custGeom>
              <a:avLst/>
              <a:gdLst/>
              <a:ahLst/>
              <a:cxnLst/>
              <a:rect l="l" t="t" r="r" b="b"/>
              <a:pathLst>
                <a:path w="601491" h="411842">
                  <a:moveTo>
                    <a:pt x="181815" y="0"/>
                  </a:moveTo>
                  <a:lnTo>
                    <a:pt x="419676" y="0"/>
                  </a:lnTo>
                  <a:cubicBezTo>
                    <a:pt x="520089" y="0"/>
                    <a:pt x="601491" y="81401"/>
                    <a:pt x="601491" y="181815"/>
                  </a:cubicBezTo>
                  <a:lnTo>
                    <a:pt x="601491" y="230027"/>
                  </a:lnTo>
                  <a:cubicBezTo>
                    <a:pt x="601491" y="330441"/>
                    <a:pt x="520089" y="411842"/>
                    <a:pt x="419676" y="411842"/>
                  </a:cubicBezTo>
                  <a:lnTo>
                    <a:pt x="181815" y="411842"/>
                  </a:lnTo>
                  <a:cubicBezTo>
                    <a:pt x="81401" y="411842"/>
                    <a:pt x="0" y="330441"/>
                    <a:pt x="0" y="230027"/>
                  </a:cubicBezTo>
                  <a:lnTo>
                    <a:pt x="0" y="181815"/>
                  </a:lnTo>
                  <a:cubicBezTo>
                    <a:pt x="0" y="81401"/>
                    <a:pt x="81401" y="0"/>
                    <a:pt x="181815" y="0"/>
                  </a:cubicBezTo>
                  <a:close/>
                </a:path>
              </a:pathLst>
            </a:custGeom>
            <a:solidFill>
              <a:srgbClr val="03534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85725"/>
              <a:ext cx="601491" cy="497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C7FA64"/>
                  </a:solidFill>
                  <a:latin typeface="Neurial Grotesk 2"/>
                  <a:ea typeface="Neurial Grotesk 2"/>
                  <a:cs typeface="Neurial Grotesk 2"/>
                  <a:sym typeface="Neurial Grotesk 2"/>
                </a:rPr>
                <a:t>40%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282920" y="5426885"/>
            <a:ext cx="2171646" cy="1486932"/>
            <a:chOff x="0" y="0"/>
            <a:chExt cx="601491" cy="41184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01491" cy="411842"/>
            </a:xfrm>
            <a:custGeom>
              <a:avLst/>
              <a:gdLst/>
              <a:ahLst/>
              <a:cxnLst/>
              <a:rect l="l" t="t" r="r" b="b"/>
              <a:pathLst>
                <a:path w="601491" h="411842">
                  <a:moveTo>
                    <a:pt x="181815" y="0"/>
                  </a:moveTo>
                  <a:lnTo>
                    <a:pt x="419676" y="0"/>
                  </a:lnTo>
                  <a:cubicBezTo>
                    <a:pt x="520089" y="0"/>
                    <a:pt x="601491" y="81401"/>
                    <a:pt x="601491" y="181815"/>
                  </a:cubicBezTo>
                  <a:lnTo>
                    <a:pt x="601491" y="230027"/>
                  </a:lnTo>
                  <a:cubicBezTo>
                    <a:pt x="601491" y="330441"/>
                    <a:pt x="520089" y="411842"/>
                    <a:pt x="419676" y="411842"/>
                  </a:cubicBezTo>
                  <a:lnTo>
                    <a:pt x="181815" y="411842"/>
                  </a:lnTo>
                  <a:cubicBezTo>
                    <a:pt x="81401" y="411842"/>
                    <a:pt x="0" y="330441"/>
                    <a:pt x="0" y="230027"/>
                  </a:cubicBezTo>
                  <a:lnTo>
                    <a:pt x="0" y="181815"/>
                  </a:lnTo>
                  <a:cubicBezTo>
                    <a:pt x="0" y="81401"/>
                    <a:pt x="81401" y="0"/>
                    <a:pt x="181815" y="0"/>
                  </a:cubicBezTo>
                  <a:close/>
                </a:path>
              </a:pathLst>
            </a:custGeom>
            <a:solidFill>
              <a:srgbClr val="03534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85725"/>
              <a:ext cx="601491" cy="497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C7FA64"/>
                  </a:solidFill>
                  <a:latin typeface="Neurial Grotesk 2"/>
                  <a:ea typeface="Neurial Grotesk 2"/>
                  <a:cs typeface="Neurial Grotesk 2"/>
                  <a:sym typeface="Neurial Grotesk 2"/>
                </a:rPr>
                <a:t>€7,2BN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0" y="329529"/>
            <a:ext cx="18288000" cy="804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78"/>
              </a:lnSpc>
            </a:pPr>
            <a:r>
              <a:rPr lang="en-US" sz="4699">
                <a:solidFill>
                  <a:srgbClr val="03544F"/>
                </a:solidFill>
                <a:latin typeface="Neurial Grotesk 3"/>
                <a:ea typeface="Neurial Grotesk 3"/>
                <a:cs typeface="Neurial Grotesk 3"/>
                <a:sym typeface="Neurial Grotesk 3"/>
              </a:rPr>
              <a:t>DHC enables electrification and reduce costs 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3454567" y="7439359"/>
            <a:ext cx="12521426" cy="1432064"/>
            <a:chOff x="0" y="0"/>
            <a:chExt cx="16695235" cy="1909419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16695235" cy="1909419"/>
              <a:chOff x="0" y="0"/>
              <a:chExt cx="3428305" cy="392092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3428305" cy="392092"/>
              </a:xfrm>
              <a:custGeom>
                <a:avLst/>
                <a:gdLst/>
                <a:ahLst/>
                <a:cxnLst/>
                <a:rect l="l" t="t" r="r" b="b"/>
                <a:pathLst>
                  <a:path w="3428305" h="392092">
                    <a:moveTo>
                      <a:pt x="31533" y="0"/>
                    </a:moveTo>
                    <a:lnTo>
                      <a:pt x="3396773" y="0"/>
                    </a:lnTo>
                    <a:cubicBezTo>
                      <a:pt x="3414188" y="0"/>
                      <a:pt x="3428305" y="14118"/>
                      <a:pt x="3428305" y="31533"/>
                    </a:cubicBezTo>
                    <a:lnTo>
                      <a:pt x="3428305" y="360559"/>
                    </a:lnTo>
                    <a:cubicBezTo>
                      <a:pt x="3428305" y="377974"/>
                      <a:pt x="3414188" y="392092"/>
                      <a:pt x="3396773" y="392092"/>
                    </a:cubicBezTo>
                    <a:lnTo>
                      <a:pt x="31533" y="392092"/>
                    </a:lnTo>
                    <a:cubicBezTo>
                      <a:pt x="14118" y="392092"/>
                      <a:pt x="0" y="377974"/>
                      <a:pt x="0" y="360559"/>
                    </a:cubicBezTo>
                    <a:lnTo>
                      <a:pt x="0" y="31533"/>
                    </a:lnTo>
                    <a:cubicBezTo>
                      <a:pt x="0" y="14118"/>
                      <a:pt x="14118" y="0"/>
                      <a:pt x="31533" y="0"/>
                    </a:cubicBezTo>
                    <a:close/>
                  </a:path>
                </a:pathLst>
              </a:custGeom>
              <a:solidFill>
                <a:srgbClr val="C7FA6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0" y="-57150"/>
                <a:ext cx="3428305" cy="4492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0" y="161791"/>
              <a:ext cx="16695235" cy="14951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77"/>
                </a:lnSpc>
              </a:pPr>
              <a:r>
                <a:rPr lang="en-US" sz="3269" dirty="0">
                  <a:solidFill>
                    <a:srgbClr val="03544F"/>
                  </a:solidFill>
                  <a:latin typeface="Neurial Grotesk 3"/>
                  <a:ea typeface="Neurial Grotesk 3"/>
                  <a:cs typeface="Neurial Grotesk 3"/>
                  <a:sym typeface="Neurial Grotesk 3"/>
                </a:rPr>
                <a:t>Coupling heat and electricity infrastructures is essential to deliver a more efficient, sustainable energy system!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24384000" cy="13716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4384000" cy="1371600"/>
              <a:chOff x="0" y="0"/>
              <a:chExt cx="4816593" cy="27093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816592" cy="270933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270933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270933"/>
                    </a:lnTo>
                    <a:lnTo>
                      <a:pt x="0" y="270933"/>
                    </a:lnTo>
                    <a:close/>
                  </a:path>
                </a:pathLst>
              </a:custGeom>
              <a:solidFill>
                <a:srgbClr val="03544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57150"/>
                <a:ext cx="4816593" cy="3280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sp>
          <p:nvSpPr>
            <p:cNvPr id="6" name="Freeform 6"/>
            <p:cNvSpPr/>
            <p:nvPr/>
          </p:nvSpPr>
          <p:spPr>
            <a:xfrm>
              <a:off x="356519" y="249937"/>
              <a:ext cx="2615180" cy="871727"/>
            </a:xfrm>
            <a:custGeom>
              <a:avLst/>
              <a:gdLst/>
              <a:ahLst/>
              <a:cxnLst/>
              <a:rect l="l" t="t" r="r" b="b"/>
              <a:pathLst>
                <a:path w="2615180" h="871727">
                  <a:moveTo>
                    <a:pt x="0" y="0"/>
                  </a:moveTo>
                  <a:lnTo>
                    <a:pt x="2615180" y="0"/>
                  </a:lnTo>
                  <a:lnTo>
                    <a:pt x="2615180" y="871726"/>
                  </a:lnTo>
                  <a:lnTo>
                    <a:pt x="0" y="8717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8694400" y="427565"/>
              <a:ext cx="5191488" cy="42746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2800"/>
                </a:lnSpc>
                <a:spcBef>
                  <a:spcPct val="0"/>
                </a:spcBef>
              </a:pPr>
              <a:r>
                <a:rPr lang="en-US" sz="2000" dirty="0">
                  <a:solidFill>
                    <a:srgbClr val="C8FA64"/>
                  </a:solidFill>
                  <a:latin typeface="Neurial Grotesk 1"/>
                  <a:ea typeface="Neurial Grotesk 1"/>
                  <a:cs typeface="Neurial Grotesk 1"/>
                  <a:sym typeface="Neurial Grotesk 1"/>
                </a:rPr>
                <a:t>The Heating &amp; Cooling Network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949163" y="7257173"/>
            <a:ext cx="6777256" cy="956157"/>
            <a:chOff x="0" y="0"/>
            <a:chExt cx="1784956" cy="25182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84956" cy="251827"/>
            </a:xfrm>
            <a:custGeom>
              <a:avLst/>
              <a:gdLst/>
              <a:ahLst/>
              <a:cxnLst/>
              <a:rect l="l" t="t" r="r" b="b"/>
              <a:pathLst>
                <a:path w="1784956" h="251827">
                  <a:moveTo>
                    <a:pt x="39982" y="0"/>
                  </a:moveTo>
                  <a:lnTo>
                    <a:pt x="1744974" y="0"/>
                  </a:lnTo>
                  <a:cubicBezTo>
                    <a:pt x="1767056" y="0"/>
                    <a:pt x="1784956" y="17900"/>
                    <a:pt x="1784956" y="39982"/>
                  </a:cubicBezTo>
                  <a:lnTo>
                    <a:pt x="1784956" y="211846"/>
                  </a:lnTo>
                  <a:cubicBezTo>
                    <a:pt x="1784956" y="233927"/>
                    <a:pt x="1767056" y="251827"/>
                    <a:pt x="1744974" y="251827"/>
                  </a:cubicBezTo>
                  <a:lnTo>
                    <a:pt x="39982" y="251827"/>
                  </a:lnTo>
                  <a:cubicBezTo>
                    <a:pt x="17900" y="251827"/>
                    <a:pt x="0" y="233927"/>
                    <a:pt x="0" y="211846"/>
                  </a:cubicBezTo>
                  <a:lnTo>
                    <a:pt x="0" y="39982"/>
                  </a:lnTo>
                  <a:cubicBezTo>
                    <a:pt x="0" y="17900"/>
                    <a:pt x="17900" y="0"/>
                    <a:pt x="39982" y="0"/>
                  </a:cubicBezTo>
                  <a:close/>
                </a:path>
              </a:pathLst>
            </a:custGeom>
            <a:solidFill>
              <a:srgbClr val="C8FA6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1784956" cy="3089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r>
                <a:rPr lang="en-US" sz="2399">
                  <a:solidFill>
                    <a:srgbClr val="03544F"/>
                  </a:solidFill>
                  <a:latin typeface="Neurial Grotesk 2"/>
                  <a:ea typeface="Neurial Grotesk 2"/>
                  <a:cs typeface="Neurial Grotesk 2"/>
                  <a:sym typeface="Neurial Grotesk 2"/>
                </a:rPr>
                <a:t>Substantial investment is required to reach the potential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-190346" y="12694"/>
            <a:ext cx="4571319" cy="9245606"/>
          </a:xfrm>
          <a:custGeom>
            <a:avLst/>
            <a:gdLst/>
            <a:ahLst/>
            <a:cxnLst/>
            <a:rect l="l" t="t" r="r" b="b"/>
            <a:pathLst>
              <a:path w="4571319" h="9245606">
                <a:moveTo>
                  <a:pt x="0" y="0"/>
                </a:moveTo>
                <a:lnTo>
                  <a:pt x="4571319" y="0"/>
                </a:lnTo>
                <a:lnTo>
                  <a:pt x="4571319" y="9245606"/>
                </a:lnTo>
                <a:lnTo>
                  <a:pt x="0" y="924560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1376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0949163" y="2648597"/>
            <a:ext cx="7243587" cy="4227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71"/>
              </a:lnSpc>
            </a:pPr>
            <a:r>
              <a:rPr lang="en-US" sz="2799">
                <a:solidFill>
                  <a:srgbClr val="03544F"/>
                </a:solidFill>
                <a:latin typeface="Neurial Grotesk 1"/>
                <a:ea typeface="Neurial Grotesk 1"/>
                <a:cs typeface="Neurial Grotesk 1"/>
                <a:sym typeface="Neurial Grotesk 1"/>
              </a:rPr>
              <a:t>Recommended levels:</a:t>
            </a:r>
          </a:p>
          <a:p>
            <a:pPr marL="604519" lvl="1" indent="-302260" algn="l">
              <a:lnSpc>
                <a:spcPts val="4871"/>
              </a:lnSpc>
              <a:buFont typeface="Arial"/>
              <a:buChar char="•"/>
            </a:pPr>
            <a:r>
              <a:rPr lang="en-US" sz="2799">
                <a:solidFill>
                  <a:srgbClr val="03544F"/>
                </a:solidFill>
                <a:latin typeface="Neurial Grotesk 1"/>
                <a:ea typeface="Neurial Grotesk 1"/>
                <a:cs typeface="Neurial Grotesk 1"/>
                <a:sym typeface="Neurial Grotesk 1"/>
              </a:rPr>
              <a:t>20% in 2030</a:t>
            </a:r>
          </a:p>
          <a:p>
            <a:pPr marL="604519" lvl="1" indent="-302260" algn="l">
              <a:lnSpc>
                <a:spcPts val="4871"/>
              </a:lnSpc>
              <a:buFont typeface="Arial"/>
              <a:buChar char="•"/>
            </a:pPr>
            <a:r>
              <a:rPr lang="en-US" sz="2799">
                <a:solidFill>
                  <a:srgbClr val="03544F"/>
                </a:solidFill>
                <a:latin typeface="Neurial Grotesk 1"/>
                <a:ea typeface="Neurial Grotesk 1"/>
                <a:cs typeface="Neurial Grotesk 1"/>
                <a:sym typeface="Neurial Grotesk 1"/>
              </a:rPr>
              <a:t>33% in 2040</a:t>
            </a:r>
          </a:p>
          <a:p>
            <a:pPr marL="604519" lvl="1" indent="-302260" algn="l">
              <a:lnSpc>
                <a:spcPts val="4871"/>
              </a:lnSpc>
              <a:buFont typeface="Arial"/>
              <a:buChar char="•"/>
            </a:pPr>
            <a:r>
              <a:rPr lang="en-US" sz="2799">
                <a:solidFill>
                  <a:srgbClr val="03544F"/>
                </a:solidFill>
                <a:latin typeface="Neurial Grotesk 1"/>
                <a:ea typeface="Neurial Grotesk 1"/>
                <a:cs typeface="Neurial Grotesk 1"/>
                <a:sym typeface="Neurial Grotesk 1"/>
              </a:rPr>
              <a:t>55% in 2050</a:t>
            </a:r>
          </a:p>
          <a:p>
            <a:pPr algn="l">
              <a:lnSpc>
                <a:spcPts val="4871"/>
              </a:lnSpc>
            </a:pPr>
            <a:r>
              <a:rPr lang="en-US" sz="2799">
                <a:solidFill>
                  <a:srgbClr val="03544F"/>
                </a:solidFill>
                <a:latin typeface="Neurial Grotesk 1"/>
                <a:ea typeface="Neurial Grotesk 1"/>
                <a:cs typeface="Neurial Grotesk 1"/>
                <a:sym typeface="Neurial Grotesk 1"/>
              </a:rPr>
              <a:t>EU annual increase: 5,2%</a:t>
            </a:r>
          </a:p>
          <a:p>
            <a:pPr algn="l">
              <a:lnSpc>
                <a:spcPts val="4871"/>
              </a:lnSpc>
            </a:pPr>
            <a:r>
              <a:rPr lang="en-US" sz="2799">
                <a:solidFill>
                  <a:srgbClr val="03544F"/>
                </a:solidFill>
                <a:latin typeface="Neurial Grotesk 1"/>
                <a:ea typeface="Neurial Grotesk 1"/>
                <a:cs typeface="Neurial Grotesk 1"/>
                <a:sym typeface="Neurial Grotesk 1"/>
              </a:rPr>
              <a:t>43% Heat savings</a:t>
            </a:r>
          </a:p>
          <a:p>
            <a:pPr algn="l">
              <a:lnSpc>
                <a:spcPts val="4871"/>
              </a:lnSpc>
            </a:pPr>
            <a:r>
              <a:rPr lang="en-US" sz="2799">
                <a:solidFill>
                  <a:srgbClr val="03544F"/>
                </a:solidFill>
                <a:latin typeface="Neurial Grotesk 1"/>
                <a:ea typeface="Neurial Grotesk 1"/>
                <a:cs typeface="Neurial Grotesk 1"/>
                <a:sym typeface="Neurial Grotesk 1"/>
              </a:rPr>
              <a:t>Investment needs over 1,15 trllion € by 2050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4102" y="1743892"/>
            <a:ext cx="7005803" cy="7421251"/>
          </a:xfrm>
          <a:prstGeom prst="rect">
            <a:avLst/>
          </a:prstGeom>
        </p:spPr>
      </p:pic>
      <p:sp>
        <p:nvSpPr>
          <p:cNvPr id="14" name="Freeform 14"/>
          <p:cNvSpPr/>
          <p:nvPr/>
        </p:nvSpPr>
        <p:spPr>
          <a:xfrm>
            <a:off x="15543007" y="1673706"/>
            <a:ext cx="2183412" cy="1987882"/>
          </a:xfrm>
          <a:custGeom>
            <a:avLst/>
            <a:gdLst/>
            <a:ahLst/>
            <a:cxnLst/>
            <a:rect l="l" t="t" r="r" b="b"/>
            <a:pathLst>
              <a:path w="2183412" h="1987882">
                <a:moveTo>
                  <a:pt x="0" y="0"/>
                </a:moveTo>
                <a:lnTo>
                  <a:pt x="2183411" y="0"/>
                </a:lnTo>
                <a:lnTo>
                  <a:pt x="2183411" y="1987882"/>
                </a:lnTo>
                <a:lnTo>
                  <a:pt x="0" y="198788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4380973" y="675344"/>
            <a:ext cx="13907027" cy="640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87"/>
              </a:lnSpc>
            </a:pPr>
            <a:r>
              <a:rPr lang="en-US" sz="4299">
                <a:solidFill>
                  <a:srgbClr val="03544F"/>
                </a:solidFill>
                <a:latin typeface="Neurial Grotesk 1"/>
                <a:ea typeface="Neurial Grotesk 1"/>
                <a:cs typeface="Neurial Grotesk 1"/>
                <a:sym typeface="Neurial Grotesk 1"/>
              </a:rPr>
              <a:t>x4 growth to deliver flexibility and decarbonisation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34175"/>
            <a:chOff x="0" y="0"/>
            <a:chExt cx="24384000" cy="13789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4384000" cy="1378900"/>
              <a:chOff x="0" y="0"/>
              <a:chExt cx="4816593" cy="27237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816592" cy="272375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272375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272375"/>
                    </a:lnTo>
                    <a:lnTo>
                      <a:pt x="0" y="272375"/>
                    </a:lnTo>
                    <a:close/>
                  </a:path>
                </a:pathLst>
              </a:custGeom>
              <a:solidFill>
                <a:srgbClr val="8E023B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57150"/>
                <a:ext cx="4816593" cy="329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439310" y="302311"/>
              <a:ext cx="5217380" cy="7076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479"/>
                </a:lnSpc>
                <a:spcBef>
                  <a:spcPct val="0"/>
                </a:spcBef>
              </a:pPr>
              <a:r>
                <a:rPr lang="en-US" sz="3199">
                  <a:solidFill>
                    <a:srgbClr val="FC9F0B"/>
                  </a:solidFill>
                  <a:latin typeface="Neurial Grotesk 2"/>
                  <a:ea typeface="Neurial Grotesk 2"/>
                  <a:cs typeface="Neurial Grotesk 2"/>
                  <a:sym typeface="Neurial Grotesk 2"/>
                </a:rPr>
                <a:t>DHC+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14758118" y="9460471"/>
            <a:ext cx="3224751" cy="629834"/>
          </a:xfrm>
          <a:custGeom>
            <a:avLst/>
            <a:gdLst/>
            <a:ahLst/>
            <a:cxnLst/>
            <a:rect l="l" t="t" r="r" b="b"/>
            <a:pathLst>
              <a:path w="3224751" h="629834">
                <a:moveTo>
                  <a:pt x="0" y="0"/>
                </a:moveTo>
                <a:lnTo>
                  <a:pt x="3224751" y="0"/>
                </a:lnTo>
                <a:lnTo>
                  <a:pt x="3224751" y="629834"/>
                </a:lnTo>
                <a:lnTo>
                  <a:pt x="0" y="6298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0" y="9258300"/>
            <a:ext cx="18288000" cy="1028700"/>
            <a:chOff x="0" y="0"/>
            <a:chExt cx="24384000" cy="1371600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384000" cy="1371600"/>
              <a:chOff x="0" y="0"/>
              <a:chExt cx="4816593" cy="270933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4816592" cy="270933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270933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270933"/>
                    </a:lnTo>
                    <a:lnTo>
                      <a:pt x="0" y="270933"/>
                    </a:lnTo>
                    <a:close/>
                  </a:path>
                </a:pathLst>
              </a:custGeom>
              <a:solidFill>
                <a:srgbClr val="03544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57150"/>
                <a:ext cx="4816593" cy="3280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356519" y="249937"/>
              <a:ext cx="2615180" cy="871727"/>
            </a:xfrm>
            <a:custGeom>
              <a:avLst/>
              <a:gdLst/>
              <a:ahLst/>
              <a:cxnLst/>
              <a:rect l="l" t="t" r="r" b="b"/>
              <a:pathLst>
                <a:path w="2615180" h="871727">
                  <a:moveTo>
                    <a:pt x="0" y="0"/>
                  </a:moveTo>
                  <a:lnTo>
                    <a:pt x="2615180" y="0"/>
                  </a:lnTo>
                  <a:lnTo>
                    <a:pt x="2615180" y="871726"/>
                  </a:lnTo>
                  <a:lnTo>
                    <a:pt x="0" y="8717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8668508" y="427565"/>
              <a:ext cx="5217380" cy="42746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2800"/>
                </a:lnSpc>
                <a:spcBef>
                  <a:spcPct val="0"/>
                </a:spcBef>
              </a:pPr>
              <a:r>
                <a:rPr lang="en-US" sz="2000" dirty="0">
                  <a:solidFill>
                    <a:srgbClr val="C8FA64"/>
                  </a:solidFill>
                  <a:latin typeface="Neurial Grotesk 1"/>
                  <a:ea typeface="Neurial Grotesk 1"/>
                  <a:cs typeface="Neurial Grotesk 1"/>
                  <a:sym typeface="Neurial Grotesk 1"/>
                </a:rPr>
                <a:t>The Heating &amp; Cooling Network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718002" y="3464311"/>
            <a:ext cx="4230645" cy="1263715"/>
            <a:chOff x="0" y="0"/>
            <a:chExt cx="1114244" cy="33283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114244" cy="332830"/>
            </a:xfrm>
            <a:custGeom>
              <a:avLst/>
              <a:gdLst/>
              <a:ahLst/>
              <a:cxnLst/>
              <a:rect l="l" t="t" r="r" b="b"/>
              <a:pathLst>
                <a:path w="1114244" h="332830">
                  <a:moveTo>
                    <a:pt x="93328" y="0"/>
                  </a:moveTo>
                  <a:lnTo>
                    <a:pt x="1020916" y="0"/>
                  </a:lnTo>
                  <a:cubicBezTo>
                    <a:pt x="1072459" y="0"/>
                    <a:pt x="1114244" y="41784"/>
                    <a:pt x="1114244" y="93328"/>
                  </a:cubicBezTo>
                  <a:lnTo>
                    <a:pt x="1114244" y="239502"/>
                  </a:lnTo>
                  <a:cubicBezTo>
                    <a:pt x="1114244" y="291046"/>
                    <a:pt x="1072459" y="332830"/>
                    <a:pt x="1020916" y="332830"/>
                  </a:cubicBezTo>
                  <a:lnTo>
                    <a:pt x="93328" y="332830"/>
                  </a:lnTo>
                  <a:cubicBezTo>
                    <a:pt x="41784" y="332830"/>
                    <a:pt x="0" y="291046"/>
                    <a:pt x="0" y="239502"/>
                  </a:cubicBezTo>
                  <a:lnTo>
                    <a:pt x="0" y="93328"/>
                  </a:lnTo>
                  <a:cubicBezTo>
                    <a:pt x="0" y="41784"/>
                    <a:pt x="41784" y="0"/>
                    <a:pt x="93328" y="0"/>
                  </a:cubicBezTo>
                  <a:close/>
                </a:path>
              </a:pathLst>
            </a:custGeom>
            <a:solidFill>
              <a:srgbClr val="C8FA6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66675"/>
              <a:ext cx="1114244" cy="3995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79"/>
                </a:lnSpc>
              </a:pPr>
              <a:r>
                <a:rPr lang="en-US" sz="3199">
                  <a:solidFill>
                    <a:srgbClr val="03534E"/>
                  </a:solidFill>
                  <a:latin typeface="Neurial Grotesk 1"/>
                  <a:ea typeface="Neurial Grotesk 1"/>
                  <a:cs typeface="Neurial Grotesk 1"/>
                  <a:sym typeface="Neurial Grotesk 1"/>
                </a:rPr>
                <a:t>Heating &amp; Cooling Planning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718002" y="5292716"/>
            <a:ext cx="4187437" cy="1263715"/>
            <a:chOff x="0" y="0"/>
            <a:chExt cx="1102864" cy="33283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102864" cy="332830"/>
            </a:xfrm>
            <a:custGeom>
              <a:avLst/>
              <a:gdLst/>
              <a:ahLst/>
              <a:cxnLst/>
              <a:rect l="l" t="t" r="r" b="b"/>
              <a:pathLst>
                <a:path w="1102864" h="332830">
                  <a:moveTo>
                    <a:pt x="94291" y="0"/>
                  </a:moveTo>
                  <a:lnTo>
                    <a:pt x="1008573" y="0"/>
                  </a:lnTo>
                  <a:cubicBezTo>
                    <a:pt x="1060649" y="0"/>
                    <a:pt x="1102864" y="42216"/>
                    <a:pt x="1102864" y="94291"/>
                  </a:cubicBezTo>
                  <a:lnTo>
                    <a:pt x="1102864" y="238539"/>
                  </a:lnTo>
                  <a:cubicBezTo>
                    <a:pt x="1102864" y="290615"/>
                    <a:pt x="1060649" y="332830"/>
                    <a:pt x="1008573" y="332830"/>
                  </a:cubicBezTo>
                  <a:lnTo>
                    <a:pt x="94291" y="332830"/>
                  </a:lnTo>
                  <a:cubicBezTo>
                    <a:pt x="42216" y="332830"/>
                    <a:pt x="0" y="290615"/>
                    <a:pt x="0" y="238539"/>
                  </a:cubicBezTo>
                  <a:lnTo>
                    <a:pt x="0" y="94291"/>
                  </a:lnTo>
                  <a:cubicBezTo>
                    <a:pt x="0" y="42216"/>
                    <a:pt x="42216" y="0"/>
                    <a:pt x="94291" y="0"/>
                  </a:cubicBezTo>
                  <a:close/>
                </a:path>
              </a:pathLst>
            </a:custGeom>
            <a:solidFill>
              <a:srgbClr val="C8FA6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66675"/>
              <a:ext cx="1102864" cy="3995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79"/>
                </a:lnSpc>
              </a:pPr>
              <a:r>
                <a:rPr lang="en-US" sz="3199">
                  <a:solidFill>
                    <a:srgbClr val="03534E"/>
                  </a:solidFill>
                  <a:latin typeface="Neurial Grotesk 1"/>
                  <a:ea typeface="Neurial Grotesk 1"/>
                  <a:cs typeface="Neurial Grotesk 1"/>
                  <a:sym typeface="Neurial Grotesk 1"/>
                </a:rPr>
                <a:t>Investment Strategy</a:t>
              </a:r>
            </a:p>
          </p:txBody>
        </p:sp>
      </p:grpSp>
      <p:sp>
        <p:nvSpPr>
          <p:cNvPr id="20" name="Freeform 20"/>
          <p:cNvSpPr/>
          <p:nvPr/>
        </p:nvSpPr>
        <p:spPr>
          <a:xfrm>
            <a:off x="1330452" y="5292716"/>
            <a:ext cx="1263715" cy="1263715"/>
          </a:xfrm>
          <a:custGeom>
            <a:avLst/>
            <a:gdLst/>
            <a:ahLst/>
            <a:cxnLst/>
            <a:rect l="l" t="t" r="r" b="b"/>
            <a:pathLst>
              <a:path w="1263715" h="1263715">
                <a:moveTo>
                  <a:pt x="0" y="0"/>
                </a:moveTo>
                <a:lnTo>
                  <a:pt x="1263715" y="0"/>
                </a:lnTo>
                <a:lnTo>
                  <a:pt x="1263715" y="1263715"/>
                </a:lnTo>
                <a:lnTo>
                  <a:pt x="0" y="126371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1" name="Group 21"/>
          <p:cNvGrpSpPr/>
          <p:nvPr/>
        </p:nvGrpSpPr>
        <p:grpSpPr>
          <a:xfrm>
            <a:off x="2779272" y="7118406"/>
            <a:ext cx="4083957" cy="1263715"/>
            <a:chOff x="0" y="0"/>
            <a:chExt cx="1075610" cy="33283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075610" cy="332830"/>
            </a:xfrm>
            <a:custGeom>
              <a:avLst/>
              <a:gdLst/>
              <a:ahLst/>
              <a:cxnLst/>
              <a:rect l="l" t="t" r="r" b="b"/>
              <a:pathLst>
                <a:path w="1075610" h="332830">
                  <a:moveTo>
                    <a:pt x="96680" y="0"/>
                  </a:moveTo>
                  <a:lnTo>
                    <a:pt x="978930" y="0"/>
                  </a:lnTo>
                  <a:cubicBezTo>
                    <a:pt x="1004571" y="0"/>
                    <a:pt x="1029162" y="10186"/>
                    <a:pt x="1047293" y="28317"/>
                  </a:cubicBezTo>
                  <a:cubicBezTo>
                    <a:pt x="1065424" y="46448"/>
                    <a:pt x="1075610" y="71039"/>
                    <a:pt x="1075610" y="96680"/>
                  </a:cubicBezTo>
                  <a:lnTo>
                    <a:pt x="1075610" y="236150"/>
                  </a:lnTo>
                  <a:cubicBezTo>
                    <a:pt x="1075610" y="289545"/>
                    <a:pt x="1032325" y="332830"/>
                    <a:pt x="978930" y="332830"/>
                  </a:cubicBezTo>
                  <a:lnTo>
                    <a:pt x="96680" y="332830"/>
                  </a:lnTo>
                  <a:cubicBezTo>
                    <a:pt x="43285" y="332830"/>
                    <a:pt x="0" y="289545"/>
                    <a:pt x="0" y="236150"/>
                  </a:cubicBezTo>
                  <a:lnTo>
                    <a:pt x="0" y="96680"/>
                  </a:lnTo>
                  <a:cubicBezTo>
                    <a:pt x="0" y="43285"/>
                    <a:pt x="43285" y="0"/>
                    <a:pt x="96680" y="0"/>
                  </a:cubicBezTo>
                  <a:close/>
                </a:path>
              </a:pathLst>
            </a:custGeom>
            <a:solidFill>
              <a:srgbClr val="C8FA6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66675"/>
              <a:ext cx="1075610" cy="3995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79"/>
                </a:lnSpc>
              </a:pPr>
              <a:r>
                <a:rPr lang="en-US" sz="3199">
                  <a:solidFill>
                    <a:srgbClr val="03534E"/>
                  </a:solidFill>
                  <a:latin typeface="Neurial Grotesk 1"/>
                  <a:ea typeface="Neurial Grotesk 1"/>
                  <a:cs typeface="Neurial Grotesk 1"/>
                  <a:sym typeface="Neurial Grotesk 1"/>
                </a:rPr>
                <a:t>Fair &amp; efficient cost structures</a:t>
              </a:r>
            </a:p>
          </p:txBody>
        </p:sp>
      </p:grpSp>
      <p:sp>
        <p:nvSpPr>
          <p:cNvPr id="24" name="Freeform 24"/>
          <p:cNvSpPr/>
          <p:nvPr/>
        </p:nvSpPr>
        <p:spPr>
          <a:xfrm>
            <a:off x="1339982" y="7247296"/>
            <a:ext cx="1282775" cy="865873"/>
          </a:xfrm>
          <a:custGeom>
            <a:avLst/>
            <a:gdLst/>
            <a:ahLst/>
            <a:cxnLst/>
            <a:rect l="l" t="t" r="r" b="b"/>
            <a:pathLst>
              <a:path w="1282775" h="865873">
                <a:moveTo>
                  <a:pt x="0" y="0"/>
                </a:moveTo>
                <a:lnTo>
                  <a:pt x="1282776" y="0"/>
                </a:lnTo>
                <a:lnTo>
                  <a:pt x="1282776" y="865874"/>
                </a:lnTo>
                <a:lnTo>
                  <a:pt x="0" y="8658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1339982" y="3464311"/>
            <a:ext cx="1126339" cy="1126339"/>
          </a:xfrm>
          <a:custGeom>
            <a:avLst/>
            <a:gdLst/>
            <a:ahLst/>
            <a:cxnLst/>
            <a:rect l="l" t="t" r="r" b="b"/>
            <a:pathLst>
              <a:path w="1126339" h="1126339">
                <a:moveTo>
                  <a:pt x="0" y="0"/>
                </a:moveTo>
                <a:lnTo>
                  <a:pt x="1126340" y="0"/>
                </a:lnTo>
                <a:lnTo>
                  <a:pt x="1126340" y="1126340"/>
                </a:lnTo>
                <a:lnTo>
                  <a:pt x="0" y="112634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TextBox 26"/>
          <p:cNvSpPr txBox="1"/>
          <p:nvPr/>
        </p:nvSpPr>
        <p:spPr>
          <a:xfrm>
            <a:off x="0" y="258248"/>
            <a:ext cx="18288000" cy="804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579"/>
              </a:lnSpc>
              <a:spcBef>
                <a:spcPct val="0"/>
              </a:spcBef>
            </a:pPr>
            <a:r>
              <a:rPr lang="en-US" sz="4698">
                <a:solidFill>
                  <a:srgbClr val="03544F"/>
                </a:solidFill>
                <a:latin typeface="Neurial Grotesk 3"/>
                <a:ea typeface="Neurial Grotesk 3"/>
                <a:cs typeface="Neurial Grotesk 3"/>
                <a:sym typeface="Neurial Grotesk 3"/>
              </a:rPr>
              <a:t>What’s next?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7276738" y="7132996"/>
            <a:ext cx="10284314" cy="1308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8" lvl="1" indent="-269874" algn="l">
              <a:lnSpc>
                <a:spcPts val="3499"/>
              </a:lnSpc>
              <a:spcBef>
                <a:spcPct val="0"/>
              </a:spcBef>
              <a:buFont typeface="Arial"/>
              <a:buChar char="•"/>
            </a:pPr>
            <a:r>
              <a:rPr lang="en-US" sz="2499" u="none" strike="noStrike">
                <a:solidFill>
                  <a:srgbClr val="03534E"/>
                </a:solidFill>
                <a:latin typeface="Neurial Grotesk 1"/>
                <a:ea typeface="Neurial Grotesk 1"/>
                <a:cs typeface="Neurial Grotesk 1"/>
                <a:sym typeface="Neurial Grotesk 1"/>
              </a:rPr>
              <a:t>Reform  taxation </a:t>
            </a:r>
          </a:p>
          <a:p>
            <a:pPr marL="539748" lvl="1" indent="-269874" algn="l">
              <a:lnSpc>
                <a:spcPts val="3499"/>
              </a:lnSpc>
              <a:spcBef>
                <a:spcPct val="0"/>
              </a:spcBef>
              <a:buFont typeface="Arial"/>
              <a:buChar char="•"/>
            </a:pPr>
            <a:r>
              <a:rPr lang="en-US" sz="2499" u="none" strike="noStrike">
                <a:solidFill>
                  <a:srgbClr val="03534E"/>
                </a:solidFill>
                <a:latin typeface="Neurial Grotesk 1"/>
                <a:ea typeface="Neurial Grotesk 1"/>
                <a:cs typeface="Neurial Grotesk 1"/>
                <a:sym typeface="Neurial Grotesk 1"/>
              </a:rPr>
              <a:t>Mutualise costs</a:t>
            </a:r>
          </a:p>
          <a:p>
            <a:pPr marL="539748" lvl="1" indent="-269874" algn="l">
              <a:lnSpc>
                <a:spcPts val="3499"/>
              </a:lnSpc>
              <a:spcBef>
                <a:spcPct val="0"/>
              </a:spcBef>
              <a:buFont typeface="Arial"/>
              <a:buChar char="•"/>
            </a:pPr>
            <a:r>
              <a:rPr lang="en-US" sz="2499" u="none" strike="noStrike">
                <a:solidFill>
                  <a:srgbClr val="03534E"/>
                </a:solidFill>
                <a:latin typeface="Neurial Grotesk 1"/>
                <a:ea typeface="Neurial Grotesk 1"/>
                <a:cs typeface="Neurial Grotesk 1"/>
                <a:sym typeface="Neurial Grotesk 1"/>
              </a:rPr>
              <a:t>Recognise the system value of flexibility.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718002" y="1540261"/>
            <a:ext cx="12417226" cy="1047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>
                <a:solidFill>
                  <a:srgbClr val="03534E"/>
                </a:solidFill>
                <a:latin typeface="Neurial Grotesk 1"/>
                <a:ea typeface="Neurial Grotesk 1"/>
                <a:cs typeface="Neurial Grotesk 1"/>
                <a:sym typeface="Neurial Grotesk 1"/>
              </a:rPr>
              <a:t>Commission’s Heating and Cooling Strategy (expected Q1 2026)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3534E"/>
                </a:solidFill>
                <a:latin typeface="Neurial Grotesk 1"/>
                <a:ea typeface="Neurial Grotesk 1"/>
                <a:cs typeface="Neurial Grotesk 1"/>
                <a:sym typeface="Neurial Grotesk 1"/>
              </a:rPr>
              <a:t>Support legislation implementation and bridge gaps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7334395" y="5235566"/>
            <a:ext cx="11255357" cy="1308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8" lvl="1" indent="-269874" algn="l">
              <a:lnSpc>
                <a:spcPts val="3499"/>
              </a:lnSpc>
              <a:spcBef>
                <a:spcPct val="0"/>
              </a:spcBef>
              <a:buFont typeface="Arial"/>
              <a:buChar char="•"/>
            </a:pPr>
            <a:r>
              <a:rPr lang="en-US" sz="2499" u="none" strike="noStrike">
                <a:solidFill>
                  <a:srgbClr val="03534E"/>
                </a:solidFill>
                <a:latin typeface="Neurial Grotesk 1"/>
                <a:ea typeface="Neurial Grotesk 1"/>
                <a:cs typeface="Neurial Grotesk 1"/>
                <a:sym typeface="Neurial Grotesk 1"/>
              </a:rPr>
              <a:t>Commit Member States to provide stable and dedicated funding</a:t>
            </a:r>
          </a:p>
          <a:p>
            <a:pPr marL="539748" lvl="1" indent="-269874" algn="l">
              <a:lnSpc>
                <a:spcPts val="3499"/>
              </a:lnSpc>
              <a:spcBef>
                <a:spcPct val="0"/>
              </a:spcBef>
              <a:buFont typeface="Arial"/>
              <a:buChar char="•"/>
            </a:pPr>
            <a:r>
              <a:rPr lang="en-US" sz="2499" u="none" strike="noStrike">
                <a:solidFill>
                  <a:srgbClr val="03534E"/>
                </a:solidFill>
                <a:latin typeface="Neurial Grotesk 1"/>
                <a:ea typeface="Neurial Grotesk 1"/>
                <a:cs typeface="Neurial Grotesk 1"/>
                <a:sym typeface="Neurial Grotesk 1"/>
              </a:rPr>
              <a:t>Mobilise private capital </a:t>
            </a:r>
          </a:p>
          <a:p>
            <a:pPr marL="539748" lvl="1" indent="-269874" algn="l">
              <a:lnSpc>
                <a:spcPts val="3499"/>
              </a:lnSpc>
              <a:spcBef>
                <a:spcPct val="0"/>
              </a:spcBef>
              <a:buFont typeface="Arial"/>
              <a:buChar char="•"/>
            </a:pPr>
            <a:r>
              <a:rPr lang="en-US" sz="2499" u="none" strike="noStrike">
                <a:solidFill>
                  <a:srgbClr val="03534E"/>
                </a:solidFill>
                <a:latin typeface="Neurial Grotesk 1"/>
                <a:ea typeface="Neurial Grotesk 1"/>
                <a:cs typeface="Neurial Grotesk 1"/>
                <a:sym typeface="Neurial Grotesk 1"/>
              </a:rPr>
              <a:t>De-risk renewable and waste heat projects 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276738" y="3613569"/>
            <a:ext cx="7983240" cy="86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8" lvl="1" indent="-269874" algn="l">
              <a:lnSpc>
                <a:spcPts val="3499"/>
              </a:lnSpc>
              <a:spcBef>
                <a:spcPct val="0"/>
              </a:spcBef>
              <a:buFont typeface="Arial"/>
              <a:buChar char="•"/>
            </a:pPr>
            <a:r>
              <a:rPr lang="en-US" sz="2499" u="none" strike="noStrike">
                <a:solidFill>
                  <a:srgbClr val="03534E"/>
                </a:solidFill>
                <a:latin typeface="Neurial Grotesk 1"/>
                <a:ea typeface="Neurial Grotesk 1"/>
                <a:cs typeface="Neurial Grotesk 1"/>
                <a:sym typeface="Neurial Grotesk 1"/>
              </a:rPr>
              <a:t>Provide visibility for consumers and developers</a:t>
            </a:r>
          </a:p>
          <a:p>
            <a:pPr marL="539748" lvl="1" indent="-269874" algn="l">
              <a:lnSpc>
                <a:spcPts val="3499"/>
              </a:lnSpc>
              <a:spcBef>
                <a:spcPct val="0"/>
              </a:spcBef>
              <a:buFont typeface="Arial"/>
              <a:buChar char="•"/>
            </a:pPr>
            <a:r>
              <a:rPr lang="en-US" sz="2499" u="none" strike="noStrike">
                <a:solidFill>
                  <a:srgbClr val="03534E"/>
                </a:solidFill>
                <a:latin typeface="Neurial Grotesk 1"/>
                <a:ea typeface="Neurial Grotesk 1"/>
                <a:cs typeface="Neurial Grotesk 1"/>
                <a:sym typeface="Neurial Grotesk 1"/>
              </a:rPr>
              <a:t>Support development and implementation of plans</a:t>
            </a:r>
          </a:p>
        </p:txBody>
      </p:sp>
      <p:pic>
        <p:nvPicPr>
          <p:cNvPr id="31" name="Picture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053417" y="9053"/>
            <a:ext cx="3195766" cy="319576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BA515A7BAE2A43BBCEEFC8DB246324" ma:contentTypeVersion="16" ma:contentTypeDescription="Create a new document." ma:contentTypeScope="" ma:versionID="5a6d821fafa8c1b6c498b45dd56d542c">
  <xsd:schema xmlns:xsd="http://www.w3.org/2001/XMLSchema" xmlns:xs="http://www.w3.org/2001/XMLSchema" xmlns:p="http://schemas.microsoft.com/office/2006/metadata/properties" xmlns:ns2="57fe772f-00cf-4dad-b0cb-913608da9119" xmlns:ns3="c5f555a3-b848-4bea-9c8d-34a4da0e4343" targetNamespace="http://schemas.microsoft.com/office/2006/metadata/properties" ma:root="true" ma:fieldsID="cb514c0243f67ba30e30db0d5605bea9" ns2:_="" ns3:_="">
    <xsd:import namespace="57fe772f-00cf-4dad-b0cb-913608da9119"/>
    <xsd:import namespace="c5f555a3-b848-4bea-9c8d-34a4da0e43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fe772f-00cf-4dad-b0cb-913608da91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e864938-2603-473d-8bcd-f12a868843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f555a3-b848-4bea-9c8d-34a4da0e4343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8afdac5b-07eb-4f5e-9c79-778fcf53685d}" ma:internalName="TaxCatchAll" ma:showField="CatchAllData" ma:web="c5f555a3-b848-4bea-9c8d-34a4da0e43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7fe772f-00cf-4dad-b0cb-913608da9119">
      <Terms xmlns="http://schemas.microsoft.com/office/infopath/2007/PartnerControls"/>
    </lcf76f155ced4ddcb4097134ff3c332f>
    <TaxCatchAll xmlns="c5f555a3-b848-4bea-9c8d-34a4da0e4343" xsi:nil="true"/>
  </documentManagement>
</p:properties>
</file>

<file path=customXml/itemProps1.xml><?xml version="1.0" encoding="utf-8"?>
<ds:datastoreItem xmlns:ds="http://schemas.openxmlformats.org/officeDocument/2006/customXml" ds:itemID="{D517EE81-A5AF-42AD-971D-73E73F40EC27}"/>
</file>

<file path=customXml/itemProps2.xml><?xml version="1.0" encoding="utf-8"?>
<ds:datastoreItem xmlns:ds="http://schemas.openxmlformats.org/officeDocument/2006/customXml" ds:itemID="{7D3C6B33-A608-4167-869E-2119A52D685A}"/>
</file>

<file path=customXml/itemProps3.xml><?xml version="1.0" encoding="utf-8"?>
<ds:datastoreItem xmlns:ds="http://schemas.openxmlformats.org/officeDocument/2006/customXml" ds:itemID="{85414A3D-E945-4AA0-A5DC-9C2029E86335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493</Words>
  <Application>Microsoft Office PowerPoint</Application>
  <PresentationFormat>Custom</PresentationFormat>
  <Paragraphs>92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Neurial Grotesk 3</vt:lpstr>
      <vt:lpstr>Neurial Grotesk 2</vt:lpstr>
      <vt:lpstr>Arial</vt:lpstr>
      <vt:lpstr>Arimo</vt:lpstr>
      <vt:lpstr>Neurial Grotesk 1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IPM25 Copenhagen, 17+18/10/25</dc:title>
  <cp:lastModifiedBy>Pauline Lucas</cp:lastModifiedBy>
  <cp:revision>2</cp:revision>
  <dcterms:created xsi:type="dcterms:W3CDTF">2006-08-16T00:00:00Z</dcterms:created>
  <dcterms:modified xsi:type="dcterms:W3CDTF">2025-10-17T16:33:31Z</dcterms:modified>
  <dc:identifier>DAG12OCPk8I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0x01010063BA515A7BAE2A43BBCEEFC8DB246324</vt:lpwstr>
  </property>
</Properties>
</file>