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embeddedFontLst>
    <p:embeddedFont>
      <p:font typeface="Raleway" panose="020B0503030101060003" pitchFamily="34" charset="0"/>
      <p:regular r:id="rId20"/>
      <p:bold r:id="rId21"/>
      <p:italic r:id="rId22"/>
      <p:boldItalic r:id="rId23"/>
    </p:embeddedFont>
    <p:embeddedFont>
      <p:font typeface="Raleway SemiBold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ZRrSR4U3cB39nHU0RA5j7UQZU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004" y="396"/>
      </p:cViewPr>
      <p:guideLst/>
    </p:cSldViewPr>
  </p:slideViewPr>
  <p:notesTextViewPr>
    <p:cViewPr>
      <p:scale>
        <a:sx n="3" d="2"/>
        <a:sy n="3" d="2"/>
      </p:scale>
      <p:origin x="0" y="-2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Geiss" userId="3f6815dc-81a4-436d-ae44-fa0bf255f783" providerId="ADAL" clId="{61F480B6-BB84-4A88-A012-5DC228AF93E6}"/>
    <pc:docChg chg="custSel modSld">
      <pc:chgData name="Jan Geiss" userId="3f6815dc-81a4-436d-ae44-fa0bf255f783" providerId="ADAL" clId="{61F480B6-BB84-4A88-A012-5DC228AF93E6}" dt="2025-10-13T12:43:24.495" v="3" actId="27636"/>
      <pc:docMkLst>
        <pc:docMk/>
      </pc:docMkLst>
      <pc:sldChg chg="modSp mod">
        <pc:chgData name="Jan Geiss" userId="3f6815dc-81a4-436d-ae44-fa0bf255f783" providerId="ADAL" clId="{61F480B6-BB84-4A88-A012-5DC228AF93E6}" dt="2025-10-13T12:43:24.428" v="0" actId="27636"/>
        <pc:sldMkLst>
          <pc:docMk/>
          <pc:sldMk cId="0" sldId="257"/>
        </pc:sldMkLst>
        <pc:spChg chg="mod">
          <ac:chgData name="Jan Geiss" userId="3f6815dc-81a4-436d-ae44-fa0bf255f783" providerId="ADAL" clId="{61F480B6-BB84-4A88-A012-5DC228AF93E6}" dt="2025-10-13T12:43:24.428" v="0" actId="27636"/>
          <ac:spMkLst>
            <pc:docMk/>
            <pc:sldMk cId="0" sldId="257"/>
            <ac:spMk id="64" creationId="{00000000-0000-0000-0000-000000000000}"/>
          </ac:spMkLst>
        </pc:spChg>
      </pc:sldChg>
      <pc:sldChg chg="modSp mod">
        <pc:chgData name="Jan Geiss" userId="3f6815dc-81a4-436d-ae44-fa0bf255f783" providerId="ADAL" clId="{61F480B6-BB84-4A88-A012-5DC228AF93E6}" dt="2025-10-13T12:43:24.475" v="1" actId="27636"/>
        <pc:sldMkLst>
          <pc:docMk/>
          <pc:sldMk cId="0" sldId="260"/>
        </pc:sldMkLst>
        <pc:spChg chg="mod">
          <ac:chgData name="Jan Geiss" userId="3f6815dc-81a4-436d-ae44-fa0bf255f783" providerId="ADAL" clId="{61F480B6-BB84-4A88-A012-5DC228AF93E6}" dt="2025-10-13T12:43:24.475" v="1" actId="27636"/>
          <ac:spMkLst>
            <pc:docMk/>
            <pc:sldMk cId="0" sldId="260"/>
            <ac:spMk id="90" creationId="{00000000-0000-0000-0000-000000000000}"/>
          </ac:spMkLst>
        </pc:spChg>
      </pc:sldChg>
      <pc:sldChg chg="modSp mod">
        <pc:chgData name="Jan Geiss" userId="3f6815dc-81a4-436d-ae44-fa0bf255f783" providerId="ADAL" clId="{61F480B6-BB84-4A88-A012-5DC228AF93E6}" dt="2025-10-13T12:43:24.491" v="2" actId="27636"/>
        <pc:sldMkLst>
          <pc:docMk/>
          <pc:sldMk cId="0" sldId="267"/>
        </pc:sldMkLst>
        <pc:spChg chg="mod">
          <ac:chgData name="Jan Geiss" userId="3f6815dc-81a4-436d-ae44-fa0bf255f783" providerId="ADAL" clId="{61F480B6-BB84-4A88-A012-5DC228AF93E6}" dt="2025-10-13T12:43:24.491" v="2" actId="27636"/>
          <ac:spMkLst>
            <pc:docMk/>
            <pc:sldMk cId="0" sldId="267"/>
            <ac:spMk id="146" creationId="{00000000-0000-0000-0000-000000000000}"/>
          </ac:spMkLst>
        </pc:spChg>
      </pc:sldChg>
      <pc:sldChg chg="modSp mod">
        <pc:chgData name="Jan Geiss" userId="3f6815dc-81a4-436d-ae44-fa0bf255f783" providerId="ADAL" clId="{61F480B6-BB84-4A88-A012-5DC228AF93E6}" dt="2025-10-13T12:43:24.495" v="3" actId="27636"/>
        <pc:sldMkLst>
          <pc:docMk/>
          <pc:sldMk cId="0" sldId="268"/>
        </pc:sldMkLst>
        <pc:spChg chg="mod">
          <ac:chgData name="Jan Geiss" userId="3f6815dc-81a4-436d-ae44-fa0bf255f783" providerId="ADAL" clId="{61F480B6-BB84-4A88-A012-5DC228AF93E6}" dt="2025-10-13T12:43:24.495" v="3" actId="27636"/>
          <ac:spMkLst>
            <pc:docMk/>
            <pc:sldMk cId="0" sldId="268"/>
            <ac:spMk id="15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5c8b30e5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85c8b30e5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85c8b30e50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5c8b30e5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85c8b30e50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85c8b30e50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5c8b30e5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85c8b30e50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85c8b30e50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5c8b30e50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85c8b30e50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85c8b30e50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21ea943f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3121ea943f1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3121ea943f1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85c8b30e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85c8b30e5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BE"/>
              <a:t>Activities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BE"/>
              <a:t>Advocacy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BE"/>
              <a:t>Foster collaboration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BE"/>
              <a:t>Support starters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BE"/>
              <a:t>Support members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BE"/>
              <a:t>Promotion</a:t>
            </a:r>
            <a:endParaRPr/>
          </a:p>
        </p:txBody>
      </p:sp>
      <p:sp>
        <p:nvSpPr>
          <p:cNvPr id="62" name="Google Shape;62;g385c8b30e5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85c8b30e5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385c8b30e50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Support for wind and solar </a:t>
            </a:r>
            <a:r>
              <a:rPr lang="nl-BE" b="1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increases substantially</a:t>
            </a: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 when </a:t>
            </a:r>
            <a:r>
              <a:rPr lang="nl-BE" b="1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people co-own the projects and there are local benefits</a:t>
            </a: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 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lower bills (81%)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local jobs (72%)</a:t>
            </a:r>
            <a:endParaRPr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>
              <a:solidFill>
                <a:srgbClr val="0E1F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1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61%</a:t>
            </a: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 </a:t>
            </a:r>
            <a:r>
              <a:rPr lang="nl-BE" b="1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would be likely to join an energy cooperative</a:t>
            </a: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 if one was set up in their local area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Romania (85%), Italy (75%), Bulgaria (75%), Poland (74%), Greece (71%) and Spain (69%)</a:t>
            </a:r>
            <a:endParaRPr/>
          </a:p>
        </p:txBody>
      </p:sp>
      <p:sp>
        <p:nvSpPr>
          <p:cNvPr id="71" name="Google Shape;71;g385c8b30e50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85c8b30e5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385c8b30e50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1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86% of people would support new wind and solar projects near to where they live</a:t>
            </a: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84% of people support more solar, 70% more wind in their neighbourhood</a:t>
            </a:r>
            <a:endParaRPr b="0" i="0">
              <a:solidFill>
                <a:srgbClr val="0E1F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Onshore wind support increases to 76% when communities are engaged through the creation of local jobs, shared profits and ownership, and planning and nature protection consultations.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65% of Europeans oppose the construction of a new nuclear power station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F38"/>
              </a:buClr>
              <a:buSzPts val="1200"/>
              <a:buFont typeface="Raleway"/>
              <a:buChar char="-"/>
            </a:pPr>
            <a:r>
              <a:rPr lang="nl-BE" b="0" i="0">
                <a:solidFill>
                  <a:srgbClr val="0E1F38"/>
                </a:solidFill>
                <a:latin typeface="Raleway"/>
                <a:ea typeface="Raleway"/>
                <a:cs typeface="Raleway"/>
                <a:sym typeface="Raleway"/>
              </a:rPr>
              <a:t>67% oppose a new oil- or gas-fired power plant being built near to where they live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g385c8b30e50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5c8b30e5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85c8b30e50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85c8b30e50_0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85957a694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2c85957a694_0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2c85957a694_0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5c8b30e5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85c8b30e50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385c8b30e50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21ea943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3121ea943f1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g3121ea943f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5c8b30e5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5c8b30e50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85c8b30e50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4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eg">
  <p:cSld name="1_Leeg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730424" y="-2730428"/>
            <a:ext cx="6923305" cy="1238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0847" y="469012"/>
            <a:ext cx="3010306" cy="40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7150" y="2775025"/>
            <a:ext cx="7144428" cy="433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>
  <p:cSld name="1_Titeldia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 txBox="1">
            <a:spLocks noGrp="1"/>
          </p:cNvSpPr>
          <p:nvPr>
            <p:ph type="ctrTitle"/>
          </p:nvPr>
        </p:nvSpPr>
        <p:spPr>
          <a:xfrm>
            <a:off x="1524000" y="180985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8"/>
          <p:cNvSpPr txBox="1">
            <a:spLocks noGrp="1"/>
          </p:cNvSpPr>
          <p:nvPr>
            <p:ph type="subTitle" idx="1"/>
          </p:nvPr>
        </p:nvSpPr>
        <p:spPr>
          <a:xfrm>
            <a:off x="1524000" y="440710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2" name="Google Shape;4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6982" y="151272"/>
            <a:ext cx="5418035" cy="1553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88898E"/>
              </a:buClr>
              <a:buSzPts val="2400"/>
              <a:buNone/>
              <a:defRPr sz="2400">
                <a:solidFill>
                  <a:srgbClr val="88898E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2000"/>
              <a:buNone/>
              <a:defRPr sz="2000">
                <a:solidFill>
                  <a:srgbClr val="88898E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1800"/>
              <a:buNone/>
              <a:defRPr sz="1800">
                <a:solidFill>
                  <a:srgbClr val="88898E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1600"/>
              <a:buNone/>
              <a:defRPr sz="1600">
                <a:solidFill>
                  <a:srgbClr val="88898E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1600"/>
              <a:buNone/>
              <a:defRPr sz="1600">
                <a:solidFill>
                  <a:srgbClr val="8889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1600"/>
              <a:buNone/>
              <a:defRPr sz="1600">
                <a:solidFill>
                  <a:srgbClr val="8889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1600"/>
              <a:buNone/>
              <a:defRPr sz="1600">
                <a:solidFill>
                  <a:srgbClr val="8889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1600"/>
              <a:buNone/>
              <a:defRPr sz="1600">
                <a:solidFill>
                  <a:srgbClr val="8889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8E"/>
              </a:buClr>
              <a:buSzPts val="1600"/>
              <a:buNone/>
              <a:defRPr sz="1600">
                <a:solidFill>
                  <a:srgbClr val="8889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4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12" name="Google Shape;12;p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761230"/>
            <a:ext cx="12192000" cy="1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4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012548" y="6422993"/>
            <a:ext cx="1179452" cy="33823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coop.eu/toolbox/community-proof-rescoop-eus-analysis-of-the-2028-2034-eu-budget-proposa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1524001" y="-1040275"/>
            <a:ext cx="8550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Raleway SemiBold"/>
              <a:buNone/>
            </a:pPr>
            <a:r>
              <a:rPr lang="nl-BE" sz="2800">
                <a:latin typeface="Raleway SemiBold"/>
                <a:ea typeface="Raleway SemiBold"/>
                <a:cs typeface="Raleway SemiBold"/>
                <a:sym typeface="Raleway SemiBold"/>
              </a:rPr>
              <a:t>The power of citizen’s involvement</a:t>
            </a:r>
            <a:endParaRPr sz="2800"/>
          </a:p>
        </p:txBody>
      </p:sp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1524000" y="5931000"/>
            <a:ext cx="9144000" cy="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nl-BE" sz="1700" b="1"/>
              <a:t> Mark Luntley | REScoop.eu</a:t>
            </a:r>
            <a:endParaRPr sz="1700" b="1"/>
          </a:p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nl-BE" sz="1700" b="1"/>
              <a:t>18/10/2025 | EUFORES, Copenhagen</a:t>
            </a:r>
            <a:endParaRPr sz="1700" b="1"/>
          </a:p>
        </p:txBody>
      </p:sp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5325" y="1840112"/>
            <a:ext cx="6201349" cy="398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85c8b30e50_0_141"/>
          <p:cNvSpPr txBox="1">
            <a:spLocks noGrp="1"/>
          </p:cNvSpPr>
          <p:nvPr>
            <p:ph type="title"/>
          </p:nvPr>
        </p:nvSpPr>
        <p:spPr>
          <a:xfrm>
            <a:off x="398575" y="2784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500"/>
              <a:t>3) Crowding in citizens’ capital</a:t>
            </a:r>
            <a:endParaRPr sz="3500"/>
          </a:p>
        </p:txBody>
      </p:sp>
      <p:sp>
        <p:nvSpPr>
          <p:cNvPr id="130" name="Google Shape;130;g385c8b30e50_0_141"/>
          <p:cNvSpPr txBox="1"/>
          <p:nvPr/>
        </p:nvSpPr>
        <p:spPr>
          <a:xfrm>
            <a:off x="153100" y="1801125"/>
            <a:ext cx="5451300" cy="42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●"/>
            </a:pPr>
            <a:r>
              <a:rPr lang="nl-BE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Citizens can contribute </a:t>
            </a:r>
            <a:r>
              <a:rPr lang="nl-BE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176 billion euros by 2030</a:t>
            </a:r>
            <a:r>
              <a:rPr lang="nl-BE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for the European energy transition</a:t>
            </a:r>
            <a:br>
              <a:rPr lang="nl-BE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○"/>
            </a:pPr>
            <a:r>
              <a:rPr lang="nl-BE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co-ownership in industrial renewables projects (e.g., wind)</a:t>
            </a:r>
            <a:br>
              <a:rPr lang="nl-BE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●"/>
            </a:pPr>
            <a:r>
              <a:rPr lang="nl-BE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More social acceptance -&gt; faster permitting</a:t>
            </a:r>
            <a:endParaRPr sz="2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1" name="Google Shape;131;g385c8b30e50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800" y="1756525"/>
            <a:ext cx="6282801" cy="4188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5c8b30e50_0_150"/>
          <p:cNvSpPr txBox="1">
            <a:spLocks noGrp="1"/>
          </p:cNvSpPr>
          <p:nvPr>
            <p:ph type="title"/>
          </p:nvPr>
        </p:nvSpPr>
        <p:spPr>
          <a:xfrm>
            <a:off x="519450" y="-133125"/>
            <a:ext cx="1077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500"/>
              <a:t>Unlocking the full potential of citizen capital</a:t>
            </a:r>
            <a:endParaRPr sz="3500"/>
          </a:p>
        </p:txBody>
      </p:sp>
      <p:sp>
        <p:nvSpPr>
          <p:cNvPr id="138" name="Google Shape;138;g385c8b30e50_0_150"/>
          <p:cNvSpPr txBox="1">
            <a:spLocks noGrp="1"/>
          </p:cNvSpPr>
          <p:nvPr>
            <p:ph type="body" idx="1"/>
          </p:nvPr>
        </p:nvSpPr>
        <p:spPr>
          <a:xfrm>
            <a:off x="270325" y="1371375"/>
            <a:ext cx="5700300" cy="44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nl-BE" sz="2135" b="1" u="sng"/>
              <a:t>Financial instruments to de-risk projects and crowd in private capital</a:t>
            </a:r>
            <a:br>
              <a:rPr lang="nl-BE" sz="2135"/>
            </a:br>
            <a:br>
              <a:rPr lang="nl-BE" sz="2135"/>
            </a:br>
            <a:r>
              <a:rPr lang="nl-BE" sz="2135" b="1"/>
              <a:t>1. Guarantee: pan-European guarantee scheme by the European Investment Bank</a:t>
            </a:r>
            <a:r>
              <a:rPr lang="nl-BE" sz="2135"/>
              <a:t> -&gt; unlock cheap loans at Member State level </a:t>
            </a:r>
            <a:br>
              <a:rPr lang="nl-BE" sz="2135"/>
            </a:br>
            <a:endParaRPr sz="2135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nl-BE" sz="2135" b="1"/>
              <a:t>2</a:t>
            </a:r>
            <a:r>
              <a:rPr lang="nl-BE" sz="2135"/>
              <a:t>. </a:t>
            </a:r>
            <a:r>
              <a:rPr lang="nl-BE" sz="2135" b="1"/>
              <a:t>First-mover public capital:</a:t>
            </a:r>
            <a:r>
              <a:rPr lang="nl-BE" sz="2135"/>
              <a:t> Example of the Development Fund from the Netherlands</a:t>
            </a:r>
            <a:endParaRPr sz="2135"/>
          </a:p>
        </p:txBody>
      </p:sp>
      <p:pic>
        <p:nvPicPr>
          <p:cNvPr id="139" name="Google Shape;139;g385c8b30e50_0_150" title="Screenshot 2025-10-09 at 11.02.1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625" y="1986825"/>
            <a:ext cx="6347250" cy="353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5c8b30e50_0_158"/>
          <p:cNvSpPr txBox="1">
            <a:spLocks noGrp="1"/>
          </p:cNvSpPr>
          <p:nvPr>
            <p:ph type="title"/>
          </p:nvPr>
        </p:nvSpPr>
        <p:spPr>
          <a:xfrm>
            <a:off x="431525" y="1599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800"/>
              <a:t>(In)efficient use of EU funds</a:t>
            </a:r>
            <a:endParaRPr sz="3800"/>
          </a:p>
        </p:txBody>
      </p:sp>
      <p:sp>
        <p:nvSpPr>
          <p:cNvPr id="146" name="Google Shape;146;g385c8b30e50_0_158"/>
          <p:cNvSpPr txBox="1">
            <a:spLocks noGrp="1"/>
          </p:cNvSpPr>
          <p:nvPr>
            <p:ph type="body" idx="1"/>
          </p:nvPr>
        </p:nvSpPr>
        <p:spPr>
          <a:xfrm>
            <a:off x="431525" y="1825625"/>
            <a:ext cx="5934600" cy="44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b="1"/>
              <a:t>EU Funds are not reaching the ground</a:t>
            </a:r>
            <a:r>
              <a:rPr lang="nl-BE"/>
              <a:t> (REScoop.eu financing tracker)</a:t>
            </a:r>
            <a:br>
              <a:rPr lang="nl-BE"/>
            </a:br>
            <a:endParaRPr/>
          </a:p>
          <a:p>
            <a:pPr marL="457200" lvl="0" indent="-36639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Need more </a:t>
            </a:r>
            <a:r>
              <a:rPr lang="nl-BE" b="1"/>
              <a:t>co-management with national federations</a:t>
            </a:r>
            <a:r>
              <a:rPr lang="nl-BE"/>
              <a:t> of energy communities </a:t>
            </a:r>
            <a:br>
              <a:rPr lang="nl-BE"/>
            </a:br>
            <a:endParaRPr/>
          </a:p>
          <a:p>
            <a:pPr marL="457200" lvl="0" indent="-36639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b="1" u="sng">
                <a:solidFill>
                  <a:schemeClr val="hlink"/>
                </a:solidFill>
                <a:hlinkClick r:id="rId3"/>
              </a:rPr>
              <a:t>REscoop.eu’s reaction briefing to the 2028-2034 EU budget proposal</a:t>
            </a:r>
            <a:r>
              <a:rPr lang="nl-BE" b="1"/>
              <a:t>:</a:t>
            </a:r>
            <a:r>
              <a:rPr lang="nl-BE"/>
              <a:t> </a:t>
            </a:r>
            <a:r>
              <a:rPr lang="nl-BE" b="1"/>
              <a:t>ensure dedicated funding</a:t>
            </a:r>
            <a:endParaRPr b="1"/>
          </a:p>
        </p:txBody>
      </p:sp>
      <p:pic>
        <p:nvPicPr>
          <p:cNvPr id="147" name="Google Shape;147;g385c8b30e50_0_158" title="Screenshot 2025-10-10 at 6.05.26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4850" y="159975"/>
            <a:ext cx="4721475" cy="667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85c8b30e50_0_165"/>
          <p:cNvSpPr txBox="1">
            <a:spLocks noGrp="1"/>
          </p:cNvSpPr>
          <p:nvPr>
            <p:ph type="title"/>
          </p:nvPr>
        </p:nvSpPr>
        <p:spPr>
          <a:xfrm>
            <a:off x="431525" y="365125"/>
            <a:ext cx="116793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Citizens want to help</a:t>
            </a:r>
            <a:endParaRPr/>
          </a:p>
        </p:txBody>
      </p:sp>
      <p:sp>
        <p:nvSpPr>
          <p:cNvPr id="154" name="Google Shape;154;g385c8b30e50_0_165"/>
          <p:cNvSpPr txBox="1">
            <a:spLocks noGrp="1"/>
          </p:cNvSpPr>
          <p:nvPr>
            <p:ph type="body" idx="1"/>
          </p:nvPr>
        </p:nvSpPr>
        <p:spPr>
          <a:xfrm>
            <a:off x="343600" y="2060100"/>
            <a:ext cx="7371000" cy="44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b="1"/>
              <a:t>The LIFE Energy Communities Facility - 7 million euros for 146 community energy projects</a:t>
            </a:r>
            <a:endParaRPr b="1"/>
          </a:p>
          <a:p>
            <a:pPr marL="457200" lvl="0" indent="-379730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First call closed end of September - </a:t>
            </a:r>
            <a:r>
              <a:rPr lang="nl-BE" b="1"/>
              <a:t>700 applications</a:t>
            </a:r>
            <a:r>
              <a:rPr lang="nl-BE"/>
              <a:t>(!)</a:t>
            </a:r>
            <a:endParaRPr/>
          </a:p>
          <a:p>
            <a:pPr marL="914400" lvl="1" indent="-3581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b="1"/>
              <a:t>Development, lump sum grants</a:t>
            </a:r>
            <a:endParaRPr b="1"/>
          </a:p>
          <a:p>
            <a:pPr marL="914400" lvl="1" indent="-3581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b="1"/>
              <a:t>Simple, online, centralised application</a:t>
            </a:r>
            <a:endParaRPr b="1"/>
          </a:p>
          <a:p>
            <a:pPr marL="914400" lvl="1" indent="-3581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b="1"/>
              <a:t>Using national community energy expert organisations to raise awareness/build capacity</a:t>
            </a:r>
            <a:endParaRPr b="1"/>
          </a:p>
        </p:txBody>
      </p:sp>
      <p:pic>
        <p:nvPicPr>
          <p:cNvPr id="155" name="Google Shape;155;g385c8b30e50_0_165" title="Screenshot 2025-10-09 at 11.56.5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1874" y="2945871"/>
            <a:ext cx="4930125" cy="1800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85c8b30e50_0_165"/>
          <p:cNvSpPr txBox="1"/>
          <p:nvPr/>
        </p:nvSpPr>
        <p:spPr>
          <a:xfrm>
            <a:off x="7905100" y="4981025"/>
            <a:ext cx="439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00" b="1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Potential to mobilise ~2 billion euros in citizen capital over 5 years</a:t>
            </a:r>
            <a:endParaRPr sz="1900" b="1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21ea943f1_0_17"/>
          <p:cNvSpPr txBox="1"/>
          <p:nvPr/>
        </p:nvSpPr>
        <p:spPr>
          <a:xfrm>
            <a:off x="2723025" y="1423100"/>
            <a:ext cx="7138200" cy="10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nl-BE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Get in touch! </a:t>
            </a:r>
            <a:endParaRPr sz="2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nl-BE" sz="2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mark.luntley@rescoop.eu</a:t>
            </a:r>
            <a:endParaRPr sz="2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3" name="Google Shape;163;g3121ea943f1_0_17"/>
          <p:cNvSpPr txBox="1"/>
          <p:nvPr/>
        </p:nvSpPr>
        <p:spPr>
          <a:xfrm>
            <a:off x="2864225" y="6354000"/>
            <a:ext cx="71382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nl-BE" sz="2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www.rescoop.eu</a:t>
            </a:r>
            <a:endParaRPr sz="26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85c8b30e50_0_0"/>
          <p:cNvSpPr txBox="1">
            <a:spLocks noGrp="1"/>
          </p:cNvSpPr>
          <p:nvPr>
            <p:ph type="body" idx="2"/>
          </p:nvPr>
        </p:nvSpPr>
        <p:spPr>
          <a:xfrm>
            <a:off x="387575" y="1895475"/>
            <a:ext cx="56271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-BE"/>
              <a:t>European Federation of Energy Communities</a:t>
            </a:r>
            <a:endParaRPr/>
          </a:p>
          <a:p>
            <a:pPr marL="228600" lvl="0" indent="-3086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-BE"/>
              <a:t>Not for profit association</a:t>
            </a:r>
            <a:endParaRPr/>
          </a:p>
          <a:p>
            <a:pPr marL="228600" lvl="0" indent="-3086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nl-BE"/>
              <a:t>Based in Belgium</a:t>
            </a:r>
            <a:endParaRPr/>
          </a:p>
          <a:p>
            <a:pPr marL="228600" lvl="0" indent="-3086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E3361"/>
              </a:buClr>
              <a:buSzPct val="100000"/>
              <a:buChar char="•"/>
            </a:pPr>
            <a:r>
              <a:rPr lang="nl-BE" sz="2800">
                <a:solidFill>
                  <a:srgbClr val="0E3361"/>
                </a:solidFill>
                <a:latin typeface="Raleway"/>
                <a:ea typeface="Raleway"/>
                <a:cs typeface="Raleway"/>
                <a:sym typeface="Raleway"/>
              </a:rPr>
              <a:t>Founded </a:t>
            </a:r>
            <a:r>
              <a:rPr lang="nl-BE"/>
              <a:t> in 2013</a:t>
            </a:r>
            <a:endParaRPr/>
          </a:p>
          <a:p>
            <a:pPr marL="228600" lvl="0" indent="-3086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E3361"/>
              </a:buClr>
              <a:buSzPct val="100000"/>
              <a:buChar char="•"/>
            </a:pPr>
            <a:r>
              <a:rPr lang="nl-BE">
                <a:solidFill>
                  <a:srgbClr val="0E3361"/>
                </a:solidFill>
              </a:rPr>
              <a:t>2 500</a:t>
            </a:r>
            <a:r>
              <a:rPr lang="nl-BE" sz="2800">
                <a:solidFill>
                  <a:srgbClr val="0E3361"/>
                </a:solidFill>
                <a:latin typeface="Raleway"/>
                <a:ea typeface="Raleway"/>
                <a:cs typeface="Raleway"/>
                <a:sym typeface="Raleway"/>
              </a:rPr>
              <a:t>+energy cooperatives </a:t>
            </a:r>
            <a:endParaRPr/>
          </a:p>
          <a:p>
            <a:pPr marL="228600" lvl="0" indent="-3086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E3361"/>
              </a:buClr>
              <a:buSzPct val="100000"/>
              <a:buChar char="•"/>
            </a:pPr>
            <a:r>
              <a:rPr lang="nl-BE">
                <a:solidFill>
                  <a:srgbClr val="0E3361"/>
                </a:solidFill>
              </a:rPr>
              <a:t>2 000</a:t>
            </a:r>
            <a:r>
              <a:rPr lang="nl-BE" sz="2800">
                <a:solidFill>
                  <a:srgbClr val="0E3361"/>
                </a:solidFill>
                <a:latin typeface="Raleway"/>
                <a:ea typeface="Raleway"/>
                <a:cs typeface="Raleway"/>
                <a:sym typeface="Raleway"/>
              </a:rPr>
              <a:t>+ million </a:t>
            </a:r>
            <a:r>
              <a:rPr lang="nl-BE">
                <a:solidFill>
                  <a:srgbClr val="0E3361"/>
                </a:solidFill>
              </a:rPr>
              <a:t>European</a:t>
            </a:r>
            <a:r>
              <a:rPr lang="nl-BE" sz="2800">
                <a:solidFill>
                  <a:srgbClr val="0E3361"/>
                </a:solidFill>
                <a:latin typeface="Raleway"/>
                <a:ea typeface="Raleway"/>
                <a:cs typeface="Raleway"/>
                <a:sym typeface="Raleway"/>
              </a:rPr>
              <a:t> citizens</a:t>
            </a:r>
            <a:endParaRPr b="1"/>
          </a:p>
        </p:txBody>
      </p:sp>
      <p:sp>
        <p:nvSpPr>
          <p:cNvPr id="65" name="Google Shape;65;g385c8b30e50_0_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nl-BE"/>
              <a:t>Who are                                ?</a:t>
            </a:r>
            <a:endParaRPr/>
          </a:p>
        </p:txBody>
      </p:sp>
      <p:pic>
        <p:nvPicPr>
          <p:cNvPr id="66" name="Google Shape;66;g385c8b30e5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6275" y="420262"/>
            <a:ext cx="4233324" cy="12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385c8b30e5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2526" y="2142713"/>
            <a:ext cx="5406650" cy="360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85c8b30e50_0_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endParaRPr/>
          </a:p>
        </p:txBody>
      </p:sp>
      <p:sp>
        <p:nvSpPr>
          <p:cNvPr id="74" name="Google Shape;74;g385c8b30e50_0_5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4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75" name="Google Shape;75;g385c8b30e50_0_51" descr="ECF Twitter 9 co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5c8b30e50_0_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endParaRPr/>
          </a:p>
        </p:txBody>
      </p:sp>
      <p:sp>
        <p:nvSpPr>
          <p:cNvPr id="82" name="Google Shape;82;g385c8b30e50_0_5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4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3" name="Google Shape;83;g385c8b30e50_0_58" descr="ECF Twitter 7 co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85c8b30e50_0_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900"/>
              <a:t>The energy transition is already underway.</a:t>
            </a:r>
            <a:endParaRPr sz="3900"/>
          </a:p>
        </p:txBody>
      </p:sp>
      <p:sp>
        <p:nvSpPr>
          <p:cNvPr id="90" name="Google Shape;90;g385c8b30e50_0_175"/>
          <p:cNvSpPr txBox="1">
            <a:spLocks noGrp="1"/>
          </p:cNvSpPr>
          <p:nvPr>
            <p:ph type="body" idx="1"/>
          </p:nvPr>
        </p:nvSpPr>
        <p:spPr>
          <a:xfrm>
            <a:off x="490150" y="1825625"/>
            <a:ext cx="5627100" cy="44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nl-BE"/>
              <a:t>Costs are falling rapidly</a:t>
            </a:r>
            <a:br>
              <a:rPr lang="nl-BE"/>
            </a:b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nl-BE"/>
              <a:t>Renewables almost everywhere now cheaper than fossil fuels</a:t>
            </a:r>
            <a:br>
              <a:rPr lang="nl-BE"/>
            </a:b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nl-BE"/>
              <a:t>But need to make the transition </a:t>
            </a:r>
            <a:r>
              <a:rPr lang="nl-BE" b="1" i="1"/>
              <a:t>fair</a:t>
            </a:r>
            <a:endParaRPr b="1" i="1"/>
          </a:p>
        </p:txBody>
      </p:sp>
      <p:pic>
        <p:nvPicPr>
          <p:cNvPr id="91" name="Google Shape;91;g385c8b30e50_0_175" title="Screenshot 2025-10-09 at 12.02.3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450" y="1476875"/>
            <a:ext cx="6295273" cy="442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2c85957a694_0_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800" y="615150"/>
            <a:ext cx="8774201" cy="56276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c85957a694_0_155"/>
          <p:cNvSpPr txBox="1">
            <a:spLocks noGrp="1"/>
          </p:cNvSpPr>
          <p:nvPr>
            <p:ph type="title"/>
          </p:nvPr>
        </p:nvSpPr>
        <p:spPr>
          <a:xfrm>
            <a:off x="221875" y="2766150"/>
            <a:ext cx="5369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5000">
                <a:solidFill>
                  <a:schemeClr val="accent1"/>
                </a:solidFill>
              </a:rPr>
              <a:t>Three benefits  of community energy</a:t>
            </a:r>
            <a:endParaRPr sz="5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5c8b30e50_0_108"/>
          <p:cNvSpPr txBox="1">
            <a:spLocks noGrp="1"/>
          </p:cNvSpPr>
          <p:nvPr>
            <p:ph type="title"/>
          </p:nvPr>
        </p:nvSpPr>
        <p:spPr>
          <a:xfrm>
            <a:off x="398575" y="2784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AutoNum type="arabicParenR"/>
            </a:pPr>
            <a:r>
              <a:rPr lang="nl-BE" sz="3800"/>
              <a:t>Affordability and price stability</a:t>
            </a:r>
            <a:endParaRPr sz="3800"/>
          </a:p>
        </p:txBody>
      </p:sp>
      <p:sp>
        <p:nvSpPr>
          <p:cNvPr id="105" name="Google Shape;105;g385c8b30e50_0_108"/>
          <p:cNvSpPr txBox="1"/>
          <p:nvPr/>
        </p:nvSpPr>
        <p:spPr>
          <a:xfrm>
            <a:off x="167750" y="1801125"/>
            <a:ext cx="6902100" cy="42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●"/>
            </a:pP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Energy communities can </a:t>
            </a:r>
            <a:r>
              <a:rPr lang="nl-BE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produce energy locally</a:t>
            </a: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and </a:t>
            </a:r>
            <a:r>
              <a:rPr lang="nl-BE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ensure price stability for their members</a:t>
            </a:r>
            <a:b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●"/>
            </a:pPr>
            <a:r>
              <a:rPr lang="nl-BE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Communities in Italy and the Netherlands</a:t>
            </a: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nl-BE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kept prices stable during recent energy crisis</a:t>
            </a: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(CEER 2024)</a:t>
            </a:r>
            <a:b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○"/>
            </a:pPr>
            <a:r>
              <a:rPr lang="nl-BE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Danish Heat Supply Act 1979</a:t>
            </a: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-&gt; not for profit district heating cooperatives in DK -&gt; stable prices</a:t>
            </a:r>
            <a:b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●"/>
            </a:pP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Help </a:t>
            </a:r>
            <a:r>
              <a:rPr lang="nl-BE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reduce energy poverty</a:t>
            </a: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for households, and </a:t>
            </a:r>
            <a:r>
              <a:rPr lang="nl-BE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boost competitiveness</a:t>
            </a:r>
            <a:r>
              <a:rPr lang="nl-BE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for small businesses</a:t>
            </a:r>
            <a:endParaRPr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6" name="Google Shape;106;g385c8b30e50_0_108" title="Social Climate Fund cop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2250" y="1517200"/>
            <a:ext cx="4817349" cy="481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121ea943f1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13" name="Google Shape;113;g3121ea943f1_0_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4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14" name="Google Shape;114;g3121ea943f1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85c8b30e50_0_132"/>
          <p:cNvSpPr txBox="1">
            <a:spLocks noGrp="1"/>
          </p:cNvSpPr>
          <p:nvPr>
            <p:ph type="title"/>
          </p:nvPr>
        </p:nvSpPr>
        <p:spPr>
          <a:xfrm>
            <a:off x="398575" y="2784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800"/>
              <a:t>2) Energy security and grid stability</a:t>
            </a:r>
            <a:endParaRPr sz="3800"/>
          </a:p>
        </p:txBody>
      </p:sp>
      <p:sp>
        <p:nvSpPr>
          <p:cNvPr id="121" name="Google Shape;121;g385c8b30e50_0_132"/>
          <p:cNvSpPr txBox="1"/>
          <p:nvPr/>
        </p:nvSpPr>
        <p:spPr>
          <a:xfrm>
            <a:off x="270325" y="1801125"/>
            <a:ext cx="6315900" cy="42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●"/>
            </a:pPr>
            <a:r>
              <a:rPr lang="nl-BE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Energy regulator in Brussels &amp; Flanders -&gt; </a:t>
            </a:r>
            <a:r>
              <a:rPr lang="nl-BE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with the right tariff incentives energy communities can contribute to peak shaving</a:t>
            </a:r>
            <a:br>
              <a:rPr lang="nl-BE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●"/>
            </a:pPr>
            <a:r>
              <a:rPr lang="nl-BE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Growing importance for the CEE Region (e.g., Estonia, Poland, Bulgaria)</a:t>
            </a: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Char char="○"/>
            </a:pPr>
            <a:r>
              <a:rPr lang="nl-BE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social capital &amp; community cohesion</a:t>
            </a: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2" name="Google Shape;122;g385c8b30e50_0_132" title="Screenshot 2025-03-15 at 12.05.5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776" y="1727850"/>
            <a:ext cx="5238451" cy="145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85c8b30e50_0_132" title="image_ma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0210" y="3116692"/>
            <a:ext cx="4708229" cy="313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Scoop">
  <a:themeElements>
    <a:clrScheme name="REScoop 1">
      <a:dk1>
        <a:srgbClr val="071E39"/>
      </a:dk1>
      <a:lt1>
        <a:srgbClr val="FFFFFF"/>
      </a:lt1>
      <a:dk2>
        <a:srgbClr val="1A2E4E"/>
      </a:dk2>
      <a:lt2>
        <a:srgbClr val="E1EFF5"/>
      </a:lt2>
      <a:accent1>
        <a:srgbClr val="134482"/>
      </a:accent1>
      <a:accent2>
        <a:srgbClr val="0E6EA0"/>
      </a:accent2>
      <a:accent3>
        <a:srgbClr val="169AB8"/>
      </a:accent3>
      <a:accent4>
        <a:srgbClr val="7EBB47"/>
      </a:accent4>
      <a:accent5>
        <a:srgbClr val="F9B822"/>
      </a:accent5>
      <a:accent6>
        <a:srgbClr val="00AA6C"/>
      </a:accent6>
      <a:hlink>
        <a:srgbClr val="169AB8"/>
      </a:hlink>
      <a:folHlink>
        <a:srgbClr val="169A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5a6d821fafa8c1b6c498b45dd56d542c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b514c0243f67ba30e30db0d5605bea9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488521-5D7D-466F-ADDD-925DAD3C51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2494A4-641A-4BC4-9636-EDDBD8BFD95B}">
  <ds:schemaRefs>
    <ds:schemaRef ds:uri="http://schemas.microsoft.com/office/2006/metadata/properties"/>
    <ds:schemaRef ds:uri="http://schemas.microsoft.com/office/infopath/2007/PartnerControls"/>
    <ds:schemaRef ds:uri="57fe772f-00cf-4dad-b0cb-913608da9119"/>
    <ds:schemaRef ds:uri="c5f555a3-b848-4bea-9c8d-34a4da0e4343"/>
  </ds:schemaRefs>
</ds:datastoreItem>
</file>

<file path=customXml/itemProps3.xml><?xml version="1.0" encoding="utf-8"?>
<ds:datastoreItem xmlns:ds="http://schemas.openxmlformats.org/officeDocument/2006/customXml" ds:itemID="{60ED0540-9631-4770-9077-A01B5286E4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fe772f-00cf-4dad-b0cb-913608da9119"/>
    <ds:schemaRef ds:uri="c5f555a3-b848-4bea-9c8d-34a4da0e4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Office PowerPoint</Application>
  <PresentationFormat>Breitbild</PresentationFormat>
  <Paragraphs>76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Raleway SemiBold</vt:lpstr>
      <vt:lpstr>Raleway</vt:lpstr>
      <vt:lpstr>REScoop</vt:lpstr>
      <vt:lpstr>The power of citizen’s involvement</vt:lpstr>
      <vt:lpstr>Who are                                ?</vt:lpstr>
      <vt:lpstr>PowerPoint-Präsentation</vt:lpstr>
      <vt:lpstr>PowerPoint-Präsentation</vt:lpstr>
      <vt:lpstr>The energy transition is already underway.</vt:lpstr>
      <vt:lpstr>Three benefits  of community energy</vt:lpstr>
      <vt:lpstr>Affordability and price stability</vt:lpstr>
      <vt:lpstr>PowerPoint-Präsentation</vt:lpstr>
      <vt:lpstr>2) Energy security and grid stability</vt:lpstr>
      <vt:lpstr>3) Crowding in citizens’ capital</vt:lpstr>
      <vt:lpstr>Unlocking the full potential of citizen capital</vt:lpstr>
      <vt:lpstr>(In)efficient use of EU funds</vt:lpstr>
      <vt:lpstr>Citizens want to help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Sara</dc:creator>
  <cp:lastModifiedBy>Jan Geiss</cp:lastModifiedBy>
  <cp:revision>1</cp:revision>
  <dcterms:created xsi:type="dcterms:W3CDTF">2020-03-06T15:35:48Z</dcterms:created>
  <dcterms:modified xsi:type="dcterms:W3CDTF">2025-10-13T12:43:32Z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  <property fmtid="{D5CDD505-2E9C-101B-9397-08002B2CF9AE}" pid="3" name="MediaServiceImageTags">
    <vt:lpwstr/>
  </property>
</Properties>
</file>